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696" r:id="rId3"/>
    <p:sldMasterId id="2147483708" r:id="rId4"/>
  </p:sldMasterIdLst>
  <p:notesMasterIdLst>
    <p:notesMasterId r:id="rId22"/>
  </p:notesMasterIdLst>
  <p:sldIdLst>
    <p:sldId id="394" r:id="rId5"/>
    <p:sldId id="657" r:id="rId6"/>
    <p:sldId id="658" r:id="rId7"/>
    <p:sldId id="650" r:id="rId8"/>
    <p:sldId id="651" r:id="rId9"/>
    <p:sldId id="661" r:id="rId10"/>
    <p:sldId id="659" r:id="rId11"/>
    <p:sldId id="648" r:id="rId12"/>
    <p:sldId id="662" r:id="rId13"/>
    <p:sldId id="663" r:id="rId14"/>
    <p:sldId id="511" r:id="rId15"/>
    <p:sldId id="652" r:id="rId16"/>
    <p:sldId id="645" r:id="rId17"/>
    <p:sldId id="512" r:id="rId18"/>
    <p:sldId id="655" r:id="rId19"/>
    <p:sldId id="646" r:id="rId20"/>
    <p:sldId id="65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sco Systems, Inc." initials="" lastIdx="4" clrIdx="0"/>
  <p:cmAuthor id="1" name="Satish Bommareddy" initials="CE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408"/>
    <a:srgbClr val="3C12A6"/>
    <a:srgbClr val="007A3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 autoAdjust="0"/>
    <p:restoredTop sz="87901" autoAdjust="0"/>
  </p:normalViewPr>
  <p:slideViewPr>
    <p:cSldViewPr>
      <p:cViewPr varScale="1">
        <p:scale>
          <a:sx n="104" d="100"/>
          <a:sy n="104" d="100"/>
        </p:scale>
        <p:origin x="1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CC759999-489F-4BA9-90B3-EEA164BC1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CB8A4-E792-4FC8-A2B2-FDDF29F4B041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61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733CB-8C64-4510-8E00-8F342A4E9A2C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97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733CB-8C64-4510-8E00-8F342A4E9A2C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2151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733CB-8C64-4510-8E00-8F342A4E9A2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61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620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9E40-4F39-4A30-BE11-93C30CEAB37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8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9E40-4F39-4A30-BE11-93C30CEAB37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9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8CC8-AADF-43F1-991F-42538DFE68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Change IM burst to QPSK to allow more robust registration and longer time on the wire for the inti(r1) burst to help alleviate possible collisions or susceptibility to noise.  I would keep the Request burst at 16-QAM because it can affect the amount of scheduled time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minislots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when doing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nRTPS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RTPS for call signaling or multicast.  Same if doing UGS-AD since it goes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nRTPS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when a call is on mute.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59999-489F-4BA9-90B3-EEA164BC19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9E40-4F39-4A30-BE11-93C30CEAB37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535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554CC-3F22-435D-A379-287180E408C7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03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9E40-4F39-4A30-BE11-93C30CEAB37E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61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733CB-8C64-4510-8E00-8F342A4E9A2C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947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9492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310896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5" name="Picture 14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4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98375"/>
            <a:ext cx="2633472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0" y="98375"/>
            <a:ext cx="2670175" cy="1150939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98375"/>
            <a:ext cx="2596896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812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161685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94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57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3331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618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63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49163" y="65804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649163" y="65804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976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0237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27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562600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638800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562600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091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3135371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20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163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886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36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7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737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909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4238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9246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8416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4074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833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48" y="237576"/>
            <a:ext cx="8145461" cy="61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42352" cy="542476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 marL="457200" indent="-2238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</a:defRPr>
            </a:lvl2pPr>
            <a:lvl3pPr marL="690563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D3D3D3"/>
                </a:solidFill>
              </a:rPr>
              <a:t>© 2006 Cisco Systems, Inc. All rights reserved.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D3D3D3"/>
                </a:solidFill>
              </a:rPr>
              <a:t>EDCS-949716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fld id="{91E3EDC3-F23A-4D94-A911-1F0F3F2153F5}" type="slidenum">
              <a:rPr lang="en-US" sz="1000">
                <a:solidFill>
                  <a:srgbClr val="D3D3D3"/>
                </a:solidFill>
              </a:rPr>
              <a:pPr algn="r" defTabSz="814388" eaLnBrk="0" hangingPunct="0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0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78117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8117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8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5574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20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3"/>
          <p:cNvGrpSpPr>
            <a:grpSpLocks/>
          </p:cNvGrpSpPr>
          <p:nvPr/>
        </p:nvGrpSpPr>
        <p:grpSpPr bwMode="auto">
          <a:xfrm>
            <a:off x="612775" y="419100"/>
            <a:ext cx="1447800" cy="769938"/>
            <a:chOff x="3272" y="1316"/>
            <a:chExt cx="1889" cy="1002"/>
          </a:xfrm>
        </p:grpSpPr>
        <p:sp>
          <p:nvSpPr>
            <p:cNvPr id="5" name="AutoShape 284"/>
            <p:cNvSpPr>
              <a:spLocks noChangeAspect="1" noChangeArrowheads="1" noTextEdit="1"/>
            </p:cNvSpPr>
            <p:nvPr userDrawn="1"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6" name="Rectangle 285"/>
            <p:cNvSpPr>
              <a:spLocks noChangeArrowheads="1"/>
            </p:cNvSpPr>
            <p:nvPr userDrawn="1"/>
          </p:nvSpPr>
          <p:spPr bwMode="auto">
            <a:xfrm>
              <a:off x="3802" y="1979"/>
              <a:ext cx="87" cy="326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" name="Freeform 286"/>
            <p:cNvSpPr>
              <a:spLocks/>
            </p:cNvSpPr>
            <p:nvPr userDrawn="1"/>
          </p:nvSpPr>
          <p:spPr bwMode="auto">
            <a:xfrm>
              <a:off x="4303" y="1971"/>
              <a:ext cx="249" cy="343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1 w 58"/>
                <a:gd name="T13" fmla="*/ 80 h 80"/>
                <a:gd name="T14" fmla="*/ 0 w 58"/>
                <a:gd name="T15" fmla="*/ 40 h 80"/>
                <a:gd name="T16" fmla="*/ 41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8" name="Freeform 287"/>
            <p:cNvSpPr>
              <a:spLocks/>
            </p:cNvSpPr>
            <p:nvPr userDrawn="1"/>
          </p:nvSpPr>
          <p:spPr bwMode="auto">
            <a:xfrm>
              <a:off x="3444" y="1971"/>
              <a:ext cx="249" cy="343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0 w 58"/>
                <a:gd name="T13" fmla="*/ 80 h 80"/>
                <a:gd name="T14" fmla="*/ 0 w 58"/>
                <a:gd name="T15" fmla="*/ 40 h 80"/>
                <a:gd name="T16" fmla="*/ 40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" name="Freeform 288"/>
            <p:cNvSpPr>
              <a:spLocks noEditPoints="1"/>
            </p:cNvSpPr>
            <p:nvPr userDrawn="1"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80 w 80"/>
                <a:gd name="T1" fmla="*/ 40 h 80"/>
                <a:gd name="T2" fmla="*/ 40 w 80"/>
                <a:gd name="T3" fmla="*/ 80 h 80"/>
                <a:gd name="T4" fmla="*/ 0 w 80"/>
                <a:gd name="T5" fmla="*/ 40 h 80"/>
                <a:gd name="T6" fmla="*/ 40 w 80"/>
                <a:gd name="T7" fmla="*/ 0 h 80"/>
                <a:gd name="T8" fmla="*/ 80 w 80"/>
                <a:gd name="T9" fmla="*/ 40 h 80"/>
                <a:gd name="T10" fmla="*/ 40 w 80"/>
                <a:gd name="T11" fmla="*/ 20 h 80"/>
                <a:gd name="T12" fmla="*/ 20 w 80"/>
                <a:gd name="T13" fmla="*/ 40 h 80"/>
                <a:gd name="T14" fmla="*/ 40 w 80"/>
                <a:gd name="T15" fmla="*/ 60 h 80"/>
                <a:gd name="T16" fmla="*/ 60 w 80"/>
                <a:gd name="T17" fmla="*/ 40 h 80"/>
                <a:gd name="T18" fmla="*/ 40 w 80"/>
                <a:gd name="T19" fmla="*/ 2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Freeform 289"/>
            <p:cNvSpPr>
              <a:spLocks/>
            </p:cNvSpPr>
            <p:nvPr userDrawn="1"/>
          </p:nvSpPr>
          <p:spPr bwMode="auto">
            <a:xfrm>
              <a:off x="3999" y="1971"/>
              <a:ext cx="224" cy="343"/>
            </a:xfrm>
            <a:custGeom>
              <a:avLst/>
              <a:gdLst>
                <a:gd name="T0" fmla="*/ 47 w 52"/>
                <a:gd name="T1" fmla="*/ 19 h 80"/>
                <a:gd name="T2" fmla="*/ 32 w 52"/>
                <a:gd name="T3" fmla="*/ 17 h 80"/>
                <a:gd name="T4" fmla="*/ 20 w 52"/>
                <a:gd name="T5" fmla="*/ 23 h 80"/>
                <a:gd name="T6" fmla="*/ 29 w 52"/>
                <a:gd name="T7" fmla="*/ 30 h 80"/>
                <a:gd name="T8" fmla="*/ 34 w 52"/>
                <a:gd name="T9" fmla="*/ 32 h 80"/>
                <a:gd name="T10" fmla="*/ 52 w 52"/>
                <a:gd name="T11" fmla="*/ 54 h 80"/>
                <a:gd name="T12" fmla="*/ 21 w 52"/>
                <a:gd name="T13" fmla="*/ 80 h 80"/>
                <a:gd name="T14" fmla="*/ 0 w 52"/>
                <a:gd name="T15" fmla="*/ 77 h 80"/>
                <a:gd name="T16" fmla="*/ 0 w 52"/>
                <a:gd name="T17" fmla="*/ 60 h 80"/>
                <a:gd name="T18" fmla="*/ 18 w 52"/>
                <a:gd name="T19" fmla="*/ 63 h 80"/>
                <a:gd name="T20" fmla="*/ 32 w 52"/>
                <a:gd name="T21" fmla="*/ 56 h 80"/>
                <a:gd name="T22" fmla="*/ 23 w 52"/>
                <a:gd name="T23" fmla="*/ 48 h 80"/>
                <a:gd name="T24" fmla="*/ 19 w 52"/>
                <a:gd name="T25" fmla="*/ 47 h 80"/>
                <a:gd name="T26" fmla="*/ 0 w 52"/>
                <a:gd name="T27" fmla="*/ 24 h 80"/>
                <a:gd name="T28" fmla="*/ 28 w 52"/>
                <a:gd name="T29" fmla="*/ 0 h 80"/>
                <a:gd name="T30" fmla="*/ 47 w 52"/>
                <a:gd name="T31" fmla="*/ 3 h 80"/>
                <a:gd name="T32" fmla="*/ 47 w 52"/>
                <a:gd name="T33" fmla="*/ 1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Freeform 290"/>
            <p:cNvSpPr>
              <a:spLocks/>
            </p:cNvSpPr>
            <p:nvPr userDrawn="1"/>
          </p:nvSpPr>
          <p:spPr bwMode="auto">
            <a:xfrm>
              <a:off x="3272" y="1587"/>
              <a:ext cx="81" cy="167"/>
            </a:xfrm>
            <a:custGeom>
              <a:avLst/>
              <a:gdLst>
                <a:gd name="T0" fmla="*/ 19 w 19"/>
                <a:gd name="T1" fmla="*/ 10 h 39"/>
                <a:gd name="T2" fmla="*/ 10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10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" name="Freeform 291"/>
            <p:cNvSpPr>
              <a:spLocks/>
            </p:cNvSpPr>
            <p:nvPr userDrawn="1"/>
          </p:nvSpPr>
          <p:spPr bwMode="auto">
            <a:xfrm>
              <a:off x="3500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3" name="Freeform 292"/>
            <p:cNvSpPr>
              <a:spLocks/>
            </p:cNvSpPr>
            <p:nvPr userDrawn="1"/>
          </p:nvSpPr>
          <p:spPr bwMode="auto">
            <a:xfrm>
              <a:off x="3721" y="1320"/>
              <a:ext cx="81" cy="514"/>
            </a:xfrm>
            <a:custGeom>
              <a:avLst/>
              <a:gdLst>
                <a:gd name="T0" fmla="*/ 19 w 19"/>
                <a:gd name="T1" fmla="*/ 9 h 120"/>
                <a:gd name="T2" fmla="*/ 10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10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4" name="Freeform 293"/>
            <p:cNvSpPr>
              <a:spLocks/>
            </p:cNvSpPr>
            <p:nvPr userDrawn="1"/>
          </p:nvSpPr>
          <p:spPr bwMode="auto">
            <a:xfrm>
              <a:off x="3949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5" name="Freeform 294"/>
            <p:cNvSpPr>
              <a:spLocks/>
            </p:cNvSpPr>
            <p:nvPr userDrawn="1"/>
          </p:nvSpPr>
          <p:spPr bwMode="auto">
            <a:xfrm>
              <a:off x="4171" y="1587"/>
              <a:ext cx="87" cy="167"/>
            </a:xfrm>
            <a:custGeom>
              <a:avLst/>
              <a:gdLst>
                <a:gd name="T0" fmla="*/ 20 w 20"/>
                <a:gd name="T1" fmla="*/ 10 h 39"/>
                <a:gd name="T2" fmla="*/ 10 w 20"/>
                <a:gd name="T3" fmla="*/ 0 h 39"/>
                <a:gd name="T4" fmla="*/ 0 w 20"/>
                <a:gd name="T5" fmla="*/ 10 h 39"/>
                <a:gd name="T6" fmla="*/ 0 w 20"/>
                <a:gd name="T7" fmla="*/ 30 h 39"/>
                <a:gd name="T8" fmla="*/ 10 w 20"/>
                <a:gd name="T9" fmla="*/ 39 h 39"/>
                <a:gd name="T10" fmla="*/ 20 w 20"/>
                <a:gd name="T11" fmla="*/ 30 h 39"/>
                <a:gd name="T12" fmla="*/ 20 w 20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6" name="Freeform 295"/>
            <p:cNvSpPr>
              <a:spLocks/>
            </p:cNvSpPr>
            <p:nvPr userDrawn="1"/>
          </p:nvSpPr>
          <p:spPr bwMode="auto">
            <a:xfrm>
              <a:off x="4399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7" name="Freeform 296"/>
            <p:cNvSpPr>
              <a:spLocks/>
            </p:cNvSpPr>
            <p:nvPr userDrawn="1"/>
          </p:nvSpPr>
          <p:spPr bwMode="auto">
            <a:xfrm>
              <a:off x="4625" y="1320"/>
              <a:ext cx="83" cy="514"/>
            </a:xfrm>
            <a:custGeom>
              <a:avLst/>
              <a:gdLst>
                <a:gd name="T0" fmla="*/ 19 w 19"/>
                <a:gd name="T1" fmla="*/ 9 h 120"/>
                <a:gd name="T2" fmla="*/ 9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9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8" name="Freeform 297"/>
            <p:cNvSpPr>
              <a:spLocks/>
            </p:cNvSpPr>
            <p:nvPr userDrawn="1"/>
          </p:nvSpPr>
          <p:spPr bwMode="auto">
            <a:xfrm>
              <a:off x="4848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9" name="Freeform 298"/>
            <p:cNvSpPr>
              <a:spLocks/>
            </p:cNvSpPr>
            <p:nvPr userDrawn="1"/>
          </p:nvSpPr>
          <p:spPr bwMode="auto">
            <a:xfrm>
              <a:off x="5074" y="1587"/>
              <a:ext cx="83" cy="167"/>
            </a:xfrm>
            <a:custGeom>
              <a:avLst/>
              <a:gdLst>
                <a:gd name="T0" fmla="*/ 19 w 19"/>
                <a:gd name="T1" fmla="*/ 10 h 39"/>
                <a:gd name="T2" fmla="*/ 9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9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solidFill>
                  <a:srgbClr val="FFFFFF"/>
                </a:solidFill>
                <a:ea typeface="+mn-ea"/>
              </a:endParaRPr>
            </a:p>
          </p:txBody>
        </p:sp>
      </p:grpSp>
      <p:pic>
        <p:nvPicPr>
          <p:cNvPr id="20" name="Picture 25" descr="MAI65475"/>
          <p:cNvPicPr>
            <a:picLocks noChangeAspect="1" noChangeArrowheads="1"/>
          </p:cNvPicPr>
          <p:nvPr/>
        </p:nvPicPr>
        <p:blipFill>
          <a:blip r:embed="rId2" cstate="print"/>
          <a:srcRect r="2834"/>
          <a:stretch>
            <a:fillRect/>
          </a:stretch>
        </p:blipFill>
        <p:spPr bwMode="auto">
          <a:xfrm>
            <a:off x="0" y="1633538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b="0" dirty="0">
                <a:solidFill>
                  <a:srgbClr val="8E8E95"/>
                </a:solidFill>
                <a:ea typeface="ＭＳ Ｐゴシック" charset="-128"/>
              </a:rPr>
              <a:t>© 2009 Cisco Systems, Inc. All rights reserved.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62288" y="6672263"/>
            <a:ext cx="11477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b="0" dirty="0">
                <a:solidFill>
                  <a:srgbClr val="8E8E95"/>
                </a:solidFill>
                <a:ea typeface="+mn-ea"/>
              </a:rPr>
              <a:t>Cisco Highly Confidential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19050">
            <a:solidFill>
              <a:srgbClr val="C0C0C4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0" y="3995738"/>
            <a:ext cx="9144000" cy="0"/>
          </a:xfrm>
          <a:prstGeom prst="line">
            <a:avLst/>
          </a:prstGeom>
          <a:noFill/>
          <a:ln w="19050">
            <a:solidFill>
              <a:srgbClr val="C0C0C4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03221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4140200"/>
            <a:ext cx="8137525" cy="996950"/>
          </a:xfrm>
          <a:ln/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2227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650875" y="5483225"/>
            <a:ext cx="4543425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0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03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20825"/>
            <a:ext cx="3763963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520825"/>
            <a:ext cx="3763962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6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5350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5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251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00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023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304800"/>
            <a:ext cx="1925638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304800"/>
            <a:ext cx="5629275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8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3200400" y="-1570037"/>
            <a:ext cx="2743200" cy="91440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02" y="1979"/>
              <a:ext cx="87" cy="326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30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4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99" y="1971"/>
              <a:ext cx="224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272" y="1587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500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721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949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171" y="1587"/>
              <a:ext cx="87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399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25" y="1320"/>
              <a:ext cx="83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48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074" y="1587"/>
              <a:ext cx="83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</p:grpSp>
      <p:pic>
        <p:nvPicPr>
          <p:cNvPr id="21" name="Picture 21" descr="MAE17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88" y="1630363"/>
            <a:ext cx="45704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676525"/>
            <a:ext cx="3768725" cy="830263"/>
          </a:xfrm>
          <a:ln/>
        </p:spPr>
        <p:txBody>
          <a:bodyPr anchor="ctr"/>
          <a:lstStyle>
            <a:lvl1pPr>
              <a:defRPr sz="2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7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48" y="237575"/>
            <a:ext cx="8145461" cy="88301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49" y="1246094"/>
            <a:ext cx="8321654" cy="522642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/>
            </a:lvl2pPr>
            <a:lvl3pPr marL="690563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 sz="2400"/>
            </a:lvl3pPr>
            <a:lvl4pPr>
              <a:spcBef>
                <a:spcPts val="0"/>
              </a:spcBef>
              <a:spcAft>
                <a:spcPts val="600"/>
              </a:spcAft>
              <a:defRPr sz="2400"/>
            </a:lvl4pPr>
            <a:lvl5pPr>
              <a:spcBef>
                <a:spcPts val="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06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239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78117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8117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6738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40695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93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7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96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566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535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7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8113" y="-76200"/>
            <a:ext cx="2108200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338" y="-76200"/>
            <a:ext cx="6175375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-76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781175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646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75040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0151"/>
            <a:ext cx="8578850" cy="476885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-2286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35153"/>
                </a:solidFill>
                <a:latin typeface="+mj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839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53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0432" y="4735551"/>
            <a:ext cx="3236976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iscolight" pitchFamily="2" charset="0"/>
                <a:ea typeface="+mn-ea"/>
                <a:cs typeface="+mn-cs"/>
              </a:rPr>
              <a:t>Source Name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1" name="Picture 20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236" y="1335313"/>
            <a:ext cx="83809" cy="49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1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50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-76200"/>
            <a:ext cx="81454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b="1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781175"/>
            <a:ext cx="7940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16963" y="6553200"/>
            <a:ext cx="35083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fld id="{3BBEC5BF-C567-48CE-9B59-DF527715E7BD}" type="slidenum">
              <a:rPr lang="en-US" sz="1200" b="1">
                <a:solidFill>
                  <a:srgbClr val="000000"/>
                </a:solidFill>
                <a:ea typeface="ＭＳ Ｐゴシック" charset="-128"/>
                <a:cs typeface="+mn-cs"/>
              </a:rPr>
              <a:pPr algn="ctr" defTabSz="814388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659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9" charset="-128"/>
          <a:cs typeface="ＭＳ Ｐゴシック" charset="-128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9" charset="-128"/>
          <a:cs typeface="ＭＳ Ｐゴシック" charset="-128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9" charset="-128"/>
          <a:cs typeface="ＭＳ Ｐゴシック" charset="-128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9" charset="-128"/>
          <a:cs typeface="ＭＳ Ｐゴシック" charset="-128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9" charset="-128"/>
          <a:cs typeface="ＭＳ Ｐゴシック" charset="-128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charset="-128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304800"/>
            <a:ext cx="7707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83B7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031172" name="Rectangle 4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b="0" dirty="0">
                <a:solidFill>
                  <a:srgbClr val="8E8E95"/>
                </a:solidFill>
                <a:ea typeface="ＭＳ Ｐゴシック" charset="-128"/>
              </a:rPr>
              <a:t>© 2009 Cisco Systems, Inc. All rights reserved.</a:t>
            </a:r>
          </a:p>
        </p:txBody>
      </p:sp>
      <p:sp>
        <p:nvSpPr>
          <p:cNvPr id="1031173" name="Rectangle 5"/>
          <p:cNvSpPr>
            <a:spLocks noChangeArrowheads="1"/>
          </p:cNvSpPr>
          <p:nvPr/>
        </p:nvSpPr>
        <p:spPr bwMode="auto">
          <a:xfrm>
            <a:off x="3046413" y="6672263"/>
            <a:ext cx="11477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b="0" dirty="0">
                <a:solidFill>
                  <a:srgbClr val="8E8E95"/>
                </a:solidFill>
                <a:ea typeface="+mn-ea"/>
              </a:rPr>
              <a:t>Cisco Highly Confidential</a:t>
            </a:r>
          </a:p>
        </p:txBody>
      </p:sp>
      <p:sp>
        <p:nvSpPr>
          <p:cNvPr id="1031175" name="Rectangle 7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295036E4-D9B3-4900-8ECC-62314FEC02BD}" type="slidenum">
              <a:rPr lang="en-US" sz="1000" b="0">
                <a:solidFill>
                  <a:srgbClr val="8E8E95"/>
                </a:solidFill>
                <a:ea typeface="ＭＳ Ｐゴシック" charset="-128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b="0" dirty="0">
              <a:solidFill>
                <a:srgbClr val="8E8E95"/>
              </a:solidFill>
              <a:ea typeface="ＭＳ Ｐゴシック" charset="-128"/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20825"/>
            <a:ext cx="7680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6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-76200"/>
            <a:ext cx="81454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781175"/>
            <a:ext cx="7940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16963" y="6553200"/>
            <a:ext cx="35083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defTabSz="814388">
              <a:defRPr/>
            </a:pPr>
            <a:fld id="{995FAD74-116A-4BC9-9D43-A14CC3A84E6E}" type="slidenum">
              <a:rPr lang="en-US" sz="1200">
                <a:ea typeface="ＭＳ Ｐゴシック" charset="-128"/>
              </a:rPr>
              <a:pPr defTabSz="814388">
                <a:defRPr/>
              </a:pPr>
              <a:t>‹#›</a:t>
            </a:fld>
            <a:endParaRPr lang="en-US" sz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64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23918" cy="1371600"/>
          </a:xfrm>
        </p:spPr>
        <p:txBody>
          <a:bodyPr/>
          <a:lstStyle/>
          <a:p>
            <a:r>
              <a:rPr lang="en-US" altLang="zh-CN" sz="4800" dirty="0" smtClean="0"/>
              <a:t>cBR-8 Three-Step </a:t>
            </a:r>
            <a:r>
              <a:rPr lang="en-US" altLang="zh-CN" sz="4800" dirty="0"/>
              <a:t>Dynamic </a:t>
            </a:r>
            <a:r>
              <a:rPr lang="en-US" altLang="zh-CN" sz="4800" dirty="0" smtClean="0"/>
              <a:t>Modulation TOI</a:t>
            </a:r>
            <a:endParaRPr lang="en-US" sz="480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383" y="4419600"/>
            <a:ext cx="8112126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John  Downey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April 2016</a:t>
            </a:r>
          </a:p>
        </p:txBody>
      </p:sp>
      <p:sp>
        <p:nvSpPr>
          <p:cNvPr id="9218" name="Rectangle 3"/>
          <p:cNvSpPr>
            <a:spLocks noChangeArrowheads="1"/>
          </p:cNvSpPr>
          <p:nvPr/>
        </p:nvSpPr>
        <p:spPr bwMode="white">
          <a:xfrm>
            <a:off x="152400" y="1676400"/>
            <a:ext cx="43434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defTabSz="814388">
              <a:lnSpc>
                <a:spcPct val="90000"/>
              </a:lnSpc>
            </a:pP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Obsolete Hopping Commands?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)#cab spectrum-group 1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band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frequency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setting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hop 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Frequency hop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</a:p>
          <a:p>
            <a:pPr lvl="1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 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setting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Suggest to make multiple, 6.4 MHz wide bands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)#cab spectrum-group 1 hop ?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period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Minimum frequency hop period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threshold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Missing poll threshold which triggers frequency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hop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I think this command was before advance spectrum management and not used anymore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-controller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)#us-channel 0 hop-priority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frequency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Frequency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Priority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modulation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Modulation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Priority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Missing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ch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 width and I think hop priority not set anymore</a:t>
            </a:r>
            <a:endParaRPr lang="en-US" sz="18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1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7576"/>
            <a:ext cx="8642352" cy="610150"/>
          </a:xfrm>
        </p:spPr>
        <p:txBody>
          <a:bodyPr/>
          <a:lstStyle/>
          <a:p>
            <a:r>
              <a:rPr lang="en-US" dirty="0" smtClean="0"/>
              <a:t>Spectrum Groups with </a:t>
            </a:r>
            <a:r>
              <a:rPr lang="en-US" dirty="0" err="1" smtClean="0"/>
              <a:t>Freq</a:t>
            </a:r>
            <a:r>
              <a:rPr lang="en-US" dirty="0" smtClean="0"/>
              <a:t> &amp;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idth Changes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cBR8#sh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run | beg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spectrum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300"/>
              </a:spcAft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cable spectrum-group 1 band 16000000 22500000</a:t>
            </a:r>
          </a:p>
          <a:p>
            <a:pPr lvl="1">
              <a:spcAft>
                <a:spcPts val="300"/>
              </a:spcAft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cable spectrum-group 1 band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22600000 29100000</a:t>
            </a:r>
          </a:p>
          <a:p>
            <a:pPr lvl="1">
              <a:spcAft>
                <a:spcPts val="1800"/>
              </a:spcAft>
            </a:pPr>
            <a:r>
              <a:rPr lang="en-US" altLang="zh-CN" b="1" dirty="0" smtClean="0">
                <a:latin typeface="+mn-lt"/>
                <a:cs typeface="Courier New" panose="02070309020205020404" pitchFamily="49" charset="0"/>
              </a:rPr>
              <a:t>Note</a:t>
            </a:r>
            <a:r>
              <a:rPr lang="en-US" altLang="zh-CN" dirty="0" smtClean="0">
                <a:latin typeface="+mn-lt"/>
                <a:cs typeface="Courier New" panose="02070309020205020404" pitchFamily="49" charset="0"/>
              </a:rPr>
              <a:t>: It may be advantageous to make bands slightly bigger than 6.4 and/or separated slightly</a:t>
            </a:r>
          </a:p>
          <a:p>
            <a:pPr>
              <a:spcAft>
                <a:spcPts val="30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cBR8(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controller Upstream-Cable 1/0/0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altLang="zh-CN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spectrum-group 1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channel-width </a:t>
            </a:r>
            <a:r>
              <a:rPr lang="en-US" altLang="zh-CN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6400000 3200000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altLang="zh-CN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threshold snr-profiles 24 19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altLang="zh-CN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docsis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-mode </a:t>
            </a:r>
            <a:r>
              <a:rPr lang="en-US" altLang="zh-CN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endParaRPr lang="en-US" altLang="zh-CN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altLang="zh-CN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minislot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-size 2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altLang="zh-CN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modulation-profile 224 223 222</a:t>
            </a:r>
          </a:p>
          <a:p>
            <a:pPr lvl="1">
              <a:spcAft>
                <a:spcPts val="18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0 equalization-coefficient</a:t>
            </a:r>
          </a:p>
          <a:p>
            <a:r>
              <a:rPr lang="en-US" altLang="zh-CN" b="1" dirty="0" smtClean="0">
                <a:latin typeface="+mn-lt"/>
                <a:cs typeface="Courier New" panose="02070309020205020404" pitchFamily="49" charset="0"/>
              </a:rPr>
              <a:t>Note</a:t>
            </a:r>
            <a:r>
              <a:rPr lang="en-US" altLang="zh-CN" dirty="0" smtClean="0">
                <a:latin typeface="+mn-lt"/>
                <a:cs typeface="Courier New" panose="02070309020205020404" pitchFamily="49" charset="0"/>
              </a:rPr>
              <a:t>: </a:t>
            </a:r>
            <a:r>
              <a:rPr lang="en-US" altLang="zh-CN" dirty="0" err="1">
                <a:latin typeface="+mn-lt"/>
                <a:cs typeface="Courier New" panose="02070309020205020404" pitchFamily="49" charset="0"/>
              </a:rPr>
              <a:t>M</a:t>
            </a:r>
            <a:r>
              <a:rPr lang="en-US" altLang="zh-CN" dirty="0" err="1" smtClean="0">
                <a:latin typeface="+mn-lt"/>
                <a:cs typeface="Courier New" panose="02070309020205020404" pitchFamily="49" charset="0"/>
              </a:rPr>
              <a:t>inislot</a:t>
            </a:r>
            <a:r>
              <a:rPr lang="en-US" altLang="zh-CN" dirty="0" smtClean="0">
                <a:latin typeface="+mn-lt"/>
                <a:cs typeface="Courier New" panose="02070309020205020404" pitchFamily="49" charset="0"/>
              </a:rPr>
              <a:t> changes automatically with </a:t>
            </a:r>
            <a:r>
              <a:rPr lang="en-US" altLang="zh-CN" dirty="0" err="1" smtClean="0">
                <a:latin typeface="+mn-lt"/>
                <a:cs typeface="Courier New" panose="02070309020205020404" pitchFamily="49" charset="0"/>
              </a:rPr>
              <a:t>ch</a:t>
            </a:r>
            <a:r>
              <a:rPr lang="en-US" altLang="zh-CN" dirty="0" smtClean="0">
                <a:latin typeface="+mn-lt"/>
                <a:cs typeface="Courier New" panose="02070309020205020404" pitchFamily="49" charset="0"/>
              </a:rPr>
              <a:t> width and we need to see what happens here</a:t>
            </a:r>
            <a:endParaRPr lang="en-US" altLang="zh-CN" dirty="0">
              <a:latin typeface="+mn-lt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Cable Modulation Commands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35359" y="990600"/>
            <a:ext cx="8405037" cy="562479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cBR8#sh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  Mode  IUC Type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 Diff FEC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FEC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Scrmb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Max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Last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Scrmb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k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seed  B time CW          off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BYTE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size short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16qam 32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0x10 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  yes   0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qpsk1 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16qam 384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0x5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0x22 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48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  yes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qpsk1 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16qam 384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0x5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0x22 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48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  yes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qpsk1 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64qam 64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0x6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0x4C 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qpsk1 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64qam 64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0x9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0xE8 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qpsk1 no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a-u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64qam 64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0x9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0xE8 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qpsk1 no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cBR8#sh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modulation-profile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upstream-Cab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2/0/0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  Mode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IUC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FEC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FEC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Scrmb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Max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Last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Scrmb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k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seed  B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time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CW        off  Type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BYTE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short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16qam 32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 0x10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 yes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qpsk1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16qam 384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0x5 0x22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48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 yes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qpsk1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16qam 384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0x5 0x22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48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 yes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qpsk1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64qam 64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0x6 0x4C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qpsk1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a-l 64qam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0x9 0xE8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qpsk1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224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a-u 64qam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64  no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0x9 0xE8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0x152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qpsk1 no</a:t>
            </a:r>
          </a:p>
          <a:p>
            <a:pPr lvl="1">
              <a:spcAft>
                <a:spcPts val="0"/>
              </a:spcAft>
            </a:pPr>
            <a:r>
              <a:rPr lang="en-US" sz="1800" b="1" dirty="0" smtClean="0">
                <a:latin typeface="+mn-lt"/>
                <a:cs typeface="Courier New" panose="02070309020205020404" pitchFamily="49" charset="0"/>
              </a:rPr>
              <a:t>Note</a:t>
            </a: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: This is more accurate and will show auto-updated parameters</a:t>
            </a:r>
          </a:p>
        </p:txBody>
      </p:sp>
    </p:spTree>
    <p:extLst>
      <p:ext uri="{BB962C8B-B14F-4D97-AF65-F5344CB8AC3E}">
        <p14:creationId xmlns:p14="http://schemas.microsoft.com/office/powerpoint/2010/main" val="18716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65148" y="152400"/>
            <a:ext cx="8145461" cy="695326"/>
          </a:xfrm>
        </p:spPr>
        <p:txBody>
          <a:bodyPr/>
          <a:lstStyle/>
          <a:p>
            <a:r>
              <a:rPr lang="en-US" dirty="0" smtClean="0"/>
              <a:t>Verify Settings and Current Modulation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6316" y="990600"/>
            <a:ext cx="8376684" cy="53340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altLang="zh-CN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cBR#show</a:t>
            </a:r>
            <a:r>
              <a:rPr lang="en-US" altLang="zh-CN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run | sec spectrum-g </a:t>
            </a:r>
            <a:r>
              <a:rPr lang="en-US" altLang="zh-CN" sz="18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(with limited band, simple case)</a:t>
            </a:r>
          </a:p>
          <a:p>
            <a:pPr marL="233362" lvl="1" indent="0">
              <a:spcAft>
                <a:spcPts val="2400"/>
              </a:spcAft>
              <a:buNone/>
            </a:pPr>
            <a:r>
              <a:rPr lang="en-US" altLang="zh-CN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cBR#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spectrum-group 1 band 10000000 16400000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Check current modulation profile</a:t>
            </a:r>
            <a:endParaRPr lang="en-US" sz="2000" dirty="0" smtClean="0">
              <a:latin typeface="+mn-lt"/>
            </a:endParaRPr>
          </a:p>
          <a:p>
            <a:pPr lvl="1">
              <a:spcAft>
                <a:spcPts val="300"/>
              </a:spcAft>
            </a:pP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cBR8#sh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c2/0/0 up 0 | in </a:t>
            </a:r>
            <a:r>
              <a:rPr lang="en-US" altLang="zh-CN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endParaRPr lang="en-US" altLang="zh-CN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2" indent="0">
              <a:spcAft>
                <a:spcPts val="300"/>
              </a:spcAft>
              <a:buNone/>
            </a:pPr>
            <a:r>
              <a:rPr lang="en-US" altLang="zh-CN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Modulation 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Profile Group </a:t>
            </a:r>
            <a:r>
              <a:rPr lang="en-US" altLang="zh-CN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224</a:t>
            </a:r>
          </a:p>
          <a:p>
            <a:pPr marL="457200" lvl="2" indent="0">
              <a:spcAft>
                <a:spcPts val="300"/>
              </a:spcAft>
              <a:buNone/>
            </a:pPr>
            <a:r>
              <a:rPr lang="en-US" altLang="zh-CN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altLang="zh-CN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(64-QAM) - A-short 64-QAM, A-long 64-QAM, A-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64-QAM</a:t>
            </a:r>
          </a:p>
        </p:txBody>
      </p:sp>
    </p:spTree>
    <p:extLst>
      <p:ext uri="{BB962C8B-B14F-4D97-AF65-F5344CB8AC3E}">
        <p14:creationId xmlns:p14="http://schemas.microsoft.com/office/powerpoint/2010/main" val="4429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Cable Hop Commands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7912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300"/>
              </a:spcAft>
            </a:pPr>
            <a:r>
              <a:rPr lang="en-US" altLang="zh-CN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cBR8#sh cab hop upstream-cable 2/0/0 us-channel </a:t>
            </a:r>
            <a:r>
              <a:rPr lang="en-US" altLang="zh-CN" sz="3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zh-CN" sz="3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762" indent="0">
              <a:spcAft>
                <a:spcPts val="0"/>
              </a:spcAft>
              <a:buNone/>
            </a:pP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Upstream    Channel  Poll Miss  Min    Miss Hop 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Hop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Uncorr</a:t>
            </a:r>
            <a:endParaRPr lang="en-US" altLang="zh-CN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762" indent="0">
              <a:spcAft>
                <a:spcPts val="0"/>
              </a:spcAft>
              <a:buNone/>
            </a:pP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Channel     Status   Rate Poll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Poll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Poll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Thres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Period FEC   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FEC</a:t>
            </a:r>
            <a:endParaRPr lang="en-US" altLang="zh-CN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762" indent="0">
              <a:spcAft>
                <a:spcPts val="300"/>
              </a:spcAft>
              <a:buNone/>
            </a:pP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(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) Count Sample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Pcnt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Pcnt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(sec)  Errors  </a:t>
            </a:r>
            <a:r>
              <a:rPr lang="en-US" altLang="zh-CN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Errors</a:t>
            </a:r>
            <a:endParaRPr lang="en-US" altLang="zh-CN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762" indent="0">
              <a:spcAft>
                <a:spcPts val="1200"/>
              </a:spcAft>
              <a:buNone/>
            </a:pPr>
            <a:r>
              <a:rPr lang="en-US" altLang="zh-CN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UC2/0/0:U0 24.000 </a:t>
            </a:r>
            <a:r>
              <a:rPr lang="en-US" altLang="zh-CN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MHz 425 *** set to fixed frequency***  6       7 </a:t>
            </a:r>
          </a:p>
          <a:p>
            <a:pPr>
              <a:spcAft>
                <a:spcPts val="300"/>
              </a:spcAft>
            </a:pPr>
            <a:r>
              <a:rPr lang="en-US" altLang="zh-CN" sz="3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</a:t>
            </a:r>
            <a:r>
              <a:rPr lang="en-US" sz="3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#show</a:t>
            </a:r>
            <a:r>
              <a:rPr lang="en-US" sz="3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cable hop upstream-cable 2/0/0 us-channel 0 history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= Frequency Hop, M = Modulation Change, C = Channel Width Change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Upstream         Action       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Chg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Chg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Chg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Action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Channel          Time          Code From   To     Reason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zh-CN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UC2/0/0:U0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Nov 10 11:54:41 M  222    223    SNR 33&gt;=33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Nov 10 11:54:11 F  23.200 21.600 SNR 27&lt;30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5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(add noise by 26 M)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Nov 10 11:54:11 C  6.4    3.2    SNR 27&lt;30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Nov 10 11:53:40 M  223     222   SNR 27&lt;30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Nov 10 11:48:01 M  224     223   SNR 33&lt;35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Nov 10 11:44:56 F  0.000  23.200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changed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Nov 10 11:44:50 C  1.6    6.4   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changed</a:t>
            </a:r>
          </a:p>
          <a:p>
            <a:pPr>
              <a:spcAft>
                <a:spcPts val="300"/>
              </a:spcAft>
            </a:pPr>
            <a:r>
              <a:rPr lang="en-US" sz="3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cBR#show</a:t>
            </a:r>
            <a:r>
              <a:rPr lang="en-US" sz="3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cable hop upstream-cable </a:t>
            </a:r>
            <a:r>
              <a:rPr lang="en-US" sz="3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2/0/0 </a:t>
            </a:r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sz="3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threshold</a:t>
            </a:r>
            <a:endParaRPr lang="en-US" sz="3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Upstream  SNR(dB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CNR(dB)        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CorrFEC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UncorrFEC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MissedSM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Channel   Val Thre1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Thre2 Val Thre1 Thre2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Pcnt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Pcnt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Pcnt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</a:t>
            </a: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UC2/0/0:U0 33 35    30   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33   30   25    0    0    0    0    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0    50</a:t>
            </a:r>
          </a:p>
          <a:p>
            <a:pPr lvl="1">
              <a:spcAft>
                <a:spcPts val="300"/>
              </a:spcAft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Controller Commands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991600" cy="5424767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altLang="zh-CN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#show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controllers upstream-Cable 2/0/0 us-channel 0    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USPHY OFDMA support: NO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Controller 2/0/0 upstream 0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AdminState:UP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OpState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UP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mode enabled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Frequency 21.600 MHz, Channel Width 6.400 MHz, Symbol Rate 5.120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Msps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Modulation Profile Group 223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Modulations (16-QAM) - A-short 16-QAM, A-long 16-QAM, A-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16-QAM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Mapped to connector 0 and receiver 12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Bind to Cable2/0/0 US0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US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MER(SNR)_estimate for good packets - 33.100 dB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Spectrum Group 2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CNR measurement : 33 dB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Nominal Input Power Level 0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dBmV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part_id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=0x3142,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rev_id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=0xC0, rev2_id=0x00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Range Load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Size=0x2C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Request Load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Size=0x07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Minislot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 in number of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Timebase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Ticks is = 2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Minislot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 in Symbols = 32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Minislot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 in Bytes = 16</a:t>
            </a:r>
          </a:p>
        </p:txBody>
      </p:sp>
    </p:spTree>
    <p:extLst>
      <p:ext uri="{BB962C8B-B14F-4D97-AF65-F5344CB8AC3E}">
        <p14:creationId xmlns:p14="http://schemas.microsoft.com/office/powerpoint/2010/main" val="1722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Commands</a:t>
            </a:r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cBR#debug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cable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specmgmt</a:t>
            </a:r>
            <a:endParaRPr lang="en-HK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2400"/>
              </a:spcAf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cBR#debug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cable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specmgmt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upstream-cable x/y/z us-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</a:p>
          <a:p>
            <a:pPr>
              <a:spcAft>
                <a:spcPts val="2400"/>
              </a:spcAf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cBR#debug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cable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specmgmt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freqhop</a:t>
            </a:r>
            <a:endParaRPr lang="en-US" altLang="zh-CN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2400"/>
              </a:spcAf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cBR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#debug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cable 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specsvl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qband</a:t>
            </a:r>
            <a:endParaRPr lang="en-US" altLang="zh-CN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99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642352" cy="525331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Background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Feature Description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Sample </a:t>
            </a:r>
            <a:r>
              <a:rPr lang="en-US" sz="2800" dirty="0" err="1" smtClean="0"/>
              <a:t>Config</a:t>
            </a:r>
            <a:endParaRPr lang="en-US" sz="2800" dirty="0" smtClean="0"/>
          </a:p>
          <a:p>
            <a:pPr>
              <a:spcAft>
                <a:spcPts val="2400"/>
              </a:spcAft>
            </a:pPr>
            <a:r>
              <a:rPr lang="en-US" sz="2800" dirty="0" smtClean="0"/>
              <a:t>Show Commands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Debugging and Test Commands</a:t>
            </a:r>
          </a:p>
        </p:txBody>
      </p:sp>
    </p:spTree>
    <p:extLst>
      <p:ext uri="{BB962C8B-B14F-4D97-AF65-F5344CB8AC3E}">
        <p14:creationId xmlns:p14="http://schemas.microsoft.com/office/powerpoint/2010/main" val="16644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en-US" altLang="zh-CN" dirty="0" smtClean="0"/>
              <a:t>Spectrum management provides facility to automatically select modulation profile of US </a:t>
            </a:r>
            <a:r>
              <a:rPr lang="en-US" altLang="zh-CN" dirty="0" err="1" smtClean="0"/>
              <a:t>ch</a:t>
            </a:r>
            <a:r>
              <a:rPr lang="en-US" altLang="zh-CN" dirty="0" smtClean="0"/>
              <a:t> based on RF statistics</a:t>
            </a:r>
          </a:p>
          <a:p>
            <a:pPr lvl="1">
              <a:spcAft>
                <a:spcPts val="1200"/>
              </a:spcAft>
            </a:pPr>
            <a:r>
              <a:rPr lang="en-US" altLang="zh-CN" dirty="0" smtClean="0"/>
              <a:t>Advanced spectrum management uses spectrum groups and allows </a:t>
            </a:r>
            <a:r>
              <a:rPr lang="en-US" altLang="zh-CN" dirty="0" err="1" smtClean="0"/>
              <a:t>freq</a:t>
            </a:r>
            <a:r>
              <a:rPr lang="en-US" altLang="zh-CN" dirty="0" smtClean="0"/>
              <a:t> hopping &amp; </a:t>
            </a:r>
            <a:r>
              <a:rPr lang="en-US" altLang="zh-CN" dirty="0" err="1" smtClean="0"/>
              <a:t>ch</a:t>
            </a:r>
            <a:r>
              <a:rPr lang="en-US" altLang="zh-CN" dirty="0" smtClean="0"/>
              <a:t> width changes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Dynamic modulation supported on cBR-8 whether spectrum group assigned to US </a:t>
            </a:r>
            <a:r>
              <a:rPr lang="en-US" altLang="zh-CN" dirty="0" err="1" smtClean="0"/>
              <a:t>ch</a:t>
            </a:r>
            <a:r>
              <a:rPr lang="en-US" altLang="zh-CN" dirty="0" smtClean="0"/>
              <a:t> or fixed frequency</a:t>
            </a:r>
          </a:p>
          <a:p>
            <a:pPr>
              <a:spcAft>
                <a:spcPts val="300"/>
              </a:spcAft>
            </a:pPr>
            <a:r>
              <a:rPr lang="en-US" altLang="zh-CN" dirty="0" smtClean="0"/>
              <a:t>Following RF statistics continue to be used in same manner as basic Dynamic Modulation found on uBR10K 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Ranging MER (dB)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Correctable FEC (%)</a:t>
            </a:r>
          </a:p>
          <a:p>
            <a:pPr lvl="1">
              <a:spcAft>
                <a:spcPts val="1200"/>
              </a:spcAft>
            </a:pPr>
            <a:r>
              <a:rPr lang="en-US" altLang="zh-CN" dirty="0" smtClean="0"/>
              <a:t>Uncorrectable FEC (%)</a:t>
            </a:r>
          </a:p>
          <a:p>
            <a:pPr>
              <a:spcAft>
                <a:spcPts val="300"/>
              </a:spcAft>
            </a:pPr>
            <a:r>
              <a:rPr lang="en-US" altLang="zh-CN" dirty="0" err="1" smtClean="0"/>
              <a:t>CNiR</a:t>
            </a:r>
            <a:r>
              <a:rPr lang="en-US" altLang="zh-CN" dirty="0" smtClean="0"/>
              <a:t> measurements not used for modulation change because ingress noise cancellation makes </a:t>
            </a:r>
            <a:r>
              <a:rPr lang="en-US" altLang="zh-CN" dirty="0" err="1" smtClean="0"/>
              <a:t>CNiR</a:t>
            </a:r>
            <a:r>
              <a:rPr lang="en-US" altLang="zh-CN" dirty="0" smtClean="0"/>
              <a:t> unreliable</a:t>
            </a:r>
          </a:p>
          <a:p>
            <a:pPr lvl="1">
              <a:spcAft>
                <a:spcPts val="1200"/>
              </a:spcAft>
            </a:pPr>
            <a:r>
              <a:rPr lang="en-US" altLang="zh-CN" dirty="0" err="1" smtClean="0"/>
              <a:t>CNiR</a:t>
            </a:r>
            <a:r>
              <a:rPr lang="en-US" altLang="zh-CN" dirty="0" smtClean="0"/>
              <a:t> used for </a:t>
            </a:r>
            <a:r>
              <a:rPr lang="en-US" altLang="zh-CN" dirty="0" err="1" smtClean="0"/>
              <a:t>freq</a:t>
            </a:r>
            <a:r>
              <a:rPr lang="en-US" altLang="zh-CN" dirty="0" smtClean="0"/>
              <a:t> hopping &amp; </a:t>
            </a:r>
            <a:r>
              <a:rPr lang="en-US" altLang="zh-CN" dirty="0" err="1" smtClean="0"/>
              <a:t>ch</a:t>
            </a:r>
            <a:r>
              <a:rPr lang="en-US" altLang="zh-CN" dirty="0" smtClean="0"/>
              <a:t> width changes</a:t>
            </a:r>
          </a:p>
          <a:p>
            <a:r>
              <a:rPr lang="en-US" altLang="zh-CN" b="1" dirty="0" smtClean="0"/>
              <a:t>Note</a:t>
            </a:r>
            <a:r>
              <a:rPr lang="en-US" altLang="zh-CN" dirty="0" smtClean="0"/>
              <a:t>: Threshold values set to 0 are bypassed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20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Downgrade Algorithm	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Downgrade from high performance mod profile to mid-level when following is true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(SNR ≤ (SNR Threshold 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/>
              <a:t>)) AND</a:t>
            </a:r>
          </a:p>
          <a:p>
            <a:pPr lvl="1">
              <a:spcAft>
                <a:spcPts val="1800"/>
              </a:spcAft>
            </a:pPr>
            <a:r>
              <a:rPr lang="en-US" altLang="zh-CN" dirty="0" smtClean="0"/>
              <a:t>[(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≥ 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Threshold)) OR 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≥ 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Threshold))]</a:t>
            </a:r>
          </a:p>
          <a:p>
            <a:r>
              <a:rPr lang="en-US" altLang="zh-CN" dirty="0" smtClean="0"/>
              <a:t>Downgrade from high </a:t>
            </a:r>
            <a:r>
              <a:rPr lang="en-US" altLang="zh-CN" dirty="0"/>
              <a:t>performance mod profile or </a:t>
            </a:r>
            <a:r>
              <a:rPr lang="en-US" altLang="zh-CN" dirty="0" smtClean="0"/>
              <a:t>mid-level to most robust profile when following is true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(SNR ≤ (SNR Threshold 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/>
              <a:t>)) AND</a:t>
            </a:r>
          </a:p>
          <a:p>
            <a:pPr lvl="1">
              <a:spcAft>
                <a:spcPts val="1800"/>
              </a:spcAft>
            </a:pPr>
            <a:r>
              <a:rPr lang="en-US" altLang="zh-CN" dirty="0" smtClean="0"/>
              <a:t>[(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≥ 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Threshold)) OR 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≥ 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Threshold))]</a:t>
            </a:r>
          </a:p>
          <a:p>
            <a:pPr>
              <a:spcAft>
                <a:spcPts val="1800"/>
              </a:spcAft>
            </a:pPr>
            <a:r>
              <a:rPr lang="en-US" altLang="zh-CN" b="1" dirty="0" smtClean="0"/>
              <a:t>Note</a:t>
            </a:r>
            <a:r>
              <a:rPr lang="en-US" altLang="zh-CN" dirty="0" smtClean="0"/>
              <a:t>: May be best to set </a:t>
            </a:r>
            <a:r>
              <a:rPr lang="en-US" altLang="zh-CN" dirty="0" err="1" smtClean="0"/>
              <a:t>Corr</a:t>
            </a:r>
            <a:r>
              <a:rPr lang="en-US" altLang="zh-CN" dirty="0" smtClean="0"/>
              <a:t> FEC threshold to 0 to bypass</a:t>
            </a:r>
            <a:endParaRPr lang="en-US" altLang="zh-CN" dirty="0"/>
          </a:p>
          <a:p>
            <a:r>
              <a:rPr lang="en-US" altLang="zh-CN" b="1" dirty="0" smtClean="0"/>
              <a:t>Note</a:t>
            </a:r>
            <a:r>
              <a:rPr lang="en-US" altLang="zh-CN" dirty="0"/>
              <a:t>: </a:t>
            </a:r>
            <a:r>
              <a:rPr lang="en-US" altLang="zh-CN" dirty="0" smtClean="0"/>
              <a:t>First “hop” is instantaneous, but secondary upgrade or downgrade waits on 15 sec hold-down timer, which is </a:t>
            </a:r>
            <a:r>
              <a:rPr lang="en-US" altLang="zh-CN" dirty="0"/>
              <a:t>not </a:t>
            </a:r>
            <a:r>
              <a:rPr lang="en-US" altLang="zh-CN" dirty="0" smtClean="0"/>
              <a:t>configurable</a:t>
            </a:r>
          </a:p>
        </p:txBody>
      </p:sp>
    </p:spTree>
    <p:extLst>
      <p:ext uri="{BB962C8B-B14F-4D97-AF65-F5344CB8AC3E}">
        <p14:creationId xmlns:p14="http://schemas.microsoft.com/office/powerpoint/2010/main" val="32402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</a:t>
            </a:r>
            <a:r>
              <a:rPr lang="en-US" dirty="0" smtClean="0"/>
              <a:t>Upgrade </a:t>
            </a:r>
            <a:r>
              <a:rPr lang="en-US" dirty="0"/>
              <a:t>Algorithm	</a:t>
            </a:r>
            <a:endParaRPr lang="en-US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altLang="zh-CN" dirty="0" smtClean="0"/>
              <a:t>Upgrade from most robust profile to mid-level when following is true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(SNR ≥ ((SNR Threshold 2) + Hysteresis)) AND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≤ 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Threshold)) AND</a:t>
            </a:r>
          </a:p>
          <a:p>
            <a:pPr lvl="1">
              <a:spcAft>
                <a:spcPts val="1800"/>
              </a:spcAft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≤ 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Threshold))</a:t>
            </a:r>
          </a:p>
          <a:p>
            <a:pPr>
              <a:spcAft>
                <a:spcPts val="300"/>
              </a:spcAft>
            </a:pPr>
            <a:r>
              <a:rPr lang="en-US" altLang="zh-CN" dirty="0" smtClean="0"/>
              <a:t>Upgrade from mid-level profile to high profile when following is true: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(SNR ≥ ((SNR Threshold 1) + Hysteresis)) AND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≤ (</a:t>
            </a:r>
            <a:r>
              <a:rPr lang="en-US" altLang="zh-CN" dirty="0" err="1" smtClean="0"/>
              <a:t>cFEC</a:t>
            </a:r>
            <a:r>
              <a:rPr lang="en-US" altLang="zh-CN" dirty="0" smtClean="0"/>
              <a:t> Threshold)) AND</a:t>
            </a:r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≤ (</a:t>
            </a:r>
            <a:r>
              <a:rPr lang="en-US" altLang="zh-CN" dirty="0" err="1" smtClean="0"/>
              <a:t>uFEC</a:t>
            </a:r>
            <a:r>
              <a:rPr lang="en-US" altLang="zh-CN" dirty="0" smtClean="0"/>
              <a:t> Threshold))</a:t>
            </a:r>
          </a:p>
          <a:p>
            <a:pPr lvl="2">
              <a:spcAft>
                <a:spcPts val="1800"/>
              </a:spcAft>
            </a:pPr>
            <a:r>
              <a:rPr lang="en-US" altLang="zh-CN" dirty="0" smtClean="0"/>
              <a:t>Hysteresis default value is 3 dB</a:t>
            </a:r>
          </a:p>
          <a:p>
            <a:r>
              <a:rPr lang="en-US" altLang="zh-CN" b="1" dirty="0" smtClean="0"/>
              <a:t>Note</a:t>
            </a:r>
            <a:r>
              <a:rPr lang="en-US" altLang="zh-CN" dirty="0" smtClean="0"/>
              <a:t>: Upgrade will not go directly from lowest to highest; it must go to mid first, then wait for 15 sec timer &amp; re-evaluate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86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75040"/>
            <a:ext cx="8588861" cy="739360"/>
          </a:xfrm>
        </p:spPr>
        <p:txBody>
          <a:bodyPr/>
          <a:lstStyle/>
          <a:p>
            <a:r>
              <a:rPr lang="en-US" dirty="0" smtClean="0"/>
              <a:t>Basic US Modulation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39712" y="914400"/>
            <a:ext cx="8828087" cy="54864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cBR-8 requires global modulation, so DOCSIS mode is in profile </a:t>
            </a:r>
            <a:r>
              <a:rPr lang="en-US" sz="2000" dirty="0" err="1" smtClean="0">
                <a:latin typeface="+mn-lt"/>
                <a:cs typeface="Courier New" panose="02070309020205020404" pitchFamily="49" charset="0"/>
              </a:rPr>
              <a:t>config</a:t>
            </a:r>
            <a:endParaRPr lang="en-US" sz="2000" dirty="0" smtClean="0">
              <a:latin typeface="+mn-lt"/>
              <a:cs typeface="Courier New" panose="02070309020205020404" pitchFamily="49" charset="0"/>
            </a:endParaRPr>
          </a:p>
          <a:p>
            <a:pPr lvl="1">
              <a:spcAft>
                <a:spcPts val="300"/>
              </a:spcAft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request 0 16  0 22 16qam scram 152 no-diff 32  fixed qpsk1 1 2048</a:t>
            </a:r>
          </a:p>
          <a:p>
            <a:pPr lvl="1">
              <a:spcAft>
                <a:spcPts val="30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225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initial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34  0 48 16qam scram 152 no-diff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384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fixed qpsk1 1 2048</a:t>
            </a:r>
          </a:p>
          <a:p>
            <a:pPr lvl="1">
              <a:spcAft>
                <a:spcPts val="30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station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34  0 48 16qam scram 152 no-diff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384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fixed qpsk1 1 2048</a:t>
            </a:r>
          </a:p>
          <a:p>
            <a:pPr lvl="1">
              <a:spcAft>
                <a:spcPts val="30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a-short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76  7 22 64qam scram 152 no-diff 64  short qpsk1 1 2048</a:t>
            </a: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a-long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9 232 0 22 64qam scram 152 no-diff 64  short qpsk1 1 2048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Preamble for IM &amp; SM bursts should be 384 and will update automatically when pre-</a:t>
            </a:r>
            <a:r>
              <a:rPr lang="en-US" sz="2000" dirty="0" err="1" smtClean="0">
                <a:latin typeface="+mn-lt"/>
                <a:cs typeface="Courier New" panose="02070309020205020404" pitchFamily="49" charset="0"/>
              </a:rPr>
              <a:t>eq</a:t>
            </a: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 activated</a:t>
            </a:r>
            <a:endParaRPr lang="en-US" sz="2000" dirty="0">
              <a:latin typeface="+mn-lt"/>
              <a:cs typeface="Courier New" panose="02070309020205020404" pitchFamily="49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/>
              <a:t>US chip may not allow other than QPSK or 16-QAM for first 3 bursts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Use 16-QAM SM burst whenever modulation &gt;= 16-QAM for data traffic</a:t>
            </a:r>
          </a:p>
          <a:p>
            <a:pPr lvl="1">
              <a:spcAft>
                <a:spcPts val="300"/>
              </a:spcAft>
            </a:pPr>
            <a:r>
              <a:rPr lang="en-US" sz="1800" dirty="0" err="1" smtClean="0"/>
              <a:t>Flaplist</a:t>
            </a:r>
            <a:r>
              <a:rPr lang="en-US" sz="1800" dirty="0" smtClean="0"/>
              <a:t> (D3.0 Modem Diagnostics Log; “MDL”)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Ping DOCSIS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Possible effect on levels and modulation error ratio (MER)</a:t>
            </a:r>
          </a:p>
          <a:p>
            <a:pPr lvl="2">
              <a:spcAft>
                <a:spcPts val="300"/>
              </a:spcAft>
            </a:pPr>
            <a:r>
              <a:rPr lang="en-US" sz="1600" b="1" dirty="0" smtClean="0"/>
              <a:t>Note</a:t>
            </a:r>
            <a:r>
              <a:rPr lang="en-US" sz="1600" dirty="0" smtClean="0"/>
              <a:t>: Using QPSK with QPSK1 vs QPSK0 preamble may negate this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PRE-EQ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US channel bonding partial mode</a:t>
            </a:r>
          </a:p>
          <a:p>
            <a:pPr lvl="2"/>
            <a:r>
              <a:rPr lang="en-US" sz="1600" dirty="0" smtClean="0"/>
              <a:t>New Data Burst MER Threshold feature precedes/compliments this</a:t>
            </a:r>
          </a:p>
          <a:p>
            <a:r>
              <a:rPr lang="en-US" sz="2000" dirty="0" smtClean="0"/>
              <a:t>SM sent every 15-20 sec, but T4 multiplier based on US bonding affects it</a:t>
            </a:r>
          </a:p>
        </p:txBody>
      </p:sp>
    </p:spTree>
    <p:extLst>
      <p:ext uri="{BB962C8B-B14F-4D97-AF65-F5344CB8AC3E}">
        <p14:creationId xmlns:p14="http://schemas.microsoft.com/office/powerpoint/2010/main" val="2546685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Modulation Profile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1019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Initial Maintenance (IM) burst option</a:t>
            </a:r>
          </a:p>
          <a:p>
            <a:pPr lvl="1">
              <a:spcAft>
                <a:spcPts val="1200"/>
              </a:spcAft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5 34 0 48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scram 152 no-diff 384 fix qpsk0 1 2048</a:t>
            </a:r>
          </a:p>
          <a:p>
            <a:pPr marL="228600" lvl="1" indent="-228600">
              <a:spcAft>
                <a:spcPts val="3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/>
              <a:t>A-short burst option for more </a:t>
            </a:r>
            <a:r>
              <a:rPr lang="en-US" sz="2200" dirty="0" err="1" smtClean="0"/>
              <a:t>roburst</a:t>
            </a:r>
            <a:r>
              <a:rPr lang="en-US" sz="2200" dirty="0" smtClean="0"/>
              <a:t> cm status messages</a:t>
            </a:r>
            <a:endParaRPr lang="en-US" sz="2200" b="1" dirty="0" smtClean="0"/>
          </a:p>
          <a:p>
            <a:pPr marL="519113" lvl="2" indent="-285750"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6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76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7 22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16qam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scram 152 no-diff 64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qpsk1 1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  <a:endParaRPr lang="en-US" sz="1500" dirty="0" smtClean="0"/>
          </a:p>
          <a:p>
            <a:pPr>
              <a:spcAft>
                <a:spcPts val="300"/>
              </a:spcAft>
            </a:pPr>
            <a:r>
              <a:rPr lang="en-US" sz="2200" dirty="0" smtClean="0"/>
              <a:t>Can activate US </a:t>
            </a:r>
            <a:r>
              <a:rPr lang="en-US" sz="2200" dirty="0"/>
              <a:t>dynamic interleave on </a:t>
            </a:r>
            <a:r>
              <a:rPr lang="en-US" sz="2200" dirty="0" smtClean="0"/>
              <a:t>a-long burst</a:t>
            </a:r>
            <a:endParaRPr lang="en-US" sz="2200" b="1" dirty="0"/>
          </a:p>
          <a:p>
            <a:pPr lvl="1">
              <a:spcAft>
                <a:spcPts val="300"/>
              </a:spcAft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a-lo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9 232 0 22 64qam scram 152 no-diff 64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qpsk1 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Could also activate on a-short burst, but effect is questionable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>
              <a:spcAft>
                <a:spcPts val="300"/>
              </a:spcAft>
            </a:pPr>
            <a:r>
              <a:rPr lang="en-US" sz="2200" dirty="0" smtClean="0"/>
              <a:t>Another </a:t>
            </a:r>
            <a:r>
              <a:rPr lang="en-US" sz="2200" dirty="0"/>
              <a:t>option is to use 16-QAM on </a:t>
            </a:r>
            <a:r>
              <a:rPr lang="en-US" sz="2200" dirty="0" smtClean="0"/>
              <a:t>a-UGS </a:t>
            </a:r>
            <a:r>
              <a:rPr lang="en-US" sz="2200" dirty="0"/>
              <a:t>burst for VoIP </a:t>
            </a:r>
            <a:r>
              <a:rPr lang="en-US" sz="2200" dirty="0" smtClean="0"/>
              <a:t>and </a:t>
            </a:r>
            <a:r>
              <a:rPr lang="en-US" sz="2200" dirty="0"/>
              <a:t>236 B CW </a:t>
            </a:r>
            <a:r>
              <a:rPr lang="en-US" sz="2200" dirty="0" smtClean="0"/>
              <a:t>size to cover 4B VLAN if needed</a:t>
            </a:r>
            <a:endParaRPr lang="en-US" sz="2200" dirty="0"/>
          </a:p>
          <a:p>
            <a:pPr lvl="1">
              <a:spcAft>
                <a:spcPts val="1200"/>
              </a:spcAft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a-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236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0 22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16qam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scram 152 no-diff 64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qpsk1 1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latin typeface="+mn-lt"/>
              </a:rPr>
              <a:t>O</a:t>
            </a:r>
            <a:r>
              <a:rPr lang="en-US" sz="2200" dirty="0" smtClean="0">
                <a:latin typeface="+mn-lt"/>
              </a:rPr>
              <a:t>ption for a-UGS VoIP burst when using IPV6</a:t>
            </a:r>
            <a:endParaRPr lang="en-US" sz="2200" dirty="0">
              <a:latin typeface="+mn-lt"/>
              <a:cs typeface="Courier New" panose="02070309020205020404" pitchFamily="49" charset="0"/>
            </a:endParaRPr>
          </a:p>
          <a:p>
            <a:pPr lvl="1">
              <a:spcAft>
                <a:spcPts val="1200"/>
              </a:spcAft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225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a-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128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22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64qam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scram 152 no-diff 64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qpsk1 1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300"/>
              </a:spcAft>
            </a:pPr>
            <a:r>
              <a:rPr lang="en-US" sz="2200" dirty="0" smtClean="0">
                <a:latin typeface="+mn-lt"/>
                <a:cs typeface="Courier New" panose="02070309020205020404" pitchFamily="49" charset="0"/>
              </a:rPr>
              <a:t>Spe</a:t>
            </a:r>
            <a:r>
              <a:rPr lang="en-US" sz="2200" dirty="0">
                <a:latin typeface="+mn-lt"/>
                <a:cs typeface="Courier New" panose="02070309020205020404" pitchFamily="49" charset="0"/>
              </a:rPr>
              <a:t>cial suggested </a:t>
            </a:r>
            <a:r>
              <a:rPr lang="en-US" sz="2200" dirty="0" smtClean="0">
                <a:latin typeface="+mn-lt"/>
                <a:cs typeface="Courier New" panose="02070309020205020404" pitchFamily="49" charset="0"/>
              </a:rPr>
              <a:t>profile for </a:t>
            </a:r>
            <a:r>
              <a:rPr lang="en-US" sz="2200" dirty="0" err="1">
                <a:latin typeface="+mn-lt"/>
                <a:cs typeface="Courier New" panose="02070309020205020404" pitchFamily="49" charset="0"/>
              </a:rPr>
              <a:t>RFoG</a:t>
            </a:r>
            <a:r>
              <a:rPr lang="en-US" sz="22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+mn-lt"/>
                <a:cs typeface="Courier New" panose="02070309020205020404" pitchFamily="49" charset="0"/>
              </a:rPr>
              <a:t>systems</a:t>
            </a:r>
          </a:p>
          <a:p>
            <a:pPr marL="347663" lvl="1" indent="-119063">
              <a:spcAft>
                <a:spcPts val="300"/>
              </a:spcAft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cab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modu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224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reques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0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16  0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70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qpsk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 scram 152 no-diff 36  fixed qpsk0 1 2048</a:t>
            </a:r>
          </a:p>
          <a:p>
            <a:pPr marL="347663" lvl="1" indent="-119063">
              <a:spcAft>
                <a:spcPts val="300"/>
              </a:spcAft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cab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modu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224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initia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5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34  0 48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qpsk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 scram 152 no-diff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384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fixed qpsk0 1 2048</a:t>
            </a:r>
          </a:p>
          <a:p>
            <a:pPr marL="347663" lvl="1" indent="-119063">
              <a:spcAft>
                <a:spcPts val="300"/>
              </a:spcAft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224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statio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5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34  0 48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16qam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scram 152 no-diff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384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fixed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qpsk1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1 2048</a:t>
            </a:r>
          </a:p>
          <a:p>
            <a:pPr marL="347663" lvl="1" indent="-119063">
              <a:spcAft>
                <a:spcPts val="300"/>
              </a:spcAft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224 a-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shor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6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76  6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40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64qam scram 152 no-diff 64  short qpsk1 1 2048</a:t>
            </a:r>
          </a:p>
          <a:p>
            <a:pPr marL="347663" lvl="1" indent="-119063">
              <a:spcAft>
                <a:spcPts val="300"/>
              </a:spcAft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224 a-long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9 232 0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40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64qam scram 152 no-diff 64  short qpsk1 1 2048</a:t>
            </a:r>
          </a:p>
          <a:p>
            <a:pPr marL="347663" lvl="1" indent="-119063">
              <a:spcBef>
                <a:spcPct val="0"/>
              </a:spcBef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cab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224 a-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ugs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9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232 0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40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64qam scram 152 no-diff 64  short qpsk1 1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2048</a:t>
            </a:r>
            <a:endParaRPr lang="en-US" sz="15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Modulation Profiles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839200" cy="548191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800"/>
              </a:spcAft>
            </a:pPr>
            <a:r>
              <a:rPr lang="en-US" altLang="zh-CN" sz="2600" dirty="0" smtClean="0"/>
              <a:t>Configure three different modulation profiles; </a:t>
            </a:r>
            <a:r>
              <a:rPr lang="en-US" altLang="zh-CN" sz="2600" dirty="0"/>
              <a:t>most </a:t>
            </a:r>
            <a:r>
              <a:rPr lang="en-US" altLang="zh-CN" sz="2600" dirty="0" smtClean="0"/>
              <a:t>robust,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mid-level, and high-performance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222 request 0 16  0 22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scram 152 no-diff 32  fixed qpsk0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222 initial 5 34  0 48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scram 152 no-diff 384 fixed qpsk0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222 station 5 34  0 48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scram 152 no-diff 384 fixed qpsk0 1 2048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222 a-short 4 76  7 22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scram 152 no-diff 64  short qpsk0 1 2048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222 a-long  9 232 0 22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scram 152 no-diff 64  short qpsk0 1 2048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222 a-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9 232 0 22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qpsk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scram 152 no-diff 64  short qpsk0 1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223 request 0 16  0 22 16qam scram 152 no-diff 32  fixed qpsk1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223 initial 5 34  0 48 16qam scram 152 no-diff 384 fixed qpsk1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223 station 5 34  0 48 16qam scram 152 no-diff 384 fixed qpsk1 1 2048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223 a-short 4 76  7 22 16qam scram 152 no-diff 64  short qpsk1 1 2048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223 a-long  9 232 0 22 16qam scram 152 no-diff 64  short qpsk1 1 2048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223 a-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9 232 0 22 16qam scram 152 no-diff 64  short qpsk1 1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 request 0 16  0 22 16qam scram 152 no-diff 32  fixed qpsk1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 initial 5 34  0 48 16qam scram 152 no-diff 384 fixed qpsk1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 station 5 34  0 48 16qam scram 152 no-diff 384 fixed qpsk1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 a-short 6 76  6 22 64qam scram 152 no-diff 64  short qpsk1 1 2048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 a-long  9 232 0 22 64qam scram 152 no-diff 64  short qpsk1 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224 a-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9 232 0 22 64qam scram 152 no-diff 64  short qpsk1 1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Controller &amp; Cable Interface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cBR8(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)#controller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Upstream-Cable 2/0/0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frequency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24000000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channel-width 6400000 6400000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threshold snr-profiles 24 19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threshold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corr-fec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threshold hysteresis 4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-mode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atdma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minislot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-size 2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modulation-profile 224 223 222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us-channel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equalization-coefficient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us-channel 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cBR8(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)#interface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Cable2/0/0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load-interval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downstream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Integrated-Cable 2/0/0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-channel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0-7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300"/>
              </a:spcAf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upstream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Upstream-Cable 2/0/0 us-channel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cable upstream 0 power-adjust continue 6</a:t>
            </a:r>
          </a:p>
        </p:txBody>
      </p:sp>
    </p:spTree>
    <p:extLst>
      <p:ext uri="{BB962C8B-B14F-4D97-AF65-F5344CB8AC3E}">
        <p14:creationId xmlns:p14="http://schemas.microsoft.com/office/powerpoint/2010/main" val="2433021700"/>
      </p:ext>
    </p:extLst>
  </p:cSld>
  <p:clrMapOvr>
    <a:masterClrMapping/>
  </p:clrMapOvr>
</p:sld>
</file>

<file path=ppt/theme/theme1.xml><?xml version="1.0" encoding="utf-8"?>
<a:theme xmlns:a="http://schemas.openxmlformats.org/drawingml/2006/main" name="Cisco_Template_2010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006_Title/Bullet_Cisco White Temp">
  <a:themeElements>
    <a:clrScheme name="2006_Title/Bullet_Cisco White Temp 1">
      <a:dk1>
        <a:srgbClr val="000000"/>
      </a:dk1>
      <a:lt1>
        <a:srgbClr val="FFFFFF"/>
      </a:lt1>
      <a:dk2>
        <a:srgbClr val="0183B7"/>
      </a:dk2>
      <a:lt2>
        <a:srgbClr val="8E8E95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2006_Title/Bullet_Cisco White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6_Title/Bullet_Cisco White Temp 1">
        <a:dk1>
          <a:srgbClr val="000000"/>
        </a:dk1>
        <a:lt1>
          <a:srgbClr val="FFFFFF"/>
        </a:lt1>
        <a:dk2>
          <a:srgbClr val="0183B7"/>
        </a:dk2>
        <a:lt2>
          <a:srgbClr val="8E8E95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sco_White_Template_2009_HorzTitle1">
  <a:themeElements>
    <a:clrScheme name="Cisco_White_Template_2009_HorzTitle1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47B0D5"/>
      </a:hlink>
      <a:folHlink>
        <a:srgbClr val="C9A303"/>
      </a:folHlink>
    </a:clrScheme>
    <a:fontScheme name="Cisco_White_Template_2009_HorzTitl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_White_Template_2009_HorzTitle1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47B0D5"/>
        </a:hlink>
        <a:folHlink>
          <a:srgbClr val="C9A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06_Title/Bullet_Cisco White Temp">
  <a:themeElements>
    <a:clrScheme name="2006_Title/Bullet_Cisco White Temp 1">
      <a:dk1>
        <a:srgbClr val="000000"/>
      </a:dk1>
      <a:lt1>
        <a:srgbClr val="FFFFFF"/>
      </a:lt1>
      <a:dk2>
        <a:srgbClr val="0183B7"/>
      </a:dk2>
      <a:lt2>
        <a:srgbClr val="8E8E95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2006_Title/Bullet_Cisco White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6_Title/Bullet_Cisco White Temp 1">
        <a:dk1>
          <a:srgbClr val="000000"/>
        </a:dk1>
        <a:lt1>
          <a:srgbClr val="FFFFFF"/>
        </a:lt1>
        <a:dk2>
          <a:srgbClr val="0183B7"/>
        </a:dk2>
        <a:lt2>
          <a:srgbClr val="8E8E95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Data_Burst_US_Resiliency_4-3-16</Template>
  <TotalTime>21372</TotalTime>
  <Words>1701</Words>
  <Application>Microsoft Macintosh PowerPoint</Application>
  <PresentationFormat>On-screen Show (4:3)</PresentationFormat>
  <Paragraphs>230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Ciscolight</vt:lpstr>
      <vt:lpstr>Courier New</vt:lpstr>
      <vt:lpstr>MS PGothic</vt:lpstr>
      <vt:lpstr>ＭＳ Ｐゴシック</vt:lpstr>
      <vt:lpstr>Wingdings</vt:lpstr>
      <vt:lpstr>黑体</vt:lpstr>
      <vt:lpstr>Cisco_Template_2010_Arial</vt:lpstr>
      <vt:lpstr>2006_Title/Bullet_Cisco White Temp</vt:lpstr>
      <vt:lpstr>Cisco_White_Template_2009_HorzTitle1</vt:lpstr>
      <vt:lpstr>1_2006_Title/Bullet_Cisco White Temp</vt:lpstr>
      <vt:lpstr>cBR-8 Three-Step Dynamic Modulation TOI</vt:lpstr>
      <vt:lpstr>Agenda</vt:lpstr>
      <vt:lpstr>Background</vt:lpstr>
      <vt:lpstr>Feature Downgrade Algorithm </vt:lpstr>
      <vt:lpstr>Feature Upgrade Algorithm </vt:lpstr>
      <vt:lpstr>Basic US Modulation Profile</vt:lpstr>
      <vt:lpstr>More Modulation Profile Options</vt:lpstr>
      <vt:lpstr>Configure Modulation Profiles</vt:lpstr>
      <vt:lpstr>Sample Controller &amp; Cable Interface Configs</vt:lpstr>
      <vt:lpstr>Obsolete Hopping Commands?</vt:lpstr>
      <vt:lpstr>Spectrum Groups with Freq &amp; Ch Width Changes</vt:lpstr>
      <vt:lpstr>Show Cable Modulation Commands</vt:lpstr>
      <vt:lpstr>Verify Settings and Current Modulation</vt:lpstr>
      <vt:lpstr>Show Cable Hop Commands</vt:lpstr>
      <vt:lpstr>Show Controller Commands</vt:lpstr>
      <vt:lpstr>Debugging Commands</vt:lpstr>
      <vt:lpstr>PowerPoint Presentation</vt:lpstr>
    </vt:vector>
  </TitlesOfParts>
  <Company>Cisco Systems, Inc.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RFGW-10 (RF Gateway)  Transfer Of Information (TOI) EDCS-680354</dc:title>
  <dc:creator>Cisco Systems, Inc.</dc:creator>
  <cp:lastModifiedBy>Microsoft Office User</cp:lastModifiedBy>
  <cp:revision>519</cp:revision>
  <dcterms:created xsi:type="dcterms:W3CDTF">2010-11-24T21:52:26Z</dcterms:created>
  <dcterms:modified xsi:type="dcterms:W3CDTF">2017-05-08T06:12:32Z</dcterms:modified>
</cp:coreProperties>
</file>