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1.bin" ContentType="application/vnd.openxmlformats-officedocument.oleObject"/>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94"/>
  </p:notesMasterIdLst>
  <p:handoutMasterIdLst>
    <p:handoutMasterId r:id="rId95"/>
  </p:handoutMasterIdLst>
  <p:sldIdLst>
    <p:sldId id="350" r:id="rId2"/>
    <p:sldId id="571" r:id="rId3"/>
    <p:sldId id="572" r:id="rId4"/>
    <p:sldId id="573" r:id="rId5"/>
    <p:sldId id="575" r:id="rId6"/>
    <p:sldId id="449" r:id="rId7"/>
    <p:sldId id="494" r:id="rId8"/>
    <p:sldId id="422" r:id="rId9"/>
    <p:sldId id="514" r:id="rId10"/>
    <p:sldId id="599" r:id="rId11"/>
    <p:sldId id="600" r:id="rId12"/>
    <p:sldId id="506" r:id="rId13"/>
    <p:sldId id="601" r:id="rId14"/>
    <p:sldId id="602" r:id="rId15"/>
    <p:sldId id="603" r:id="rId16"/>
    <p:sldId id="619" r:id="rId17"/>
    <p:sldId id="605" r:id="rId18"/>
    <p:sldId id="606" r:id="rId19"/>
    <p:sldId id="607" r:id="rId20"/>
    <p:sldId id="608" r:id="rId21"/>
    <p:sldId id="609" r:id="rId22"/>
    <p:sldId id="610" r:id="rId23"/>
    <p:sldId id="616" r:id="rId24"/>
    <p:sldId id="611" r:id="rId25"/>
    <p:sldId id="612" r:id="rId26"/>
    <p:sldId id="613" r:id="rId27"/>
    <p:sldId id="614" r:id="rId28"/>
    <p:sldId id="615" r:id="rId29"/>
    <p:sldId id="433" r:id="rId30"/>
    <p:sldId id="556" r:id="rId31"/>
    <p:sldId id="526" r:id="rId32"/>
    <p:sldId id="529" r:id="rId33"/>
    <p:sldId id="530" r:id="rId34"/>
    <p:sldId id="577" r:id="rId35"/>
    <p:sldId id="522" r:id="rId36"/>
    <p:sldId id="525" r:id="rId37"/>
    <p:sldId id="523" r:id="rId38"/>
    <p:sldId id="527" r:id="rId39"/>
    <p:sldId id="528" r:id="rId40"/>
    <p:sldId id="568" r:id="rId41"/>
    <p:sldId id="554" r:id="rId42"/>
    <p:sldId id="538" r:id="rId43"/>
    <p:sldId id="539" r:id="rId44"/>
    <p:sldId id="540" r:id="rId45"/>
    <p:sldId id="555" r:id="rId46"/>
    <p:sldId id="542" r:id="rId47"/>
    <p:sldId id="541" r:id="rId48"/>
    <p:sldId id="543" r:id="rId49"/>
    <p:sldId id="547" r:id="rId50"/>
    <p:sldId id="548" r:id="rId51"/>
    <p:sldId id="510" r:id="rId52"/>
    <p:sldId id="511" r:id="rId53"/>
    <p:sldId id="508" r:id="rId54"/>
    <p:sldId id="598" r:id="rId55"/>
    <p:sldId id="597" r:id="rId56"/>
    <p:sldId id="504" r:id="rId57"/>
    <p:sldId id="531" r:id="rId58"/>
    <p:sldId id="532" r:id="rId59"/>
    <p:sldId id="533" r:id="rId60"/>
    <p:sldId id="536" r:id="rId61"/>
    <p:sldId id="537" r:id="rId62"/>
    <p:sldId id="463" r:id="rId63"/>
    <p:sldId id="513" r:id="rId64"/>
    <p:sldId id="519" r:id="rId65"/>
    <p:sldId id="518" r:id="rId66"/>
    <p:sldId id="501" r:id="rId67"/>
    <p:sldId id="576" r:id="rId68"/>
    <p:sldId id="500" r:id="rId69"/>
    <p:sldId id="505" r:id="rId70"/>
    <p:sldId id="515" r:id="rId71"/>
    <p:sldId id="413" r:id="rId72"/>
    <p:sldId id="581" r:id="rId73"/>
    <p:sldId id="582" r:id="rId74"/>
    <p:sldId id="569" r:id="rId75"/>
    <p:sldId id="595" r:id="rId76"/>
    <p:sldId id="584" r:id="rId77"/>
    <p:sldId id="589" r:id="rId78"/>
    <p:sldId id="592" r:id="rId79"/>
    <p:sldId id="594" r:id="rId80"/>
    <p:sldId id="570" r:id="rId81"/>
    <p:sldId id="596" r:id="rId82"/>
    <p:sldId id="495" r:id="rId83"/>
    <p:sldId id="618" r:id="rId84"/>
    <p:sldId id="517" r:id="rId85"/>
    <p:sldId id="560" r:id="rId86"/>
    <p:sldId id="561" r:id="rId87"/>
    <p:sldId id="562" r:id="rId88"/>
    <p:sldId id="563" r:id="rId89"/>
    <p:sldId id="564" r:id="rId90"/>
    <p:sldId id="565" r:id="rId91"/>
    <p:sldId id="566" r:id="rId92"/>
    <p:sldId id="567"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2">
          <p15:clr>
            <a:srgbClr val="A4A3A4"/>
          </p15:clr>
        </p15:guide>
      </p15:sldGuideLst>
    </p:ext>
    <p:ext uri="{2D200454-40CA-4A62-9FC3-DE9A4176ACB9}">
      <p15:notesGuideLst xmlns:p15="http://schemas.microsoft.com/office/powerpoint/2012/main" xmlns="">
        <p15:guide id="1" orient="horz" pos="2880">
          <p15:clr>
            <a:srgbClr val="A4A3A4"/>
          </p15:clr>
        </p15:guide>
        <p15:guide id="2" pos="723">
          <p15:clr>
            <a:srgbClr val="A4A3A4"/>
          </p15:clr>
        </p15:guide>
        <p15:guide id="3" pos="36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 initials="R" lastIdx="0" clrIdx="0"/>
  <p:cmAuthor id="1" name="Bruce Currivan" initials="BJC" lastIdx="21" clrIdx="1"/>
  <p:cmAuthor id="2" name="Ron Hranac" initials="R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DA05"/>
    <a:srgbClr val="A8286B"/>
    <a:srgbClr val="9F4603"/>
    <a:srgbClr val="006600"/>
    <a:srgbClr val="8E8E95"/>
    <a:srgbClr val="000000"/>
    <a:srgbClr val="47B0D5"/>
    <a:srgbClr val="721E51"/>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6803" autoAdjust="0"/>
  </p:normalViewPr>
  <p:slideViewPr>
    <p:cSldViewPr snapToGrid="0">
      <p:cViewPr varScale="1">
        <p:scale>
          <a:sx n="203" d="100"/>
          <a:sy n="203" d="100"/>
        </p:scale>
        <p:origin x="-368" y="-96"/>
      </p:cViewPr>
      <p:guideLst>
        <p:guide orient="horz" pos="1620"/>
        <p:guide pos="2882"/>
      </p:guideLst>
    </p:cSldViewPr>
  </p:slideViewPr>
  <p:outlineViewPr>
    <p:cViewPr>
      <p:scale>
        <a:sx n="33" d="100"/>
        <a:sy n="33" d="100"/>
      </p:scale>
      <p:origin x="0" y="16640"/>
    </p:cViewPr>
    <p:sldLst>
      <p:sld r:id="rId1" collapse="1"/>
      <p:sld r:id="rId2" collapse="1"/>
      <p:sld r:id="rId3" collapse="1"/>
      <p:sld r:id="rId4" collapse="1"/>
    </p:sldLst>
  </p:outlineViewPr>
  <p:notesTextViewPr>
    <p:cViewPr>
      <p:scale>
        <a:sx n="100" d="100"/>
        <a:sy n="100" d="100"/>
      </p:scale>
      <p:origin x="0" y="0"/>
    </p:cViewPr>
  </p:notesTextViewPr>
  <p:sorterViewPr>
    <p:cViewPr>
      <p:scale>
        <a:sx n="150" d="100"/>
        <a:sy n="150" d="100"/>
      </p:scale>
      <p:origin x="0" y="0"/>
    </p:cViewPr>
  </p:sorterViewPr>
  <p:notesViewPr>
    <p:cSldViewPr snapToGrid="0">
      <p:cViewPr>
        <p:scale>
          <a:sx n="66" d="100"/>
          <a:sy n="66" d="100"/>
        </p:scale>
        <p:origin x="-2634" y="-72"/>
      </p:cViewPr>
      <p:guideLst>
        <p:guide orient="horz" pos="2880"/>
        <p:guide pos="723"/>
        <p:guide pos="3603"/>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commentAuthors" Target="commentAuthors.xml"/><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4" Type="http://schemas.openxmlformats.org/officeDocument/2006/relationships/slide" Target="slides/slide19.xml"/><Relationship Id="rId1" Type="http://schemas.openxmlformats.org/officeDocument/2006/relationships/slide" Target="slides/slide2.xml"/><Relationship Id="rId2"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02394" y="8794334"/>
            <a:ext cx="2971800" cy="338554"/>
          </a:xfrm>
          <a:prstGeom prst="rect">
            <a:avLst/>
          </a:prstGeom>
        </p:spPr>
        <p:txBody>
          <a:bodyPr vert="horz" wrap="square" lIns="91440" tIns="45720" rIns="91440" bIns="45720" rtlCol="0" anchor="ctr" anchorCtr="0">
            <a:spAutoFit/>
          </a:bodyPr>
          <a:lstStyle>
            <a:lvl1pPr algn="l">
              <a:defRPr sz="1200"/>
            </a:lvl1pPr>
          </a:lstStyle>
          <a:p>
            <a:r>
              <a:rPr lang="en-US" sz="800" dirty="0" smtClean="0">
                <a:solidFill>
                  <a:srgbClr val="8E8E95"/>
                </a:solidFill>
                <a:latin typeface="Arial" pitchFamily="34" charset="0"/>
                <a:cs typeface="Arial" pitchFamily="34" charset="0"/>
              </a:rPr>
              <a:t>© 2009, Cisco Systems, Inc. All rights reserved.</a:t>
            </a:r>
          </a:p>
          <a:p>
            <a:r>
              <a:rPr lang="en-US" sz="800" dirty="0" smtClean="0">
                <a:solidFill>
                  <a:srgbClr val="8E8E95"/>
                </a:solidFill>
                <a:latin typeface="Arial" pitchFamily="34" charset="0"/>
                <a:cs typeface="Arial" pitchFamily="34" charset="0"/>
              </a:rPr>
              <a:t>Presentation_ID.scr</a:t>
            </a:r>
          </a:p>
        </p:txBody>
      </p:sp>
      <p:sp>
        <p:nvSpPr>
          <p:cNvPr id="5" name="Slide Number Placeholder 4"/>
          <p:cNvSpPr>
            <a:spLocks noGrp="1"/>
          </p:cNvSpPr>
          <p:nvPr>
            <p:ph type="sldNum" sz="quarter" idx="3"/>
          </p:nvPr>
        </p:nvSpPr>
        <p:spPr>
          <a:xfrm>
            <a:off x="6338094" y="8786357"/>
            <a:ext cx="417513" cy="217487"/>
          </a:xfrm>
          <a:prstGeom prst="rect">
            <a:avLst/>
          </a:prstGeom>
        </p:spPr>
        <p:txBody>
          <a:bodyPr vert="horz" wrap="square" lIns="91440" tIns="45720" rIns="91440" bIns="45720" rtlCol="0" anchor="ctr" anchorCtr="0">
            <a:spAutoFit/>
          </a:bodyPr>
          <a:lstStyle>
            <a:lvl1pPr algn="r">
              <a:defRPr sz="1200"/>
            </a:lvl1pPr>
          </a:lstStyle>
          <a:p>
            <a:fld id="{67292F94-DC1B-41E9-80E9-FE5E26560E8F}" type="slidenum">
              <a:rPr lang="en-US" sz="800">
                <a:solidFill>
                  <a:srgbClr val="8E8E95"/>
                </a:solidFill>
              </a:rPr>
              <a:pPr/>
              <a:t>‹#›</a:t>
            </a:fld>
            <a:endParaRPr lang="en-US" sz="800">
              <a:solidFill>
                <a:srgbClr val="8E8E95"/>
              </a:solidFill>
            </a:endParaRPr>
          </a:p>
        </p:txBody>
      </p:sp>
      <p:sp>
        <p:nvSpPr>
          <p:cNvPr id="8" name="Line 10"/>
          <p:cNvSpPr>
            <a:spLocks noChangeShapeType="1"/>
          </p:cNvSpPr>
          <p:nvPr/>
        </p:nvSpPr>
        <p:spPr bwMode="auto">
          <a:xfrm>
            <a:off x="102394" y="8799513"/>
            <a:ext cx="6653213" cy="0"/>
          </a:xfrm>
          <a:prstGeom prst="line">
            <a:avLst/>
          </a:prstGeom>
          <a:noFill/>
          <a:ln w="12700">
            <a:solidFill>
              <a:srgbClr val="8E8E95"/>
            </a:solidFill>
            <a:round/>
            <a:headEnd type="none" w="sm" len="sm"/>
            <a:tailEnd type="none" w="sm" len="sm"/>
          </a:ln>
          <a:effectLst/>
        </p:spPr>
        <p:txBody>
          <a:bodyPr wrap="none" anchor="ctr"/>
          <a:lstStyle/>
          <a:p>
            <a:endParaRPr lang="en-US">
              <a:solidFill>
                <a:srgbClr val="8E8E95"/>
              </a:solidFill>
            </a:endParaRPr>
          </a:p>
        </p:txBody>
      </p:sp>
    </p:spTree>
    <p:extLst>
      <p:ext uri="{BB962C8B-B14F-4D97-AF65-F5344CB8AC3E}">
        <p14:creationId xmlns:p14="http://schemas.microsoft.com/office/powerpoint/2010/main" val="34017387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9525">
            <a:solidFill>
              <a:srgbClr val="8E8E9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43000" y="4343400"/>
            <a:ext cx="4576763"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02394" y="8794334"/>
            <a:ext cx="2983706" cy="349666"/>
          </a:xfrm>
          <a:prstGeom prst="rect">
            <a:avLst/>
          </a:prstGeom>
        </p:spPr>
        <p:txBody>
          <a:bodyPr vert="horz" wrap="square" lIns="91440" tIns="45720" rIns="91440" bIns="45720" rtlCol="0" anchor="ctr" anchorCtr="0">
            <a:spAutoFit/>
          </a:bodyPr>
          <a:lstStyle>
            <a:lvl1pPr marL="0" marR="0" indent="0" algn="l" defTabSz="914400" rtl="0" eaLnBrk="1" fontAlgn="auto" latinLnBrk="0" hangingPunct="1">
              <a:lnSpc>
                <a:spcPct val="100000"/>
              </a:lnSpc>
              <a:spcBef>
                <a:spcPts val="0"/>
              </a:spcBef>
              <a:spcAft>
                <a:spcPts val="0"/>
              </a:spcAft>
              <a:buClrTx/>
              <a:buSzTx/>
              <a:buFontTx/>
              <a:buNone/>
              <a:tabLst/>
              <a:defRPr sz="800">
                <a:solidFill>
                  <a:srgbClr val="8E8E95"/>
                </a:solidFill>
                <a:latin typeface="Arial" pitchFamily="34" charset="0"/>
                <a:cs typeface="Arial" pitchFamily="34" charset="0"/>
              </a:defRPr>
            </a:lvl1pPr>
          </a:lstStyle>
          <a:p>
            <a:r>
              <a:rPr lang="en-US" dirty="0" smtClean="0"/>
              <a:t>© 2009, Cisco Systems, Inc. All rights reserved.</a:t>
            </a:r>
          </a:p>
          <a:p>
            <a:r>
              <a:rPr lang="en-US" dirty="0" smtClean="0"/>
              <a:t>Presentation_ID.scr</a:t>
            </a:r>
            <a:endParaRPr lang="en-US" dirty="0"/>
          </a:p>
        </p:txBody>
      </p:sp>
      <p:sp>
        <p:nvSpPr>
          <p:cNvPr id="7" name="Slide Number Placeholder 6"/>
          <p:cNvSpPr>
            <a:spLocks noGrp="1"/>
          </p:cNvSpPr>
          <p:nvPr>
            <p:ph type="sldNum" sz="quarter" idx="5"/>
          </p:nvPr>
        </p:nvSpPr>
        <p:spPr>
          <a:xfrm>
            <a:off x="6366670" y="8786357"/>
            <a:ext cx="388937" cy="215444"/>
          </a:xfrm>
          <a:prstGeom prst="rect">
            <a:avLst/>
          </a:prstGeom>
        </p:spPr>
        <p:txBody>
          <a:bodyPr vert="horz" wrap="square" lIns="91440" tIns="45720" rIns="91440" bIns="45720" rtlCol="0" anchor="ctr" anchorCtr="0">
            <a:spAutoFit/>
          </a:bodyPr>
          <a:lstStyle>
            <a:lvl1pPr algn="r">
              <a:defRPr sz="800">
                <a:solidFill>
                  <a:srgbClr val="8E8E95"/>
                </a:solidFill>
                <a:latin typeface="+mn-lt"/>
              </a:defRPr>
            </a:lvl1pPr>
          </a:lstStyle>
          <a:p>
            <a:fld id="{567B6F56-350B-4E5B-A84B-F03C933C9AF6}" type="slidenum">
              <a:rPr lang="en-US" smtClean="0"/>
              <a:pPr/>
              <a:t>‹#›</a:t>
            </a:fld>
            <a:endParaRPr lang="en-US" dirty="0"/>
          </a:p>
        </p:txBody>
      </p:sp>
      <p:sp>
        <p:nvSpPr>
          <p:cNvPr id="11" name="Line 10"/>
          <p:cNvSpPr>
            <a:spLocks noChangeShapeType="1"/>
          </p:cNvSpPr>
          <p:nvPr/>
        </p:nvSpPr>
        <p:spPr bwMode="auto">
          <a:xfrm>
            <a:off x="102394" y="8799513"/>
            <a:ext cx="6653213" cy="0"/>
          </a:xfrm>
          <a:prstGeom prst="line">
            <a:avLst/>
          </a:prstGeom>
          <a:noFill/>
          <a:ln w="12700">
            <a:solidFill>
              <a:srgbClr val="8E8E95"/>
            </a:solidFill>
            <a:round/>
            <a:headEnd type="none" w="sm" len="sm"/>
            <a:tailEnd type="none" w="sm" len="sm"/>
          </a:ln>
          <a:effectLst/>
        </p:spPr>
        <p:txBody>
          <a:bodyPr wrap="none" anchor="ctr"/>
          <a:lstStyle/>
          <a:p>
            <a:endParaRPr lang="en-US">
              <a:solidFill>
                <a:srgbClr val="8E8E95"/>
              </a:solidFill>
            </a:endParaRPr>
          </a:p>
        </p:txBody>
      </p:sp>
    </p:spTree>
    <p:extLst>
      <p:ext uri="{BB962C8B-B14F-4D97-AF65-F5344CB8AC3E}">
        <p14:creationId xmlns:p14="http://schemas.microsoft.com/office/powerpoint/2010/main" val="640811996"/>
      </p:ext>
    </p:extLst>
  </p:cSld>
  <p:clrMap bg1="lt1" tx1="dk1" bg2="lt2" tx2="dk2" accent1="accent1" accent2="accent2" accent3="accent3" accent4="accent4" accent5="accent5" accent6="accent6" hlink="hlink" folHlink="folHlink"/>
  <p:hf hdr="0" dt="0"/>
  <p:notesStyle>
    <a:lvl1pPr marL="237744" indent="-237744" algn="l" defTabSz="914400" rtl="0" eaLnBrk="1" latinLnBrk="0" hangingPunct="1">
      <a:lnSpc>
        <a:spcPct val="95000"/>
      </a:lnSpc>
      <a:spcBef>
        <a:spcPts val="1440"/>
      </a:spcBef>
      <a:buFont typeface="Wingdings" pitchFamily="2" charset="2"/>
      <a:buChar char="§"/>
      <a:defRPr lang="en-US" sz="1400" kern="1200" dirty="0" smtClean="0">
        <a:solidFill>
          <a:schemeClr val="tx1"/>
        </a:solidFill>
        <a:latin typeface="+mn-lt"/>
        <a:ea typeface="+mn-ea"/>
        <a:cs typeface="+mn-cs"/>
      </a:defRPr>
    </a:lvl1pPr>
    <a:lvl2pPr marL="576072" algn="l" defTabSz="914400" rtl="0" eaLnBrk="1" latinLnBrk="0" hangingPunct="1">
      <a:lnSpc>
        <a:spcPct val="95000"/>
      </a:lnSpc>
      <a:spcBef>
        <a:spcPts val="840"/>
      </a:spcBef>
      <a:defRPr lang="en-US" sz="1200" kern="1200" dirty="0" smtClean="0">
        <a:solidFill>
          <a:schemeClr val="tx1"/>
        </a:solidFill>
        <a:latin typeface="+mn-lt"/>
        <a:ea typeface="+mn-ea"/>
        <a:cs typeface="+mn-cs"/>
      </a:defRPr>
    </a:lvl2pPr>
    <a:lvl3pPr marL="914400" algn="l" defTabSz="914400" rtl="0" eaLnBrk="1" latinLnBrk="0" hangingPunct="1">
      <a:lnSpc>
        <a:spcPct val="95000"/>
      </a:lnSpc>
      <a:spcBef>
        <a:spcPts val="840"/>
      </a:spcBef>
      <a:defRPr lang="en-US" sz="1000" kern="1200" dirty="0" smtClean="0">
        <a:solidFill>
          <a:schemeClr val="tx1"/>
        </a:solidFill>
        <a:latin typeface="+mn-lt"/>
        <a:ea typeface="+mn-ea"/>
        <a:cs typeface="+mn-cs"/>
      </a:defRPr>
    </a:lvl3pPr>
    <a:lvl4pPr marL="1371600" algn="l" defTabSz="914400" rtl="0" eaLnBrk="1" latinLnBrk="0" hangingPunct="1">
      <a:lnSpc>
        <a:spcPct val="95000"/>
      </a:lnSpc>
      <a:spcBef>
        <a:spcPts val="840"/>
      </a:spcBef>
      <a:defRPr lang="en-US" sz="1000" kern="1200" dirty="0" smtClean="0">
        <a:solidFill>
          <a:schemeClr val="tx1"/>
        </a:solidFill>
        <a:latin typeface="+mn-lt"/>
        <a:ea typeface="+mn-ea"/>
        <a:cs typeface="+mn-cs"/>
      </a:defRPr>
    </a:lvl4pPr>
    <a:lvl5pPr marL="1828800" algn="l" defTabSz="914400" rtl="0" eaLnBrk="1" latinLnBrk="0" hangingPunct="1">
      <a:lnSpc>
        <a:spcPct val="95000"/>
      </a:lnSpc>
      <a:spcBef>
        <a:spcPts val="840"/>
      </a:spcBef>
      <a:defRPr lang="en-US" sz="1000" kern="1200" dirty="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 Id="rId3" Type="http://schemas.openxmlformats.org/officeDocument/2006/relationships/hyperlink" Target="http://www.cisco.com/en/US/netsol/ns791/networking_solutions_solution_category.html%23~resources" TargetMode="Externa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 Id="rId3" Type="http://schemas.openxmlformats.org/officeDocument/2006/relationships/hyperlink" Target="http://www.cisco.com/en/US/netsol/ns791/networking_solutions_solution_category.html%23~resources" TargetMode="Externa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pitchFamily="34" charset="0"/>
              </a:defRPr>
            </a:lvl1pPr>
            <a:lvl2pPr marL="729057" indent="-280406" defTabSz="886397">
              <a:defRPr sz="2400">
                <a:solidFill>
                  <a:schemeClr val="tx1"/>
                </a:solidFill>
                <a:latin typeface="Arial" pitchFamily="34" charset="0"/>
              </a:defRPr>
            </a:lvl2pPr>
            <a:lvl3pPr marL="1121626" indent="-224325" defTabSz="886397">
              <a:defRPr sz="2400">
                <a:solidFill>
                  <a:schemeClr val="tx1"/>
                </a:solidFill>
                <a:latin typeface="Arial" pitchFamily="34" charset="0"/>
              </a:defRPr>
            </a:lvl3pPr>
            <a:lvl4pPr marL="1570276" indent="-224325" defTabSz="886397">
              <a:defRPr sz="2400">
                <a:solidFill>
                  <a:schemeClr val="tx1"/>
                </a:solidFill>
                <a:latin typeface="Arial" pitchFamily="34" charset="0"/>
              </a:defRPr>
            </a:lvl4pPr>
            <a:lvl5pPr marL="2018927" indent="-224325" defTabSz="886397">
              <a:defRPr sz="2400">
                <a:solidFill>
                  <a:schemeClr val="tx1"/>
                </a:solidFill>
                <a:latin typeface="Arial" pitchFamily="34"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pitchFamily="34" charset="0"/>
              </a:defRPr>
            </a:lvl9pPr>
          </a:lstStyle>
          <a:p>
            <a:fld id="{5EFC3865-5C3A-4EFF-95D9-E2AA4198CA0D}" type="slidenum">
              <a:rPr lang="en-US" altLang="en-US" sz="800"/>
              <a:pPr/>
              <a:t>2</a:t>
            </a:fld>
            <a:endParaRPr lang="en-US" altLang="en-US" sz="800"/>
          </a:p>
        </p:txBody>
      </p:sp>
      <p:sp>
        <p:nvSpPr>
          <p:cNvPr id="33795" name="Rectangle 2"/>
          <p:cNvSpPr>
            <a:spLocks noGrp="1" noRot="1" noChangeAspect="1" noChangeArrowheads="1" noTextEdit="1"/>
          </p:cNvSpPr>
          <p:nvPr>
            <p:ph type="sldImg"/>
          </p:nvPr>
        </p:nvSpPr>
        <p:spPr>
          <a:xfrm>
            <a:off x="-31750" y="241300"/>
            <a:ext cx="6977063" cy="3925888"/>
          </a:xfrm>
          <a:ln/>
        </p:spPr>
      </p:sp>
      <p:sp>
        <p:nvSpPr>
          <p:cNvPr id="33796" name="Rectangle 3"/>
          <p:cNvSpPr>
            <a:spLocks noGrp="1" noChangeArrowheads="1"/>
          </p:cNvSpPr>
          <p:nvPr>
            <p:ph type="body" idx="1"/>
          </p:nvPr>
        </p:nvSpPr>
        <p:spPr>
          <a:xfrm>
            <a:off x="396013" y="4304988"/>
            <a:ext cx="5988326" cy="41847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ndParaRPr>
          </a:p>
        </p:txBody>
      </p:sp>
    </p:spTree>
    <p:extLst>
      <p:ext uri="{BB962C8B-B14F-4D97-AF65-F5344CB8AC3E}">
        <p14:creationId xmlns:p14="http://schemas.microsoft.com/office/powerpoint/2010/main" val="172078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12</a:t>
            </a:fld>
            <a:endParaRPr lang="en-US" dirty="0"/>
          </a:p>
        </p:txBody>
      </p:sp>
    </p:spTree>
    <p:extLst>
      <p:ext uri="{BB962C8B-B14F-4D97-AF65-F5344CB8AC3E}">
        <p14:creationId xmlns:p14="http://schemas.microsoft.com/office/powerpoint/2010/main" val="2727336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13</a:t>
            </a:fld>
            <a:endParaRPr lang="en-US" dirty="0"/>
          </a:p>
        </p:txBody>
      </p:sp>
    </p:spTree>
    <p:extLst>
      <p:ext uri="{BB962C8B-B14F-4D97-AF65-F5344CB8AC3E}">
        <p14:creationId xmlns:p14="http://schemas.microsoft.com/office/powerpoint/2010/main" val="2727336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14</a:t>
            </a:fld>
            <a:endParaRPr lang="en-US" dirty="0"/>
          </a:p>
        </p:txBody>
      </p:sp>
    </p:spTree>
    <p:extLst>
      <p:ext uri="{BB962C8B-B14F-4D97-AF65-F5344CB8AC3E}">
        <p14:creationId xmlns:p14="http://schemas.microsoft.com/office/powerpoint/2010/main" val="3868745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15</a:t>
            </a:fld>
            <a:endParaRPr lang="en-US" dirty="0"/>
          </a:p>
        </p:txBody>
      </p:sp>
    </p:spTree>
    <p:extLst>
      <p:ext uri="{BB962C8B-B14F-4D97-AF65-F5344CB8AC3E}">
        <p14:creationId xmlns:p14="http://schemas.microsoft.com/office/powerpoint/2010/main" val="272733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16</a:t>
            </a:fld>
            <a:endParaRPr lang="en-US" dirty="0"/>
          </a:p>
        </p:txBody>
      </p:sp>
    </p:spTree>
    <p:extLst>
      <p:ext uri="{BB962C8B-B14F-4D97-AF65-F5344CB8AC3E}">
        <p14:creationId xmlns:p14="http://schemas.microsoft.com/office/powerpoint/2010/main" val="2727336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17</a:t>
            </a:fld>
            <a:endParaRPr lang="en-US" dirty="0"/>
          </a:p>
        </p:txBody>
      </p:sp>
    </p:spTree>
    <p:extLst>
      <p:ext uri="{BB962C8B-B14F-4D97-AF65-F5344CB8AC3E}">
        <p14:creationId xmlns:p14="http://schemas.microsoft.com/office/powerpoint/2010/main" val="2727336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18</a:t>
            </a:fld>
            <a:endParaRPr lang="en-US" dirty="0"/>
          </a:p>
        </p:txBody>
      </p:sp>
    </p:spTree>
    <p:extLst>
      <p:ext uri="{BB962C8B-B14F-4D97-AF65-F5344CB8AC3E}">
        <p14:creationId xmlns:p14="http://schemas.microsoft.com/office/powerpoint/2010/main" val="3868745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D15563ED-3054-4194-87E0-EADCA673EDBB}" type="slidenum">
              <a:rPr lang="en-US" altLang="en-US" sz="800"/>
              <a:pPr/>
              <a:t>19</a:t>
            </a:fld>
            <a:endParaRPr lang="en-US" altLang="en-US" sz="800"/>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692775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29</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30</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pitchFamily="34" charset="0"/>
              </a:defRPr>
            </a:lvl1pPr>
            <a:lvl2pPr marL="729057" indent="-280406" defTabSz="886397">
              <a:defRPr sz="2400">
                <a:solidFill>
                  <a:schemeClr val="tx1"/>
                </a:solidFill>
                <a:latin typeface="Arial" pitchFamily="34" charset="0"/>
              </a:defRPr>
            </a:lvl2pPr>
            <a:lvl3pPr marL="1121626" indent="-224325" defTabSz="886397">
              <a:defRPr sz="2400">
                <a:solidFill>
                  <a:schemeClr val="tx1"/>
                </a:solidFill>
                <a:latin typeface="Arial" pitchFamily="34" charset="0"/>
              </a:defRPr>
            </a:lvl3pPr>
            <a:lvl4pPr marL="1570276" indent="-224325" defTabSz="886397">
              <a:defRPr sz="2400">
                <a:solidFill>
                  <a:schemeClr val="tx1"/>
                </a:solidFill>
                <a:latin typeface="Arial" pitchFamily="34" charset="0"/>
              </a:defRPr>
            </a:lvl4pPr>
            <a:lvl5pPr marL="2018927" indent="-224325" defTabSz="886397">
              <a:defRPr sz="2400">
                <a:solidFill>
                  <a:schemeClr val="tx1"/>
                </a:solidFill>
                <a:latin typeface="Arial" pitchFamily="34"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pitchFamily="34" charset="0"/>
              </a:defRPr>
            </a:lvl9pPr>
          </a:lstStyle>
          <a:p>
            <a:fld id="{890382E6-8EEE-4D15-AD0B-CB2C3CB3D04E}" type="slidenum">
              <a:rPr lang="en-US" altLang="en-US" sz="800"/>
              <a:pPr/>
              <a:t>3</a:t>
            </a:fld>
            <a:endParaRPr lang="en-US" altLang="en-US" sz="800"/>
          </a:p>
        </p:txBody>
      </p:sp>
      <p:sp>
        <p:nvSpPr>
          <p:cNvPr id="34819" name="Rectangle 2"/>
          <p:cNvSpPr>
            <a:spLocks noGrp="1" noRot="1" noChangeAspect="1" noChangeArrowheads="1" noTextEdit="1"/>
          </p:cNvSpPr>
          <p:nvPr>
            <p:ph type="sldImg"/>
          </p:nvPr>
        </p:nvSpPr>
        <p:spPr>
          <a:xfrm>
            <a:off x="-31750" y="241300"/>
            <a:ext cx="6977063" cy="3925888"/>
          </a:xfrm>
          <a:ln/>
        </p:spPr>
      </p:sp>
      <p:sp>
        <p:nvSpPr>
          <p:cNvPr id="34820" name="Rectangle 3"/>
          <p:cNvSpPr>
            <a:spLocks noGrp="1" noChangeArrowheads="1"/>
          </p:cNvSpPr>
          <p:nvPr>
            <p:ph type="body" idx="1"/>
          </p:nvPr>
        </p:nvSpPr>
        <p:spPr>
          <a:xfrm>
            <a:off x="396013" y="4304988"/>
            <a:ext cx="5988326" cy="41847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ndParaRPr>
          </a:p>
        </p:txBody>
      </p:sp>
    </p:spTree>
    <p:extLst>
      <p:ext uri="{BB962C8B-B14F-4D97-AF65-F5344CB8AC3E}">
        <p14:creationId xmlns:p14="http://schemas.microsoft.com/office/powerpoint/2010/main" val="469558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31</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32</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33</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34</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35</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36</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37</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38</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39</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40</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pitchFamily="34" charset="0"/>
              </a:defRPr>
            </a:lvl1pPr>
            <a:lvl2pPr marL="729057" indent="-280406" defTabSz="886397">
              <a:defRPr sz="2400">
                <a:solidFill>
                  <a:schemeClr val="tx1"/>
                </a:solidFill>
                <a:latin typeface="Arial" pitchFamily="34" charset="0"/>
              </a:defRPr>
            </a:lvl2pPr>
            <a:lvl3pPr marL="1121626" indent="-224325" defTabSz="886397">
              <a:defRPr sz="2400">
                <a:solidFill>
                  <a:schemeClr val="tx1"/>
                </a:solidFill>
                <a:latin typeface="Arial" pitchFamily="34" charset="0"/>
              </a:defRPr>
            </a:lvl3pPr>
            <a:lvl4pPr marL="1570276" indent="-224325" defTabSz="886397">
              <a:defRPr sz="2400">
                <a:solidFill>
                  <a:schemeClr val="tx1"/>
                </a:solidFill>
                <a:latin typeface="Arial" pitchFamily="34" charset="0"/>
              </a:defRPr>
            </a:lvl4pPr>
            <a:lvl5pPr marL="2018927" indent="-224325" defTabSz="886397">
              <a:defRPr sz="2400">
                <a:solidFill>
                  <a:schemeClr val="tx1"/>
                </a:solidFill>
                <a:latin typeface="Arial" pitchFamily="34"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pitchFamily="34" charset="0"/>
              </a:defRPr>
            </a:lvl9pPr>
          </a:lstStyle>
          <a:p>
            <a:fld id="{B87A7B02-C636-462B-8DE3-CCAD010F7646}" type="slidenum">
              <a:rPr lang="en-US" altLang="en-US" sz="800"/>
              <a:pPr/>
              <a:t>4</a:t>
            </a:fld>
            <a:endParaRPr lang="en-US" altLang="en-US" sz="800"/>
          </a:p>
        </p:txBody>
      </p:sp>
      <p:sp>
        <p:nvSpPr>
          <p:cNvPr id="35843" name="Rectangle 2"/>
          <p:cNvSpPr>
            <a:spLocks noGrp="1" noRot="1" noChangeAspect="1" noChangeArrowheads="1" noTextEdit="1"/>
          </p:cNvSpPr>
          <p:nvPr>
            <p:ph type="sldImg"/>
          </p:nvPr>
        </p:nvSpPr>
        <p:spPr>
          <a:xfrm>
            <a:off x="-31750" y="241300"/>
            <a:ext cx="6977063" cy="3925888"/>
          </a:xfrm>
          <a:ln/>
        </p:spPr>
      </p:sp>
      <p:sp>
        <p:nvSpPr>
          <p:cNvPr id="35844" name="Rectangle 3"/>
          <p:cNvSpPr>
            <a:spLocks noGrp="1" noChangeArrowheads="1"/>
          </p:cNvSpPr>
          <p:nvPr>
            <p:ph type="body" idx="1"/>
          </p:nvPr>
        </p:nvSpPr>
        <p:spPr>
          <a:xfrm>
            <a:off x="396013" y="4304988"/>
            <a:ext cx="5988326" cy="41847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ndParaRPr>
          </a:p>
        </p:txBody>
      </p:sp>
    </p:spTree>
    <p:extLst>
      <p:ext uri="{BB962C8B-B14F-4D97-AF65-F5344CB8AC3E}">
        <p14:creationId xmlns:p14="http://schemas.microsoft.com/office/powerpoint/2010/main" val="666933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the upstream – which uses OFDMA - certain subcarriers are assigned to certain modems (using </a:t>
            </a:r>
            <a:r>
              <a:rPr lang="en-US" dirty="0" err="1" smtClean="0"/>
              <a:t>minislots</a:t>
            </a:r>
            <a:r>
              <a:rPr lang="en-US" dirty="0" smtClean="0"/>
              <a:t> and </a:t>
            </a:r>
            <a:r>
              <a:rPr lang="en-US" dirty="0" err="1" smtClean="0"/>
              <a:t>MAPs</a:t>
            </a:r>
            <a:r>
              <a:rPr lang="en-US" dirty="0" smtClean="0"/>
              <a:t> and so forth), but in the downstream there is no directly analogous process.</a:t>
            </a:r>
          </a:p>
          <a:p>
            <a:pPr marL="0" indent="0">
              <a:buNone/>
            </a:pPr>
            <a:endParaRPr lang="en-US" dirty="0" smtClean="0"/>
          </a:p>
          <a:p>
            <a:pPr marL="0" indent="0">
              <a:buNone/>
            </a:pPr>
            <a:r>
              <a:rPr lang="en-US" dirty="0" smtClean="0"/>
              <a:t>At the PHY layer, the DOCSIS 3.1 downstream is broadcast - all subcarriers are physically heard by all modems.  (Some subcarriers may be more impaired for certain modems, maybe even to the point of being unusable, but all subcarriers are a part of the same channel which all modems listen to.)</a:t>
            </a:r>
          </a:p>
          <a:p>
            <a:pPr marL="0" indent="0">
              <a:buNone/>
            </a:pPr>
            <a:endParaRPr lang="en-US" dirty="0" smtClean="0"/>
          </a:p>
          <a:p>
            <a:pPr marL="0" indent="0">
              <a:buNone/>
            </a:pPr>
            <a:r>
              <a:rPr lang="en-US" dirty="0" smtClean="0"/>
              <a:t>At the convergence layer, </a:t>
            </a:r>
            <a:r>
              <a:rPr lang="en-US" dirty="0" err="1" smtClean="0"/>
              <a:t>D3.1</a:t>
            </a:r>
            <a:r>
              <a:rPr lang="en-US" dirty="0" smtClean="0"/>
              <a:t> uses the next </a:t>
            </a:r>
            <a:r>
              <a:rPr lang="en-US" dirty="0" err="1" smtClean="0"/>
              <a:t>codeword</a:t>
            </a:r>
            <a:r>
              <a:rPr lang="en-US" dirty="0" smtClean="0"/>
              <a:t> pointer (</a:t>
            </a:r>
            <a:r>
              <a:rPr lang="en-US" dirty="0" err="1" smtClean="0"/>
              <a:t>NCP</a:t>
            </a:r>
            <a:r>
              <a:rPr lang="en-US" dirty="0" smtClean="0"/>
              <a:t>) subcarriers/message blocks to dynamically assign subcarriers to a profile.  This is NOT the same as assigning subcarriers to a modem, because a profile is generally heard by multiple modems (possibly all modems, for instance profile A).  Each modem will have its own personal list of profiles it is supposed to listen to, and it will choose which subcarriers to decode based on that list.</a:t>
            </a:r>
          </a:p>
          <a:p>
            <a:pPr marL="0" indent="0">
              <a:buNone/>
            </a:pPr>
            <a:endParaRPr lang="en-US" dirty="0" smtClean="0"/>
          </a:p>
          <a:p>
            <a:pPr marL="0" indent="0">
              <a:buNone/>
            </a:pPr>
            <a:r>
              <a:rPr lang="en-US" dirty="0" smtClean="0"/>
              <a:t>The MAC layer is what finally gets us to the individual modem - the MAC extracts DOCSIS frames/Ethernet packets which have labels or addresses to tell modems which packets are for them.  At this point there is no concept of specific subcarriers having carried packets to specific modems - everything got interleaved and FEC-decoded and so forth - the modem decoded the entire profile and then picked out packets that belonged to it.</a:t>
            </a:r>
          </a:p>
          <a:p>
            <a:pPr marL="0" indent="0">
              <a:buNone/>
            </a:pPr>
            <a:endParaRPr lang="en-US" dirty="0" smtClean="0"/>
          </a:p>
          <a:p>
            <a:pPr marL="0" indent="0">
              <a:buNone/>
            </a:pPr>
            <a:r>
              <a:rPr lang="en-US" dirty="0" smtClean="0"/>
              <a:t>So there is no actual assignment of subcarriers to modems - instead there is: broadcasting of subcarriers at the PHY layer; assignment of subcarriers to profiles (which are broadcast or multicast) at the convergence layer; addressing of packets to modems at the MAC layer.</a:t>
            </a:r>
          </a:p>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41</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42</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43</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44</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45</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46</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47</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48</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49</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50</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8474">
              <a:defRPr sz="2400">
                <a:solidFill>
                  <a:schemeClr val="tx1"/>
                </a:solidFill>
                <a:latin typeface="Arial" charset="0"/>
              </a:defRPr>
            </a:lvl1pPr>
            <a:lvl2pPr marL="730766" indent="-281064" defTabSz="888474">
              <a:defRPr sz="2400">
                <a:solidFill>
                  <a:schemeClr val="tx1"/>
                </a:solidFill>
                <a:latin typeface="Arial" charset="0"/>
              </a:defRPr>
            </a:lvl2pPr>
            <a:lvl3pPr marL="1124255" indent="-224851" defTabSz="888474">
              <a:defRPr sz="2400">
                <a:solidFill>
                  <a:schemeClr val="tx1"/>
                </a:solidFill>
                <a:latin typeface="Arial" charset="0"/>
              </a:defRPr>
            </a:lvl3pPr>
            <a:lvl4pPr marL="1573957" indent="-224851" defTabSz="888474">
              <a:defRPr sz="2400">
                <a:solidFill>
                  <a:schemeClr val="tx1"/>
                </a:solidFill>
                <a:latin typeface="Arial" charset="0"/>
              </a:defRPr>
            </a:lvl4pPr>
            <a:lvl5pPr marL="2023659" indent="-224851" defTabSz="888474">
              <a:defRPr sz="2400">
                <a:solidFill>
                  <a:schemeClr val="tx1"/>
                </a:solidFill>
                <a:latin typeface="Arial" charset="0"/>
              </a:defRPr>
            </a:lvl5pPr>
            <a:lvl6pPr marL="2473361" indent="-224851" algn="ctr" defTabSz="888474" eaLnBrk="0" fontAlgn="base" hangingPunct="0">
              <a:lnSpc>
                <a:spcPct val="90000"/>
              </a:lnSpc>
              <a:spcBef>
                <a:spcPct val="0"/>
              </a:spcBef>
              <a:spcAft>
                <a:spcPct val="0"/>
              </a:spcAft>
              <a:defRPr sz="2400">
                <a:solidFill>
                  <a:schemeClr val="tx1"/>
                </a:solidFill>
                <a:latin typeface="Arial" charset="0"/>
              </a:defRPr>
            </a:lvl6pPr>
            <a:lvl7pPr marL="2923062" indent="-224851" algn="ctr" defTabSz="888474" eaLnBrk="0" fontAlgn="base" hangingPunct="0">
              <a:lnSpc>
                <a:spcPct val="90000"/>
              </a:lnSpc>
              <a:spcBef>
                <a:spcPct val="0"/>
              </a:spcBef>
              <a:spcAft>
                <a:spcPct val="0"/>
              </a:spcAft>
              <a:defRPr sz="2400">
                <a:solidFill>
                  <a:schemeClr val="tx1"/>
                </a:solidFill>
                <a:latin typeface="Arial" charset="0"/>
              </a:defRPr>
            </a:lvl7pPr>
            <a:lvl8pPr marL="3372764" indent="-224851" algn="ctr" defTabSz="888474" eaLnBrk="0" fontAlgn="base" hangingPunct="0">
              <a:lnSpc>
                <a:spcPct val="90000"/>
              </a:lnSpc>
              <a:spcBef>
                <a:spcPct val="0"/>
              </a:spcBef>
              <a:spcAft>
                <a:spcPct val="0"/>
              </a:spcAft>
              <a:defRPr sz="2400">
                <a:solidFill>
                  <a:schemeClr val="tx1"/>
                </a:solidFill>
                <a:latin typeface="Arial" charset="0"/>
              </a:defRPr>
            </a:lvl8pPr>
            <a:lvl9pPr marL="3822466" indent="-224851" algn="ctr" defTabSz="888474" eaLnBrk="0" fontAlgn="base" hangingPunct="0">
              <a:lnSpc>
                <a:spcPct val="90000"/>
              </a:lnSpc>
              <a:spcBef>
                <a:spcPct val="0"/>
              </a:spcBef>
              <a:spcAft>
                <a:spcPct val="0"/>
              </a:spcAft>
              <a:defRPr sz="2400">
                <a:solidFill>
                  <a:schemeClr val="tx1"/>
                </a:solidFill>
                <a:latin typeface="Arial" charset="0"/>
              </a:defRPr>
            </a:lvl9pPr>
          </a:lstStyle>
          <a:p>
            <a:fld id="{B9EA9E74-05B7-4161-9BD3-1D389358508F}" type="slidenum">
              <a:rPr lang="en-US" sz="800"/>
              <a:pPr/>
              <a:t>5</a:t>
            </a:fld>
            <a:endParaRPr lang="en-US" sz="800"/>
          </a:p>
        </p:txBody>
      </p:sp>
      <p:sp>
        <p:nvSpPr>
          <p:cNvPr id="63491" name="Rectangle 2"/>
          <p:cNvSpPr>
            <a:spLocks noGrp="1" noRot="1" noChangeAspect="1" noChangeArrowheads="1" noTextEdit="1"/>
          </p:cNvSpPr>
          <p:nvPr>
            <p:ph type="sldImg"/>
          </p:nvPr>
        </p:nvSpPr>
        <p:spPr>
          <a:xfrm>
            <a:off x="381000" y="687388"/>
            <a:ext cx="6096000" cy="3429000"/>
          </a:xfrm>
          <a:ln/>
        </p:spPr>
      </p:sp>
      <p:sp>
        <p:nvSpPr>
          <p:cNvPr id="63492" name="Rectangle 3"/>
          <p:cNvSpPr>
            <a:spLocks noGrp="1" noChangeArrowheads="1"/>
          </p:cNvSpPr>
          <p:nvPr>
            <p:ph type="body" idx="1"/>
          </p:nvPr>
        </p:nvSpPr>
        <p:spPr>
          <a:xfrm>
            <a:off x="598273" y="4278732"/>
            <a:ext cx="5661456" cy="42787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99404"/>
            <a:endParaRPr lang="en-US" smtClean="0">
              <a:latin typeface="Arial" charset="0"/>
            </a:endParaRPr>
          </a:p>
        </p:txBody>
      </p:sp>
    </p:spTree>
    <p:extLst>
      <p:ext uri="{BB962C8B-B14F-4D97-AF65-F5344CB8AC3E}">
        <p14:creationId xmlns:p14="http://schemas.microsoft.com/office/powerpoint/2010/main" val="1984405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51</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744" marR="0" indent="-237744" algn="l" defTabSz="914400" rtl="0" eaLnBrk="1" fontAlgn="auto" latinLnBrk="0" hangingPunct="1">
              <a:lnSpc>
                <a:spcPct val="95000"/>
              </a:lnSpc>
              <a:spcBef>
                <a:spcPts val="1440"/>
              </a:spcBef>
              <a:spcAft>
                <a:spcPts val="0"/>
              </a:spcAft>
              <a:buClrTx/>
              <a:buSzTx/>
              <a:buFont typeface="Wingdings" pitchFamily="2" charset="2"/>
              <a:buChar char="§"/>
              <a:tabLst/>
              <a:defRPr/>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52</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53</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54</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55</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56</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57</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58</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59</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60</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a:t>
            </a:fld>
            <a:endParaRPr lang="en-US" dirty="0"/>
          </a:p>
        </p:txBody>
      </p:sp>
    </p:spTree>
    <p:extLst>
      <p:ext uri="{BB962C8B-B14F-4D97-AF65-F5344CB8AC3E}">
        <p14:creationId xmlns:p14="http://schemas.microsoft.com/office/powerpoint/2010/main" val="38687451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61</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62</a:t>
            </a:fld>
            <a:endParaRPr lang="en-US" dirty="0"/>
          </a:p>
        </p:txBody>
      </p:sp>
    </p:spTree>
    <p:extLst>
      <p:ext uri="{BB962C8B-B14F-4D97-AF65-F5344CB8AC3E}">
        <p14:creationId xmlns:p14="http://schemas.microsoft.com/office/powerpoint/2010/main" val="2435047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63</a:t>
            </a:fld>
            <a:endParaRPr lang="en-US" dirty="0"/>
          </a:p>
        </p:txBody>
      </p:sp>
    </p:spTree>
    <p:extLst>
      <p:ext uri="{BB962C8B-B14F-4D97-AF65-F5344CB8AC3E}">
        <p14:creationId xmlns:p14="http://schemas.microsoft.com/office/powerpoint/2010/main" val="2435047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64</a:t>
            </a:fld>
            <a:endParaRPr lang="en-US" dirty="0"/>
          </a:p>
        </p:txBody>
      </p:sp>
    </p:spTree>
    <p:extLst>
      <p:ext uri="{BB962C8B-B14F-4D97-AF65-F5344CB8AC3E}">
        <p14:creationId xmlns:p14="http://schemas.microsoft.com/office/powerpoint/2010/main" val="2435047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65</a:t>
            </a:fld>
            <a:endParaRPr lang="en-US" dirty="0"/>
          </a:p>
        </p:txBody>
      </p:sp>
    </p:spTree>
    <p:extLst>
      <p:ext uri="{BB962C8B-B14F-4D97-AF65-F5344CB8AC3E}">
        <p14:creationId xmlns:p14="http://schemas.microsoft.com/office/powerpoint/2010/main" val="2435047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66</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67</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68</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69</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70</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8</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4C0C808-69BF-4A28-B89F-A89C2BF21C93}" type="slidenum">
              <a:rPr lang="en-US" smtClean="0"/>
              <a:pPr>
                <a:defRPr/>
              </a:pPr>
              <a:t>73</a:t>
            </a:fld>
            <a:endParaRPr lang="en-US"/>
          </a:p>
        </p:txBody>
      </p:sp>
    </p:spTree>
    <p:extLst>
      <p:ext uri="{BB962C8B-B14F-4D97-AF65-F5344CB8AC3E}">
        <p14:creationId xmlns:p14="http://schemas.microsoft.com/office/powerpoint/2010/main" val="30897001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smtClean="0">
                <a:hlinkClick r:id="rId3"/>
              </a:rPr>
              <a:t>http://www.cisco.com/en/US/netsol/ns791/networking_solutions_solution_category.html#~resources</a:t>
            </a:r>
            <a:endParaRPr lang="en-US" sz="1400" dirty="0" smtClean="0"/>
          </a:p>
          <a:p>
            <a:pPr marL="338328" lvl="1"/>
            <a:endParaRPr lang="en-US" sz="1600" dirty="0" smtClean="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82</a:t>
            </a:fld>
            <a:endParaRPr lang="en-US" dirty="0"/>
          </a:p>
        </p:txBody>
      </p:sp>
    </p:spTree>
    <p:extLst>
      <p:ext uri="{BB962C8B-B14F-4D97-AF65-F5344CB8AC3E}">
        <p14:creationId xmlns:p14="http://schemas.microsoft.com/office/powerpoint/2010/main" val="17942795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smtClean="0">
                <a:hlinkClick r:id="rId3"/>
              </a:rPr>
              <a:t>http://www.cisco.com/en/US/netsol/ns791/networking_solutions_solution_category.html#~resources</a:t>
            </a:r>
            <a:endParaRPr lang="en-US" sz="1400" dirty="0" smtClean="0"/>
          </a:p>
          <a:p>
            <a:pPr marL="338328" lvl="1"/>
            <a:endParaRPr lang="en-US" sz="1600" dirty="0" smtClean="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84</a:t>
            </a:fld>
            <a:endParaRPr lang="en-US" dirty="0"/>
          </a:p>
        </p:txBody>
      </p:sp>
    </p:spTree>
    <p:extLst>
      <p:ext uri="{BB962C8B-B14F-4D97-AF65-F5344CB8AC3E}">
        <p14:creationId xmlns:p14="http://schemas.microsoft.com/office/powerpoint/2010/main" val="1794279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85</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86</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87</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88</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89</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90</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91</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9</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92</a:t>
            </a:fld>
            <a:endParaRPr lang="en-US" dirty="0"/>
          </a:p>
        </p:txBody>
      </p:sp>
    </p:spTree>
    <p:extLst>
      <p:ext uri="{BB962C8B-B14F-4D97-AF65-F5344CB8AC3E}">
        <p14:creationId xmlns:p14="http://schemas.microsoft.com/office/powerpoint/2010/main" val="224264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10</a:t>
            </a:fld>
            <a:endParaRPr lang="en-US" dirty="0"/>
          </a:p>
        </p:txBody>
      </p:sp>
    </p:spTree>
    <p:extLst>
      <p:ext uri="{BB962C8B-B14F-4D97-AF65-F5344CB8AC3E}">
        <p14:creationId xmlns:p14="http://schemas.microsoft.com/office/powerpoint/2010/main" val="206737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11</a:t>
            </a:fld>
            <a:endParaRPr lang="en-US" dirty="0"/>
          </a:p>
        </p:txBody>
      </p:sp>
    </p:spTree>
    <p:extLst>
      <p:ext uri="{BB962C8B-B14F-4D97-AF65-F5344CB8AC3E}">
        <p14:creationId xmlns:p14="http://schemas.microsoft.com/office/powerpoint/2010/main" val="206737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sp>
        <p:nvSpPr>
          <p:cNvPr id="29" name="Rectangle 28"/>
          <p:cNvSpPr/>
          <p:nvPr/>
        </p:nvSpPr>
        <p:spPr>
          <a:xfrm>
            <a:off x="1859" y="1213866"/>
            <a:ext cx="9181171" cy="177579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43"/>
          <p:cNvSpPr>
            <a:spLocks noGrp="1"/>
          </p:cNvSpPr>
          <p:nvPr>
            <p:ph type="pic" sz="quarter" idx="12" hasCustomPrompt="1"/>
          </p:nvPr>
        </p:nvSpPr>
        <p:spPr bwMode="grayWhite">
          <a:xfrm>
            <a:off x="-37171" y="1213866"/>
            <a:ext cx="9235440" cy="1769364"/>
          </a:xfrm>
          <a:solidFill>
            <a:schemeClr val="accent1"/>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bg1"/>
                </a:solidFill>
                <a:latin typeface="+mn-lt"/>
                <a:ea typeface="+mn-ea"/>
                <a:cs typeface="+mn-cs"/>
              </a:defRPr>
            </a:lvl1pPr>
          </a:lstStyle>
          <a:p>
            <a:r>
              <a:rPr lang="en-US" dirty="0" smtClean="0"/>
              <a:t>Photo Goes Here</a:t>
            </a:r>
            <a:endParaRPr lang="en-US" dirty="0"/>
          </a:p>
        </p:txBody>
      </p:sp>
      <p:sp>
        <p:nvSpPr>
          <p:cNvPr id="3" name="Subtitle 2"/>
          <p:cNvSpPr>
            <a:spLocks noGrp="1"/>
          </p:cNvSpPr>
          <p:nvPr>
            <p:ph type="subTitle" idx="1" hasCustomPrompt="1"/>
          </p:nvPr>
        </p:nvSpPr>
        <p:spPr>
          <a:xfrm>
            <a:off x="650874" y="4112419"/>
            <a:ext cx="8112126" cy="288131"/>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394098"/>
            <a:ext cx="1447800" cy="577453"/>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anchor="ctr"/>
          <a:lstStyle/>
          <a:p>
            <a:endParaRPr lang="en-US"/>
          </a:p>
        </p:txBody>
      </p:sp>
      <p:sp>
        <p:nvSpPr>
          <p:cNvPr id="2" name="Title 1"/>
          <p:cNvSpPr>
            <a:spLocks noGrp="1"/>
          </p:cNvSpPr>
          <p:nvPr>
            <p:ph type="ctrTitle" hasCustomPrompt="1"/>
          </p:nvPr>
        </p:nvSpPr>
        <p:spPr>
          <a:xfrm>
            <a:off x="650875" y="3086100"/>
            <a:ext cx="8112125" cy="766763"/>
          </a:xfrm>
        </p:spPr>
        <p:txBody>
          <a:bodyPr/>
          <a:lstStyle>
            <a:lvl1pPr>
              <a:defRPr b="0">
                <a:solidFill>
                  <a:schemeClr val="tx1"/>
                </a:solidFill>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anchor="ctr"/>
          <a:lstStyle/>
          <a:p>
            <a:endParaRPr lang="en-US"/>
          </a:p>
        </p:txBody>
      </p:sp>
    </p:spTree>
  </p:cSld>
  <p:clrMapOvr>
    <a:masterClrMapping/>
  </p:clrMapOvr>
  <p:transition xmlns:p14="http://schemas.microsoft.com/office/powerpoint/2010/mai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2520553"/>
            <a:ext cx="9144000" cy="2622947"/>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61601" tIns="30800" rIns="61601" bIns="30800" anchor="ctr">
            <a:noAutofit/>
          </a:bodyPr>
          <a:lstStyle/>
          <a:p>
            <a:endParaRPr lang="en-US"/>
          </a:p>
        </p:txBody>
      </p:sp>
      <p:sp>
        <p:nvSpPr>
          <p:cNvPr id="2" name="Title 1"/>
          <p:cNvSpPr>
            <a:spLocks noGrp="1"/>
          </p:cNvSpPr>
          <p:nvPr>
            <p:ph type="title" hasCustomPrompt="1"/>
          </p:nvPr>
        </p:nvSpPr>
        <p:spPr>
          <a:xfrm>
            <a:off x="812045" y="228600"/>
            <a:ext cx="7769834" cy="628650"/>
          </a:xfrm>
        </p:spPr>
        <p:txBody>
          <a:bodyPr>
            <a:noAutofit/>
          </a:bodyPr>
          <a:lstStyle/>
          <a:p>
            <a:r>
              <a:rPr lang="en-US" dirty="0" smtClean="0"/>
              <a:t>Slide Title Goes Here</a:t>
            </a:r>
            <a:endParaRPr lang="en-US" dirty="0"/>
          </a:p>
        </p:txBody>
      </p:sp>
      <p:sp>
        <p:nvSpPr>
          <p:cNvPr id="3" name="Content Placeholder 2"/>
          <p:cNvSpPr>
            <a:spLocks noGrp="1"/>
          </p:cNvSpPr>
          <p:nvPr>
            <p:ph idx="1" hasCustomPrompt="1"/>
          </p:nvPr>
        </p:nvSpPr>
        <p:spPr>
          <a:xfrm>
            <a:off x="812045" y="1200151"/>
            <a:ext cx="7773981" cy="3394472"/>
          </a:xfrm>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3093945"/>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2520553"/>
            <a:ext cx="9144000" cy="2622947"/>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61601" tIns="30800" rIns="61601" bIns="30800" anchor="ctr">
            <a:noAutofit/>
          </a:bodyPr>
          <a:lstStyle/>
          <a:p>
            <a:endParaRPr lang="en-US"/>
          </a:p>
        </p:txBody>
      </p:sp>
      <p:sp>
        <p:nvSpPr>
          <p:cNvPr id="2" name="Title 1"/>
          <p:cNvSpPr>
            <a:spLocks noGrp="1"/>
          </p:cNvSpPr>
          <p:nvPr>
            <p:ph type="title" hasCustomPrompt="1"/>
          </p:nvPr>
        </p:nvSpPr>
        <p:spPr>
          <a:xfrm>
            <a:off x="812045" y="228600"/>
            <a:ext cx="7769834" cy="628650"/>
          </a:xfrm>
        </p:spPr>
        <p:txBody>
          <a:bodyPr>
            <a:noAutofit/>
          </a:bodyPr>
          <a:lstStyle/>
          <a:p>
            <a:r>
              <a:rPr lang="en-US" dirty="0" smtClean="0"/>
              <a:t>Slide Title Goes Here</a:t>
            </a:r>
            <a:endParaRPr lang="en-US" dirty="0"/>
          </a:p>
        </p:txBody>
      </p:sp>
      <p:sp>
        <p:nvSpPr>
          <p:cNvPr id="3" name="Content Placeholder 2"/>
          <p:cNvSpPr>
            <a:spLocks noGrp="1"/>
          </p:cNvSpPr>
          <p:nvPr>
            <p:ph idx="1" hasCustomPrompt="1"/>
          </p:nvPr>
        </p:nvSpPr>
        <p:spPr>
          <a:xfrm>
            <a:off x="3190637" y="1200151"/>
            <a:ext cx="5395389" cy="3394472"/>
          </a:xfrm>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7468995"/>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2520553"/>
            <a:ext cx="9144000" cy="2622947"/>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61601" tIns="30800" rIns="61601" bIns="30800" anchor="ctr">
            <a:noAutofit/>
          </a:bodyPr>
          <a:lstStyle/>
          <a:p>
            <a:endParaRPr lang="en-US"/>
          </a:p>
        </p:txBody>
      </p:sp>
      <p:sp>
        <p:nvSpPr>
          <p:cNvPr id="2" name="Title 1"/>
          <p:cNvSpPr>
            <a:spLocks noGrp="1"/>
          </p:cNvSpPr>
          <p:nvPr>
            <p:ph type="title" hasCustomPrompt="1"/>
          </p:nvPr>
        </p:nvSpPr>
        <p:spPr>
          <a:xfrm>
            <a:off x="812045" y="228600"/>
            <a:ext cx="7769834" cy="628650"/>
          </a:xfrm>
        </p:spPr>
        <p:txBody>
          <a:bodyPr>
            <a:noAutofit/>
          </a:bodyPr>
          <a:lstStyle/>
          <a:p>
            <a:r>
              <a:rPr lang="en-US" dirty="0" smtClean="0"/>
              <a:t>Slide Title Goes Here</a:t>
            </a:r>
            <a:endParaRPr lang="en-US" dirty="0"/>
          </a:p>
        </p:txBody>
      </p:sp>
      <p:sp>
        <p:nvSpPr>
          <p:cNvPr id="5" name="Content Placeholder 2"/>
          <p:cNvSpPr>
            <a:spLocks noGrp="1"/>
          </p:cNvSpPr>
          <p:nvPr>
            <p:ph sz="half" idx="1" hasCustomPrompt="1"/>
          </p:nvPr>
        </p:nvSpPr>
        <p:spPr>
          <a:xfrm>
            <a:off x="812043" y="1200151"/>
            <a:ext cx="3771306" cy="3394472"/>
          </a:xfrm>
        </p:spPr>
        <p:txBody>
          <a:bodyPr>
            <a:normAutofit/>
          </a:bodyPr>
          <a:lstStyle>
            <a:lvl1pPr>
              <a:defRPr sz="1800"/>
            </a:lvl1pPr>
            <a:lvl2pPr>
              <a:defRPr sz="1500"/>
            </a:lvl2pPr>
            <a:lvl3pPr>
              <a:defRPr sz="1200"/>
            </a:lvl3pPr>
            <a:lvl4pPr>
              <a:defRPr sz="900"/>
            </a:lvl4pPr>
            <a:lvl5pPr>
              <a:defRPr sz="900"/>
            </a:lvl5pPr>
            <a:lvl6pPr>
              <a:defRPr sz="1400"/>
            </a:lvl6pPr>
            <a:lvl7pPr>
              <a:defRPr sz="1400"/>
            </a:lvl7pPr>
            <a:lvl8pPr>
              <a:defRPr sz="1400"/>
            </a:lvl8pPr>
            <a:lvl9pPr>
              <a:defRPr sz="1400"/>
            </a:lvl9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hasCustomPrompt="1"/>
          </p:nvPr>
        </p:nvSpPr>
        <p:spPr>
          <a:xfrm>
            <a:off x="4810573" y="1200151"/>
            <a:ext cx="3771306" cy="3394472"/>
          </a:xfrm>
        </p:spPr>
        <p:txBody>
          <a:bodyPr>
            <a:normAutofit/>
          </a:bodyPr>
          <a:lstStyle>
            <a:lvl1pPr>
              <a:defRPr sz="1800"/>
            </a:lvl1pPr>
            <a:lvl2pPr>
              <a:defRPr sz="1500"/>
            </a:lvl2pPr>
            <a:lvl3pPr>
              <a:defRPr sz="1200"/>
            </a:lvl3pPr>
            <a:lvl4pPr>
              <a:defRPr sz="900"/>
            </a:lvl4pPr>
            <a:lvl5pPr>
              <a:defRPr sz="900"/>
            </a:lvl5pPr>
            <a:lvl6pPr>
              <a:defRPr sz="1400"/>
            </a:lvl6pPr>
            <a:lvl7pPr>
              <a:defRPr sz="1400"/>
            </a:lvl7pPr>
            <a:lvl8pPr>
              <a:defRPr sz="1400"/>
            </a:lvl8pPr>
            <a:lvl9pPr>
              <a:defRPr sz="1400"/>
            </a:lvl9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164913"/>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Goes Here</a:t>
            </a:r>
            <a:endParaRPr lang="en-US" dirty="0"/>
          </a:p>
        </p:txBody>
      </p:sp>
      <p:sp>
        <p:nvSpPr>
          <p:cNvPr id="3" name="Content Placeholder 2"/>
          <p:cNvSpPr>
            <a:spLocks noGrp="1"/>
          </p:cNvSpPr>
          <p:nvPr>
            <p:ph sz="half" idx="1" hasCustomPrompt="1"/>
          </p:nvPr>
        </p:nvSpPr>
        <p:spPr>
          <a:xfrm>
            <a:off x="793751" y="1200151"/>
            <a:ext cx="3549649" cy="3394472"/>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79952" y="1200151"/>
            <a:ext cx="3549649" cy="3394472"/>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hasCustomPrompt="1"/>
          </p:nvPr>
        </p:nvSpPr>
        <p:spPr>
          <a:xfrm>
            <a:off x="793752" y="889907"/>
            <a:ext cx="7435849" cy="28575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9" name="Text Placeholder 9"/>
          <p:cNvSpPr>
            <a:spLocks noGrp="1"/>
          </p:cNvSpPr>
          <p:nvPr>
            <p:ph type="body" sz="quarter" idx="11" hasCustomPrompt="1"/>
          </p:nvPr>
        </p:nvSpPr>
        <p:spPr>
          <a:xfrm>
            <a:off x="793750" y="4702374"/>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xmlns:p14="http://schemas.microsoft.com/office/powerpoint/2010/main" advTm="800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Goes Here</a:t>
            </a:r>
            <a:endParaRPr lang="en-US" dirty="0"/>
          </a:p>
        </p:txBody>
      </p:sp>
    </p:spTree>
  </p:cSld>
  <p:clrMapOvr>
    <a:masterClrMapping/>
  </p:clrMapOvr>
  <p:transition xmlns:p14="http://schemas.microsoft.com/office/powerpoint/2010/main" advTm="8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8764" y="857250"/>
            <a:ext cx="8631237" cy="4091941"/>
          </a:xfrm>
        </p:spPr>
        <p:txBody>
          <a:bodyPr anchor="ctr" anchorCtr="0"/>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Photo Goes Here</a:t>
            </a:r>
            <a:endParaRPr lang="en-US" dirty="0"/>
          </a:p>
        </p:txBody>
      </p:sp>
      <p:sp>
        <p:nvSpPr>
          <p:cNvPr id="39" name="Title 1"/>
          <p:cNvSpPr>
            <a:spLocks noGrp="1"/>
          </p:cNvSpPr>
          <p:nvPr>
            <p:ph type="title" hasCustomPrompt="1"/>
          </p:nvPr>
        </p:nvSpPr>
        <p:spPr>
          <a:xfrm>
            <a:off x="793752" y="228600"/>
            <a:ext cx="7435849" cy="628650"/>
          </a:xfrm>
        </p:spPr>
        <p:txBody>
          <a:bodyPr/>
          <a:lstStyle>
            <a:lvl1pPr>
              <a:defRPr/>
            </a:lvl1pPr>
          </a:lstStyle>
          <a:p>
            <a:r>
              <a:rPr lang="en-US" dirty="0" smtClean="0"/>
              <a:t>Slide Title Goes Here</a:t>
            </a:r>
            <a:endParaRPr lang="en-US" dirty="0"/>
          </a:p>
        </p:txBody>
      </p:sp>
    </p:spTree>
  </p:cSld>
  <p:clrMapOvr>
    <a:masterClrMapping/>
  </p:clrMapOvr>
  <p:transition xmlns:p14="http://schemas.microsoft.com/office/powerpoint/2010/main" advTm="80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228600"/>
            <a:ext cx="7435849" cy="62865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3454400" y="1200150"/>
            <a:ext cx="4775200" cy="3486150"/>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Picture Placeholder 43"/>
          <p:cNvSpPr>
            <a:spLocks noGrp="1"/>
          </p:cNvSpPr>
          <p:nvPr>
            <p:ph type="pic" sz="quarter" idx="11" hasCustomPrompt="1"/>
          </p:nvPr>
        </p:nvSpPr>
        <p:spPr>
          <a:xfrm>
            <a:off x="0" y="857250"/>
            <a:ext cx="3048000" cy="428625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xmlns:p14="http://schemas.microsoft.com/office/powerpoint/2010/main" advTm="800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048000" y="857250"/>
            <a:ext cx="3048000" cy="4288631"/>
          </a:xfrm>
        </p:spPr>
        <p:txBody>
          <a:bodyPr anchor="ctr" anchorCtr="0"/>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Photo Goes Here</a:t>
            </a:r>
            <a:endParaRPr lang="en-US" dirty="0"/>
          </a:p>
        </p:txBody>
      </p:sp>
      <p:sp>
        <p:nvSpPr>
          <p:cNvPr id="39" name="Title 1"/>
          <p:cNvSpPr>
            <a:spLocks noGrp="1"/>
          </p:cNvSpPr>
          <p:nvPr>
            <p:ph type="title" hasCustomPrompt="1"/>
          </p:nvPr>
        </p:nvSpPr>
        <p:spPr>
          <a:xfrm>
            <a:off x="793752" y="228600"/>
            <a:ext cx="7435849" cy="628650"/>
          </a:xfrm>
        </p:spPr>
        <p:txBody>
          <a:bodyPr/>
          <a:lstStyle>
            <a:lvl1pPr>
              <a:defRPr/>
            </a:lvl1pPr>
          </a:lstStyle>
          <a:p>
            <a:r>
              <a:rPr lang="en-US" dirty="0" smtClean="0"/>
              <a:t>Slide Title Goes Here</a:t>
            </a:r>
            <a:endParaRPr lang="en-US" dirty="0"/>
          </a:p>
        </p:txBody>
      </p:sp>
    </p:spTree>
  </p:cSld>
  <p:clrMapOvr>
    <a:masterClrMapping/>
  </p:clrMapOvr>
  <p:transition xmlns:p14="http://schemas.microsoft.com/office/powerpoint/2010/main" advTm="800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228600"/>
            <a:ext cx="7435849" cy="62865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2" y="1200151"/>
            <a:ext cx="4540249" cy="3394472"/>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889907"/>
            <a:ext cx="4540249" cy="28575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44" name="Picture Placeholder 43"/>
          <p:cNvSpPr>
            <a:spLocks noGrp="1"/>
          </p:cNvSpPr>
          <p:nvPr>
            <p:ph type="pic" sz="quarter" idx="11" hasCustomPrompt="1"/>
          </p:nvPr>
        </p:nvSpPr>
        <p:spPr>
          <a:xfrm>
            <a:off x="6096000" y="857250"/>
            <a:ext cx="3048000" cy="4286250"/>
          </a:xfrm>
        </p:spPr>
        <p:txBody>
          <a:bodyPr anchor="ctr" anchorCtr="1"/>
          <a:lstStyle>
            <a:lvl1pPr>
              <a:buNone/>
              <a:defRPr/>
            </a:lvl1pPr>
          </a:lstStyle>
          <a:p>
            <a:r>
              <a:rPr lang="en-US" dirty="0" smtClean="0"/>
              <a:t>Photo Goes Here</a:t>
            </a:r>
            <a:endParaRPr lang="en-US" dirty="0"/>
          </a:p>
        </p:txBody>
      </p:sp>
    </p:spTree>
  </p:cSld>
  <p:clrMapOvr>
    <a:masterClrMapping/>
  </p:clrMapOvr>
  <p:transition xmlns:p14="http://schemas.microsoft.com/office/powerpoint/2010/main" advTm="800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228600"/>
            <a:ext cx="7435849" cy="62865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2634342"/>
            <a:ext cx="7464878" cy="2051957"/>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Picture Placeholder 43"/>
          <p:cNvSpPr>
            <a:spLocks noGrp="1"/>
          </p:cNvSpPr>
          <p:nvPr>
            <p:ph type="pic" sz="quarter" idx="11" hasCustomPrompt="1"/>
          </p:nvPr>
        </p:nvSpPr>
        <p:spPr>
          <a:xfrm>
            <a:off x="0" y="857250"/>
            <a:ext cx="9144000" cy="142875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xmlns:p14="http://schemas.microsoft.com/office/powerpoint/2010/mai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lte Slide Horizontal 2">
    <p:spTree>
      <p:nvGrpSpPr>
        <p:cNvPr id="1" name=""/>
        <p:cNvGrpSpPr/>
        <p:nvPr/>
      </p:nvGrpSpPr>
      <p:grpSpPr>
        <a:xfrm>
          <a:off x="0" y="0"/>
          <a:ext cx="0" cy="0"/>
          <a:chOff x="0" y="0"/>
          <a:chExt cx="0" cy="0"/>
        </a:xfrm>
      </p:grpSpPr>
      <p:sp>
        <p:nvSpPr>
          <p:cNvPr id="25" name="Rectangle 3"/>
          <p:cNvSpPr>
            <a:spLocks noChangeArrowheads="1"/>
          </p:cNvSpPr>
          <p:nvPr userDrawn="1"/>
        </p:nvSpPr>
        <p:spPr bwMode="hidden">
          <a:xfrm>
            <a:off x="0" y="2971800"/>
            <a:ext cx="9144000" cy="900113"/>
          </a:xfrm>
          <a:prstGeom prst="rect">
            <a:avLst/>
          </a:prstGeom>
          <a:gradFill rotWithShape="1">
            <a:gsLst>
              <a:gs pos="0">
                <a:srgbClr val="8E8E95">
                  <a:alpha val="50000"/>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endParaRPr lang="en-US">
              <a:solidFill>
                <a:srgbClr val="FFFFFF"/>
              </a:solidFill>
            </a:endParaRPr>
          </a:p>
        </p:txBody>
      </p:sp>
      <p:sp>
        <p:nvSpPr>
          <p:cNvPr id="31" name="Rectangle 30"/>
          <p:cNvSpPr/>
          <p:nvPr/>
        </p:nvSpPr>
        <p:spPr>
          <a:xfrm>
            <a:off x="1859" y="1213866"/>
            <a:ext cx="9181171" cy="177579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
          <p:cNvGrpSpPr>
            <a:grpSpLocks/>
          </p:cNvGrpSpPr>
          <p:nvPr/>
        </p:nvGrpSpPr>
        <p:grpSpPr bwMode="black">
          <a:xfrm>
            <a:off x="609600" y="394098"/>
            <a:ext cx="1447800" cy="577453"/>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3" name="Subtitle 2"/>
          <p:cNvSpPr>
            <a:spLocks noGrp="1"/>
          </p:cNvSpPr>
          <p:nvPr>
            <p:ph type="subTitle" idx="1" hasCustomPrompt="1"/>
          </p:nvPr>
        </p:nvSpPr>
        <p:spPr>
          <a:xfrm>
            <a:off x="650874" y="4112419"/>
            <a:ext cx="8112126" cy="288131"/>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anchor="ctr"/>
          <a:lstStyle/>
          <a:p>
            <a:endParaRPr lang="en-US"/>
          </a:p>
        </p:txBody>
      </p:sp>
      <p:sp>
        <p:nvSpPr>
          <p:cNvPr id="2" name="Title 1"/>
          <p:cNvSpPr>
            <a:spLocks noGrp="1"/>
          </p:cNvSpPr>
          <p:nvPr>
            <p:ph type="ctrTitle" hasCustomPrompt="1"/>
          </p:nvPr>
        </p:nvSpPr>
        <p:spPr>
          <a:xfrm>
            <a:off x="650875" y="3086100"/>
            <a:ext cx="8112125" cy="766763"/>
          </a:xfrm>
        </p:spPr>
        <p:txBody>
          <a:bodyPr/>
          <a:lstStyle>
            <a:lvl1pPr>
              <a:defRPr b="0">
                <a:solidFill>
                  <a:schemeClr val="tx1"/>
                </a:solidFill>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anchor="ctr"/>
          <a:lstStyle/>
          <a:p>
            <a:endParaRPr lang="en-US"/>
          </a:p>
        </p:txBody>
      </p:sp>
      <p:sp>
        <p:nvSpPr>
          <p:cNvPr id="28" name="Picture Placeholder 43"/>
          <p:cNvSpPr>
            <a:spLocks noGrp="1"/>
          </p:cNvSpPr>
          <p:nvPr>
            <p:ph type="pic" sz="quarter" idx="12" hasCustomPrompt="1"/>
          </p:nvPr>
        </p:nvSpPr>
        <p:spPr bwMode="grayWhite">
          <a:xfrm>
            <a:off x="-45720" y="1213866"/>
            <a:ext cx="9235440" cy="1769364"/>
          </a:xfrm>
          <a:solidFill>
            <a:schemeClr val="accent1"/>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bg1"/>
                </a:solidFill>
                <a:latin typeface="+mn-lt"/>
                <a:ea typeface="+mn-ea"/>
                <a:cs typeface="+mn-cs"/>
              </a:defRPr>
            </a:lvl1pPr>
          </a:lstStyle>
          <a:p>
            <a:r>
              <a:rPr lang="en-US" dirty="0" smtClean="0"/>
              <a:t>Photo Goes Here</a:t>
            </a:r>
            <a:endParaRPr lang="en-US" dirty="0"/>
          </a:p>
        </p:txBody>
      </p:sp>
    </p:spTree>
  </p:cSld>
  <p:clrMapOvr>
    <a:masterClrMapping/>
  </p:clrMapOvr>
  <p:transition xmlns:p14="http://schemas.microsoft.com/office/powerpoint/2010/main" advTm="8000"/>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228600"/>
            <a:ext cx="7435849" cy="628650"/>
          </a:xfrm>
        </p:spPr>
        <p:txBody>
          <a:bodyPr/>
          <a:lstStyle/>
          <a:p>
            <a:r>
              <a:rPr lang="en-US" dirty="0" smtClean="0"/>
              <a:t>Slide Title Goes Here</a:t>
            </a:r>
            <a:endParaRPr lang="en-US" dirty="0"/>
          </a:p>
        </p:txBody>
      </p:sp>
      <p:sp>
        <p:nvSpPr>
          <p:cNvPr id="44" name="Picture Placeholder 43"/>
          <p:cNvSpPr>
            <a:spLocks noGrp="1"/>
          </p:cNvSpPr>
          <p:nvPr>
            <p:ph type="pic" sz="quarter" idx="11" hasCustomPrompt="1"/>
          </p:nvPr>
        </p:nvSpPr>
        <p:spPr>
          <a:xfrm>
            <a:off x="0" y="2283278"/>
            <a:ext cx="9144000" cy="142875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xmlns:p14="http://schemas.microsoft.com/office/powerpoint/2010/main" advTm="800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228600"/>
            <a:ext cx="7435849" cy="628650"/>
          </a:xfrm>
        </p:spPr>
        <p:txBody>
          <a:bodyPr/>
          <a:lstStyle/>
          <a:p>
            <a:r>
              <a:rPr lang="en-US" dirty="0" smtClean="0"/>
              <a:t>Slide Title Goes Here</a:t>
            </a:r>
            <a:endParaRPr lang="en-US" dirty="0"/>
          </a:p>
        </p:txBody>
      </p:sp>
      <p:sp>
        <p:nvSpPr>
          <p:cNvPr id="44" name="Picture Placeholder 43"/>
          <p:cNvSpPr>
            <a:spLocks noGrp="1"/>
          </p:cNvSpPr>
          <p:nvPr>
            <p:ph type="pic" sz="quarter" idx="11" hasCustomPrompt="1"/>
          </p:nvPr>
        </p:nvSpPr>
        <p:spPr>
          <a:xfrm>
            <a:off x="0" y="3714750"/>
            <a:ext cx="9144000" cy="1428750"/>
          </a:xfrm>
        </p:spPr>
        <p:txBody>
          <a:bodyPr anchor="ctr" anchorCtr="1"/>
          <a:lstStyle>
            <a:lvl1pPr>
              <a:buNone/>
              <a:defRPr baseline="0"/>
            </a:lvl1pPr>
          </a:lstStyle>
          <a:p>
            <a:r>
              <a:rPr lang="en-US" dirty="0" smtClean="0"/>
              <a:t>Photo Goes Here</a:t>
            </a:r>
            <a:endParaRPr lang="en-US" dirty="0"/>
          </a:p>
        </p:txBody>
      </p:sp>
      <p:sp>
        <p:nvSpPr>
          <p:cNvPr id="43" name="Content Placeholder 2"/>
          <p:cNvSpPr>
            <a:spLocks noGrp="1"/>
          </p:cNvSpPr>
          <p:nvPr>
            <p:ph idx="12" hasCustomPrompt="1"/>
          </p:nvPr>
        </p:nvSpPr>
        <p:spPr>
          <a:xfrm>
            <a:off x="793752" y="1200151"/>
            <a:ext cx="7461249" cy="2162174"/>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advTm="800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228600"/>
            <a:ext cx="7435849" cy="62865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3371850"/>
            <a:ext cx="7464878" cy="1314449"/>
          </a:xfrm>
        </p:spPr>
        <p:txBody>
          <a:bodyPr/>
          <a:lstStyle/>
          <a:p>
            <a:pPr lvl="0"/>
            <a:r>
              <a:rPr lang="en-US" dirty="0" smtClean="0"/>
              <a:t>Body Text</a:t>
            </a:r>
          </a:p>
        </p:txBody>
      </p:sp>
      <p:sp>
        <p:nvSpPr>
          <p:cNvPr id="44" name="Picture Placeholder 43"/>
          <p:cNvSpPr>
            <a:spLocks noGrp="1"/>
          </p:cNvSpPr>
          <p:nvPr>
            <p:ph type="pic" sz="quarter" idx="11" hasCustomPrompt="1"/>
          </p:nvPr>
        </p:nvSpPr>
        <p:spPr>
          <a:xfrm>
            <a:off x="0" y="857250"/>
            <a:ext cx="9144000" cy="2143125"/>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xmlns:p14="http://schemas.microsoft.com/office/powerpoint/2010/main" advTm="800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228600"/>
            <a:ext cx="7435849" cy="62865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2" y="1200151"/>
            <a:ext cx="3016249" cy="3394472"/>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889907"/>
            <a:ext cx="3028949" cy="28575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44" name="Picture Placeholder 43"/>
          <p:cNvSpPr>
            <a:spLocks noGrp="1"/>
          </p:cNvSpPr>
          <p:nvPr>
            <p:ph type="pic" sz="quarter" idx="11" hasCustomPrompt="1"/>
          </p:nvPr>
        </p:nvSpPr>
        <p:spPr>
          <a:xfrm>
            <a:off x="4572000" y="857250"/>
            <a:ext cx="4572000" cy="4286250"/>
          </a:xfrm>
        </p:spPr>
        <p:txBody>
          <a:bodyPr anchor="ctr" anchorCtr="1"/>
          <a:lstStyle>
            <a:lvl1pPr>
              <a:buNone/>
              <a:defRPr/>
            </a:lvl1pPr>
          </a:lstStyle>
          <a:p>
            <a:r>
              <a:rPr lang="en-US" dirty="0" smtClean="0"/>
              <a:t>Photo Goes Here</a:t>
            </a:r>
            <a:endParaRPr lang="en-US" dirty="0"/>
          </a:p>
        </p:txBody>
      </p:sp>
    </p:spTree>
  </p:cSld>
  <p:clrMapOvr>
    <a:masterClrMapping/>
  </p:clrMapOvr>
  <p:transition xmlns:p14="http://schemas.microsoft.com/office/powerpoint/2010/main" advTm="800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525" y="858441"/>
            <a:ext cx="9156700" cy="3580210"/>
          </a:xfrm>
          <a:prstGeom prst="rect">
            <a:avLst/>
          </a:prstGeom>
          <a:noFill/>
          <a:ln w="9525">
            <a:noFill/>
            <a:miter lim="800000"/>
            <a:headEnd/>
            <a:tailEnd/>
          </a:ln>
          <a:effectLst/>
        </p:spPr>
      </p:pic>
      <p:sp>
        <p:nvSpPr>
          <p:cNvPr id="14" name="Rectangle 13"/>
          <p:cNvSpPr/>
          <p:nvPr/>
        </p:nvSpPr>
        <p:spPr>
          <a:xfrm>
            <a:off x="5354480" y="859631"/>
            <a:ext cx="3781901" cy="3580211"/>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43"/>
          <p:cNvSpPr>
            <a:spLocks noGrp="1"/>
          </p:cNvSpPr>
          <p:nvPr>
            <p:ph type="pic" sz="quarter" idx="12" hasCustomPrompt="1"/>
          </p:nvPr>
        </p:nvSpPr>
        <p:spPr bwMode="grayWhite">
          <a:xfrm>
            <a:off x="5352415" y="853679"/>
            <a:ext cx="3794760" cy="3586163"/>
          </a:xfrm>
          <a:solidFill>
            <a:schemeClr val="bg2">
              <a:lumMod val="65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8" name="Rectangle 10"/>
          <p:cNvSpPr>
            <a:spLocks noChangeArrowheads="1"/>
          </p:cNvSpPr>
          <p:nvPr/>
        </p:nvSpPr>
        <p:spPr bwMode="white">
          <a:xfrm>
            <a:off x="0" y="0"/>
            <a:ext cx="9144000" cy="1214438"/>
          </a:xfrm>
          <a:prstGeom prst="rect">
            <a:avLst/>
          </a:prstGeom>
          <a:solidFill>
            <a:schemeClr val="bg2">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42" name="Text Placeholder 41"/>
          <p:cNvSpPr>
            <a:spLocks noGrp="1"/>
          </p:cNvSpPr>
          <p:nvPr>
            <p:ph type="body" sz="quarter" idx="10" hasCustomPrompt="1"/>
          </p:nvPr>
        </p:nvSpPr>
        <p:spPr bwMode="white">
          <a:xfrm>
            <a:off x="685800" y="1500187"/>
            <a:ext cx="4003431" cy="1864519"/>
          </a:xfrm>
        </p:spPr>
        <p:txBody>
          <a:bodyPr>
            <a:noAutofit/>
          </a:bodyPr>
          <a:lstStyle>
            <a:lvl1pPr marL="114300" indent="-118872" algn="l" defTabSz="814388" eaLnBrk="1" hangingPunct="1">
              <a:lnSpc>
                <a:spcPct val="95000"/>
              </a:lnSpc>
              <a:buNone/>
              <a:defRPr sz="2200">
                <a:solidFill>
                  <a:schemeClr val="bg1"/>
                </a:solidFill>
              </a:defRPr>
            </a:lvl1pPr>
          </a:lstStyle>
          <a:p>
            <a:pPr lvl="0"/>
            <a:r>
              <a:rPr lang="en-US" dirty="0" smtClean="0"/>
              <a:t>“Quote slide option one has text that is left aligned, set in Arial Regular with a point size of 22 points. The maximum quote length should not be more than seven lines of text per quote.”</a:t>
            </a:r>
          </a:p>
        </p:txBody>
      </p:sp>
      <p:sp>
        <p:nvSpPr>
          <p:cNvPr id="44" name="Text Placeholder 43"/>
          <p:cNvSpPr>
            <a:spLocks noGrp="1"/>
          </p:cNvSpPr>
          <p:nvPr>
            <p:ph type="body" sz="quarter" idx="11" hasCustomPrompt="1"/>
          </p:nvPr>
        </p:nvSpPr>
        <p:spPr bwMode="white">
          <a:xfrm>
            <a:off x="801080" y="3790836"/>
            <a:ext cx="3770920" cy="562205"/>
          </a:xfrm>
        </p:spPr>
        <p:txBody>
          <a:bodyPr wrap="square" anchor="ctr" anchorCtr="0">
            <a:spAutoFit/>
          </a:bodyPr>
          <a:lstStyle>
            <a:lvl1pPr marL="0" indent="0" algn="l" defTabSz="814388">
              <a:spcBef>
                <a:spcPct val="30000"/>
              </a:spcBef>
              <a:buClr>
                <a:schemeClr val="tx2"/>
              </a:buClr>
              <a:buSzPct val="100000"/>
              <a:buFont typeface="Wingdings" pitchFamily="2" charset="2"/>
              <a:buNone/>
              <a:defRPr sz="1600" b="1">
                <a:solidFill>
                  <a:schemeClr val="bg1"/>
                </a:solidFill>
              </a:defRPr>
            </a:lvl1pPr>
          </a:lstStyle>
          <a:p>
            <a:pPr lvl="0"/>
            <a:r>
              <a:rPr lang="en-US" dirty="0" smtClean="0"/>
              <a:t>Source Name</a:t>
            </a:r>
            <a:br>
              <a:rPr lang="en-US" dirty="0" smtClean="0"/>
            </a:br>
            <a:r>
              <a:rPr lang="en-US" dirty="0" smtClean="0"/>
              <a:t>Company XYZ</a:t>
            </a:r>
            <a:endParaRPr lang="en-US" dirty="0"/>
          </a:p>
        </p:txBody>
      </p:sp>
      <p:sp>
        <p:nvSpPr>
          <p:cNvPr id="15" name="Rectangle 10"/>
          <p:cNvSpPr>
            <a:spLocks noChangeArrowheads="1"/>
          </p:cNvSpPr>
          <p:nvPr userDrawn="1"/>
        </p:nvSpPr>
        <p:spPr bwMode="white">
          <a:xfrm>
            <a:off x="0" y="3714750"/>
            <a:ext cx="9144000" cy="1214438"/>
          </a:xfrm>
          <a:prstGeom prst="rect">
            <a:avLst/>
          </a:prstGeom>
          <a:solidFill>
            <a:schemeClr val="bg2">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6" name="Rectangle 4"/>
          <p:cNvSpPr>
            <a:spLocks noChangeArrowheads="1"/>
          </p:cNvSpPr>
          <p:nvPr userDrawn="1"/>
        </p:nvSpPr>
        <p:spPr bwMode="ltGray">
          <a:xfrm>
            <a:off x="2206625" y="4926661"/>
            <a:ext cx="2243344"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7" name="Rectangle 5"/>
          <p:cNvSpPr>
            <a:spLocks noChangeArrowheads="1"/>
          </p:cNvSpPr>
          <p:nvPr userDrawn="1"/>
        </p:nvSpPr>
        <p:spPr bwMode="ltGray">
          <a:xfrm>
            <a:off x="4535143" y="4926660"/>
            <a:ext cx="889345"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21" name="Rectangle 6"/>
          <p:cNvSpPr>
            <a:spLocks noChangeArrowheads="1"/>
          </p:cNvSpPr>
          <p:nvPr userDrawn="1"/>
        </p:nvSpPr>
        <p:spPr bwMode="ltGray">
          <a:xfrm>
            <a:off x="812801" y="4926660"/>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22" name="Rectangle 7"/>
          <p:cNvSpPr>
            <a:spLocks noChangeArrowheads="1"/>
          </p:cNvSpPr>
          <p:nvPr userDrawn="1"/>
        </p:nvSpPr>
        <p:spPr bwMode="ltGray">
          <a:xfrm>
            <a:off x="8594406" y="4909070"/>
            <a:ext cx="322583"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advTm="800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11" name="Rectangle 48"/>
          <p:cNvSpPr>
            <a:spLocks noChangeArrowheads="1"/>
          </p:cNvSpPr>
          <p:nvPr userDrawn="1"/>
        </p:nvSpPr>
        <p:spPr bwMode="hidden">
          <a:xfrm flipV="1">
            <a:off x="0" y="4432697"/>
            <a:ext cx="9144000" cy="435769"/>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endParaRPr lang="en-US"/>
          </a:p>
        </p:txBody>
      </p:sp>
      <p:sp>
        <p:nvSpPr>
          <p:cNvPr id="19" name="Rectangle 46"/>
          <p:cNvSpPr>
            <a:spLocks noChangeArrowheads="1"/>
          </p:cNvSpPr>
          <p:nvPr userDrawn="1"/>
        </p:nvSpPr>
        <p:spPr bwMode="hidden">
          <a:xfrm>
            <a:off x="0" y="2568179"/>
            <a:ext cx="9144000" cy="435769"/>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endParaRPr lang="en-US"/>
          </a:p>
        </p:txBody>
      </p:sp>
      <p:sp>
        <p:nvSpPr>
          <p:cNvPr id="12" name="Rectangle 11"/>
          <p:cNvSpPr/>
          <p:nvPr/>
        </p:nvSpPr>
        <p:spPr>
          <a:xfrm>
            <a:off x="1" y="3005329"/>
            <a:ext cx="9144001" cy="14400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0" hasCustomPrompt="1"/>
          </p:nvPr>
        </p:nvSpPr>
        <p:spPr>
          <a:xfrm>
            <a:off x="687388" y="778669"/>
            <a:ext cx="7366000" cy="1081088"/>
          </a:xfrm>
        </p:spPr>
        <p:txBody>
          <a:bodyPr>
            <a:noAutofit/>
          </a:bodyPr>
          <a:lstStyle>
            <a:lvl1pPr marL="114300" indent="-118872" algn="l" defTabSz="814388" eaLnBrk="1" hangingPunct="1">
              <a:lnSpc>
                <a:spcPct val="95000"/>
              </a:lnSpc>
              <a:buNone/>
              <a:defRPr sz="2200">
                <a:solidFill>
                  <a:srgbClr val="0183B7"/>
                </a:solidFill>
              </a:defRPr>
            </a:lvl1pPr>
          </a:lstStyle>
          <a:p>
            <a:pPr lvl="0"/>
            <a:r>
              <a:rPr lang="en-US" dirty="0" smtClean="0"/>
              <a:t>“Quote slide option two has text that is left aligned, set in Arial Regular with a point size of 22 points. The maximum quote length should not be more than four lines of text per quote.”</a:t>
            </a:r>
          </a:p>
        </p:txBody>
      </p:sp>
      <p:sp>
        <p:nvSpPr>
          <p:cNvPr id="44" name="Text Placeholder 43"/>
          <p:cNvSpPr>
            <a:spLocks noGrp="1"/>
          </p:cNvSpPr>
          <p:nvPr>
            <p:ph type="body" sz="quarter" idx="11" hasCustomPrompt="1"/>
          </p:nvPr>
        </p:nvSpPr>
        <p:spPr>
          <a:xfrm>
            <a:off x="801688" y="2080474"/>
            <a:ext cx="7275512" cy="485775"/>
          </a:xfrm>
        </p:spPr>
        <p:txBody>
          <a:bodyPr anchor="ctr" anchorCtr="0">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Source Name</a:t>
            </a:r>
            <a:br>
              <a:rPr lang="en-US" dirty="0" smtClean="0"/>
            </a:br>
            <a:r>
              <a:rPr lang="en-US" dirty="0" smtClean="0"/>
              <a:t>Company XYZ</a:t>
            </a:r>
            <a:endParaRPr lang="en-US" dirty="0"/>
          </a:p>
        </p:txBody>
      </p:sp>
      <p:sp>
        <p:nvSpPr>
          <p:cNvPr id="15" name="Picture Placeholder 43"/>
          <p:cNvSpPr>
            <a:spLocks noGrp="1"/>
          </p:cNvSpPr>
          <p:nvPr>
            <p:ph type="pic" sz="quarter" idx="14" hasCustomPrompt="1"/>
          </p:nvPr>
        </p:nvSpPr>
        <p:spPr bwMode="grayWhite">
          <a:xfrm>
            <a:off x="-57150" y="3005328"/>
            <a:ext cx="3108960" cy="1433322"/>
          </a:xfrm>
          <a:solidFill>
            <a:schemeClr val="bg2">
              <a:lumMod val="50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6" name="Picture Placeholder 43"/>
          <p:cNvSpPr>
            <a:spLocks noGrp="1"/>
          </p:cNvSpPr>
          <p:nvPr>
            <p:ph type="pic" sz="quarter" idx="12" hasCustomPrompt="1"/>
          </p:nvPr>
        </p:nvSpPr>
        <p:spPr bwMode="grayWhite">
          <a:xfrm>
            <a:off x="3054096" y="3005328"/>
            <a:ext cx="6126480" cy="1433322"/>
          </a:xfrm>
          <a:solidFill>
            <a:schemeClr val="bg2">
              <a:lumMod val="65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3" name="Rectangle 4"/>
          <p:cNvSpPr>
            <a:spLocks noChangeArrowheads="1"/>
          </p:cNvSpPr>
          <p:nvPr userDrawn="1"/>
        </p:nvSpPr>
        <p:spPr bwMode="ltGray">
          <a:xfrm>
            <a:off x="2206625" y="4926661"/>
            <a:ext cx="2243344"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4" name="Rectangle 5"/>
          <p:cNvSpPr>
            <a:spLocks noChangeArrowheads="1"/>
          </p:cNvSpPr>
          <p:nvPr userDrawn="1"/>
        </p:nvSpPr>
        <p:spPr bwMode="ltGray">
          <a:xfrm>
            <a:off x="4535143" y="4926660"/>
            <a:ext cx="889345"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17" name="Rectangle 6"/>
          <p:cNvSpPr>
            <a:spLocks noChangeArrowheads="1"/>
          </p:cNvSpPr>
          <p:nvPr userDrawn="1"/>
        </p:nvSpPr>
        <p:spPr bwMode="ltGray">
          <a:xfrm>
            <a:off x="812801" y="4926660"/>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23" name="Rectangle 7"/>
          <p:cNvSpPr>
            <a:spLocks noChangeArrowheads="1"/>
          </p:cNvSpPr>
          <p:nvPr userDrawn="1"/>
        </p:nvSpPr>
        <p:spPr bwMode="ltGray">
          <a:xfrm>
            <a:off x="8594406" y="4909070"/>
            <a:ext cx="322583"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advTm="800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Option 3">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srcRect/>
          <a:stretch>
            <a:fillRect/>
          </a:stretch>
        </p:blipFill>
        <p:spPr bwMode="auto">
          <a:xfrm>
            <a:off x="-14288" y="1569244"/>
            <a:ext cx="5548313" cy="1796653"/>
          </a:xfrm>
          <a:prstGeom prst="rect">
            <a:avLst/>
          </a:prstGeom>
          <a:noFill/>
          <a:ln w="9525">
            <a:noFill/>
            <a:miter lim="800000"/>
            <a:headEnd/>
            <a:tailEnd/>
          </a:ln>
          <a:effectLst/>
        </p:spPr>
      </p:pic>
      <p:sp>
        <p:nvSpPr>
          <p:cNvPr id="14" name="Rectangle 13"/>
          <p:cNvSpPr/>
          <p:nvPr/>
        </p:nvSpPr>
        <p:spPr>
          <a:xfrm>
            <a:off x="5343525" y="3362326"/>
            <a:ext cx="3800476" cy="1781174"/>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6" name="Rectangle 15"/>
          <p:cNvSpPr/>
          <p:nvPr/>
        </p:nvSpPr>
        <p:spPr>
          <a:xfrm>
            <a:off x="5343525" y="0"/>
            <a:ext cx="3800476" cy="1565672"/>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7" name="Rectangle 16"/>
          <p:cNvSpPr/>
          <p:nvPr/>
        </p:nvSpPr>
        <p:spPr>
          <a:xfrm>
            <a:off x="5343525" y="1571626"/>
            <a:ext cx="3800476" cy="1790699"/>
          </a:xfrm>
          <a:prstGeom prst="rect">
            <a:avLst/>
          </a:prstGeom>
          <a:solidFill>
            <a:schemeClr val="bg2">
              <a:lumMod val="65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42" name="Text Placeholder 41"/>
          <p:cNvSpPr>
            <a:spLocks noGrp="1"/>
          </p:cNvSpPr>
          <p:nvPr>
            <p:ph type="body" sz="quarter" idx="10" hasCustomPrompt="1"/>
          </p:nvPr>
        </p:nvSpPr>
        <p:spPr bwMode="white">
          <a:xfrm>
            <a:off x="719138" y="1865710"/>
            <a:ext cx="3865562" cy="1134665"/>
          </a:xfrm>
        </p:spPr>
        <p:txBody>
          <a:bodyPr>
            <a:noAutofit/>
          </a:bodyPr>
          <a:lstStyle>
            <a:lvl1pPr marL="114300" indent="-118872" algn="l" defTabSz="814388" eaLnBrk="1" hangingPunct="1">
              <a:lnSpc>
                <a:spcPct val="95000"/>
              </a:lnSpc>
              <a:buNone/>
              <a:defRPr sz="1800">
                <a:solidFill>
                  <a:schemeClr val="bg1"/>
                </a:solidFill>
              </a:defRPr>
            </a:lvl1pPr>
          </a:lstStyle>
          <a:p>
            <a:pPr lvl="0"/>
            <a:r>
              <a:rPr lang="en-US" dirty="0" smtClean="0"/>
              <a:t>“Quote slide option three has text that is left aligned, set in Arial Regular with a point size of 18 points. Use no more than five lines of text per quote.”</a:t>
            </a:r>
          </a:p>
        </p:txBody>
      </p:sp>
      <p:sp>
        <p:nvSpPr>
          <p:cNvPr id="44" name="Text Placeholder 43"/>
          <p:cNvSpPr>
            <a:spLocks noGrp="1"/>
          </p:cNvSpPr>
          <p:nvPr>
            <p:ph type="body" sz="quarter" idx="11" hasCustomPrompt="1"/>
          </p:nvPr>
        </p:nvSpPr>
        <p:spPr>
          <a:xfrm>
            <a:off x="801688" y="3661172"/>
            <a:ext cx="3789362" cy="415700"/>
          </a:xfrm>
        </p:spPr>
        <p:txBody>
          <a:bodyPr anchor="ctr" anchorCtr="0">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Source Name</a:t>
            </a:r>
            <a:br>
              <a:rPr lang="en-US" dirty="0" smtClean="0"/>
            </a:br>
            <a:r>
              <a:rPr lang="en-US" dirty="0" smtClean="0"/>
              <a:t>Company XYZ</a:t>
            </a:r>
            <a:endParaRPr lang="en-US" dirty="0"/>
          </a:p>
        </p:txBody>
      </p:sp>
      <p:sp>
        <p:nvSpPr>
          <p:cNvPr id="15" name="Picture Placeholder 43"/>
          <p:cNvSpPr>
            <a:spLocks noGrp="1"/>
          </p:cNvSpPr>
          <p:nvPr>
            <p:ph type="pic" sz="quarter" idx="14" hasCustomPrompt="1"/>
          </p:nvPr>
        </p:nvSpPr>
        <p:spPr bwMode="grayWhite">
          <a:xfrm>
            <a:off x="5343526" y="3276600"/>
            <a:ext cx="3800475" cy="1866900"/>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9" name="Picture Placeholder 43"/>
          <p:cNvSpPr>
            <a:spLocks noGrp="1"/>
          </p:cNvSpPr>
          <p:nvPr>
            <p:ph type="pic" sz="quarter" idx="13" hasCustomPrompt="1"/>
          </p:nvPr>
        </p:nvSpPr>
        <p:spPr bwMode="grayWhite">
          <a:xfrm>
            <a:off x="5343526" y="0"/>
            <a:ext cx="3800475" cy="1571626"/>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0" name="Picture Placeholder 43"/>
          <p:cNvSpPr>
            <a:spLocks noGrp="1"/>
          </p:cNvSpPr>
          <p:nvPr>
            <p:ph type="pic" sz="quarter" idx="12" hasCustomPrompt="1"/>
          </p:nvPr>
        </p:nvSpPr>
        <p:spPr bwMode="grayWhite">
          <a:xfrm>
            <a:off x="5343526" y="1571625"/>
            <a:ext cx="3800475" cy="1781175"/>
          </a:xfrm>
          <a:solidFill>
            <a:schemeClr val="bg2">
              <a:lumMod val="65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4" name="Rectangle 4"/>
          <p:cNvSpPr>
            <a:spLocks noChangeArrowheads="1"/>
          </p:cNvSpPr>
          <p:nvPr userDrawn="1"/>
        </p:nvSpPr>
        <p:spPr bwMode="ltGray">
          <a:xfrm>
            <a:off x="2206625" y="4926661"/>
            <a:ext cx="2243344"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26" name="Rectangle 5"/>
          <p:cNvSpPr>
            <a:spLocks noChangeArrowheads="1"/>
          </p:cNvSpPr>
          <p:nvPr userDrawn="1"/>
        </p:nvSpPr>
        <p:spPr bwMode="ltGray">
          <a:xfrm>
            <a:off x="4535143" y="4926660"/>
            <a:ext cx="889345"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27" name="Rectangle 6"/>
          <p:cNvSpPr>
            <a:spLocks noChangeArrowheads="1"/>
          </p:cNvSpPr>
          <p:nvPr userDrawn="1"/>
        </p:nvSpPr>
        <p:spPr bwMode="ltGray">
          <a:xfrm>
            <a:off x="812801" y="4926660"/>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28" name="Rectangle 7"/>
          <p:cNvSpPr>
            <a:spLocks noChangeArrowheads="1"/>
          </p:cNvSpPr>
          <p:nvPr userDrawn="1"/>
        </p:nvSpPr>
        <p:spPr bwMode="ltGray">
          <a:xfrm>
            <a:off x="8594406" y="4909070"/>
            <a:ext cx="322583"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advTm="800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Option 4">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350" y="1560910"/>
            <a:ext cx="9156700" cy="1791890"/>
          </a:xfrm>
          <a:prstGeom prst="rect">
            <a:avLst/>
          </a:prstGeom>
          <a:noFill/>
          <a:ln w="9525">
            <a:noFill/>
            <a:miter lim="800000"/>
            <a:headEnd/>
            <a:tailEnd/>
          </a:ln>
          <a:effectLst/>
        </p:spPr>
      </p:pic>
      <p:sp>
        <p:nvSpPr>
          <p:cNvPr id="42" name="Text Placeholder 41"/>
          <p:cNvSpPr>
            <a:spLocks noGrp="1"/>
          </p:cNvSpPr>
          <p:nvPr>
            <p:ph type="body" sz="quarter" idx="10" hasCustomPrompt="1"/>
          </p:nvPr>
        </p:nvSpPr>
        <p:spPr bwMode="white">
          <a:xfrm>
            <a:off x="677193" y="1865710"/>
            <a:ext cx="7585963" cy="1134665"/>
          </a:xfrm>
        </p:spPr>
        <p:txBody>
          <a:bodyPr>
            <a:noAutofit/>
          </a:bodyPr>
          <a:lstStyle>
            <a:lvl1pPr marL="114300" indent="-118872" algn="l" defTabSz="814388" eaLnBrk="1" hangingPunct="1">
              <a:lnSpc>
                <a:spcPct val="95000"/>
              </a:lnSpc>
              <a:buNone/>
              <a:defRPr sz="2400" baseline="0">
                <a:solidFill>
                  <a:schemeClr val="bg1"/>
                </a:solidFill>
              </a:defRPr>
            </a:lvl1pPr>
          </a:lstStyle>
          <a:p>
            <a:pPr lvl="0"/>
            <a:r>
              <a:rPr lang="en-US" dirty="0" smtClean="0"/>
              <a:t>“Quote slide option four has text that is left aligned, set in Arial Regular with a point size of 24 points. </a:t>
            </a:r>
            <a:r>
              <a:rPr lang="en-US" dirty="0" smtClean="0">
                <a:solidFill>
                  <a:srgbClr val="FFFFFF"/>
                </a:solidFill>
              </a:rPr>
              <a:t>The maximum quote length should not be more than four lines of text per quote</a:t>
            </a:r>
            <a:r>
              <a:rPr lang="en-US" dirty="0" smtClean="0"/>
              <a:t>.”</a:t>
            </a:r>
          </a:p>
        </p:txBody>
      </p:sp>
      <p:sp>
        <p:nvSpPr>
          <p:cNvPr id="44" name="Text Placeholder 43"/>
          <p:cNvSpPr>
            <a:spLocks noGrp="1"/>
          </p:cNvSpPr>
          <p:nvPr>
            <p:ph type="body" sz="quarter" idx="11" hasCustomPrompt="1"/>
          </p:nvPr>
        </p:nvSpPr>
        <p:spPr>
          <a:xfrm>
            <a:off x="801688" y="3661172"/>
            <a:ext cx="7461467" cy="415700"/>
          </a:xfrm>
        </p:spPr>
        <p:txBody>
          <a:bodyPr anchor="ctr" anchorCtr="0">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Source Name</a:t>
            </a:r>
            <a:br>
              <a:rPr lang="en-US" dirty="0" smtClean="0"/>
            </a:br>
            <a:r>
              <a:rPr lang="en-US" dirty="0" smtClean="0"/>
              <a:t>Company XYZ</a:t>
            </a:r>
            <a:endParaRPr lang="en-US" dirty="0"/>
          </a:p>
        </p:txBody>
      </p:sp>
      <p:sp>
        <p:nvSpPr>
          <p:cNvPr id="9" name="Rectangle 4"/>
          <p:cNvSpPr>
            <a:spLocks noChangeArrowheads="1"/>
          </p:cNvSpPr>
          <p:nvPr userDrawn="1"/>
        </p:nvSpPr>
        <p:spPr bwMode="ltGray">
          <a:xfrm>
            <a:off x="2206625" y="4926661"/>
            <a:ext cx="2243344"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0" name="Rectangle 5"/>
          <p:cNvSpPr>
            <a:spLocks noChangeArrowheads="1"/>
          </p:cNvSpPr>
          <p:nvPr userDrawn="1"/>
        </p:nvSpPr>
        <p:spPr bwMode="ltGray">
          <a:xfrm>
            <a:off x="4535143" y="4926660"/>
            <a:ext cx="889345"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11" name="Rectangle 6"/>
          <p:cNvSpPr>
            <a:spLocks noChangeArrowheads="1"/>
          </p:cNvSpPr>
          <p:nvPr userDrawn="1"/>
        </p:nvSpPr>
        <p:spPr bwMode="ltGray">
          <a:xfrm>
            <a:off x="812801" y="4926660"/>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12" name="Rectangle 7"/>
          <p:cNvSpPr>
            <a:spLocks noChangeArrowheads="1"/>
          </p:cNvSpPr>
          <p:nvPr userDrawn="1"/>
        </p:nvSpPr>
        <p:spPr bwMode="ltGray">
          <a:xfrm>
            <a:off x="8594406" y="4909070"/>
            <a:ext cx="322583"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advTm="800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793752" y="228600"/>
            <a:ext cx="7435849" cy="628650"/>
          </a:xfrm>
        </p:spPr>
        <p:txBody>
          <a:bodyPr/>
          <a:lstStyle>
            <a:lvl1pPr>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636591" y="1218860"/>
            <a:ext cx="7807322" cy="2852397"/>
          </a:xfrm>
        </p:spPr>
        <p:txBody>
          <a:bodyPr anchor="ctr" anchorCtr="1"/>
          <a:lstStyle>
            <a:lvl1pPr>
              <a:buNone/>
              <a:defRPr/>
            </a:lvl1pPr>
          </a:lstStyle>
          <a:p>
            <a:r>
              <a:rPr lang="en-US" smtClean="0"/>
              <a:t>Click icon to add chart</a:t>
            </a:r>
            <a:endParaRPr lang="en-US"/>
          </a:p>
        </p:txBody>
      </p:sp>
      <p:sp>
        <p:nvSpPr>
          <p:cNvPr id="5" name="Text Placeholder 9"/>
          <p:cNvSpPr>
            <a:spLocks noGrp="1"/>
          </p:cNvSpPr>
          <p:nvPr>
            <p:ph type="body" sz="quarter" idx="11" hasCustomPrompt="1"/>
          </p:nvPr>
        </p:nvSpPr>
        <p:spPr>
          <a:xfrm>
            <a:off x="793750" y="4702374"/>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xmlns:p14="http://schemas.microsoft.com/office/powerpoint/2010/main" advTm="800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7" y="1219030"/>
            <a:ext cx="7474857" cy="3211456"/>
          </a:xfrm>
        </p:spPr>
        <p:txBody>
          <a:bodyPr anchor="ctr" anchorCtr="1"/>
          <a:lstStyle>
            <a:lvl1pPr>
              <a:buNone/>
              <a:defRPr/>
            </a:lvl1pPr>
          </a:lstStyle>
          <a:p>
            <a:r>
              <a:rPr lang="en-US" smtClean="0"/>
              <a:t>Click icon to add table</a:t>
            </a:r>
            <a:endParaRPr lang="en-US"/>
          </a:p>
        </p:txBody>
      </p:sp>
      <p:sp>
        <p:nvSpPr>
          <p:cNvPr id="39" name="Title 1"/>
          <p:cNvSpPr>
            <a:spLocks noGrp="1"/>
          </p:cNvSpPr>
          <p:nvPr>
            <p:ph type="title" hasCustomPrompt="1"/>
          </p:nvPr>
        </p:nvSpPr>
        <p:spPr>
          <a:xfrm>
            <a:off x="793752" y="228600"/>
            <a:ext cx="7435849" cy="628650"/>
          </a:xfrm>
        </p:spPr>
        <p:txBody>
          <a:bodyPr/>
          <a:lstStyle>
            <a:lvl1pPr>
              <a:defRPr/>
            </a:lvl1pPr>
          </a:lstStyle>
          <a:p>
            <a:r>
              <a:rPr lang="en-US" dirty="0" smtClean="0"/>
              <a:t>Slide Title Goes Here</a:t>
            </a:r>
            <a:endParaRPr lang="en-US" dirty="0"/>
          </a:p>
        </p:txBody>
      </p:sp>
      <p:sp>
        <p:nvSpPr>
          <p:cNvPr id="5" name="Text Placeholder 9"/>
          <p:cNvSpPr>
            <a:spLocks noGrp="1"/>
          </p:cNvSpPr>
          <p:nvPr>
            <p:ph type="body" sz="quarter" idx="12" hasCustomPrompt="1"/>
          </p:nvPr>
        </p:nvSpPr>
        <p:spPr>
          <a:xfrm>
            <a:off x="793750" y="4702374"/>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xmlns:p14="http://schemas.microsoft.com/office/powerpoint/2010/mai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Vertical 1">
    <p:spTree>
      <p:nvGrpSpPr>
        <p:cNvPr id="1" name=""/>
        <p:cNvGrpSpPr/>
        <p:nvPr/>
      </p:nvGrpSpPr>
      <p:grpSpPr>
        <a:xfrm>
          <a:off x="0" y="0"/>
          <a:ext cx="0" cy="0"/>
          <a:chOff x="0" y="0"/>
          <a:chExt cx="0" cy="0"/>
        </a:xfrm>
      </p:grpSpPr>
      <p:sp>
        <p:nvSpPr>
          <p:cNvPr id="43"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anchor="ct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9525" y="1560910"/>
            <a:ext cx="5371624" cy="1791890"/>
          </a:xfrm>
          <a:prstGeom prst="rect">
            <a:avLst/>
          </a:prstGeom>
          <a:noFill/>
          <a:ln w="9525">
            <a:noFill/>
            <a:miter lim="800000"/>
            <a:headEnd/>
            <a:tailEnd/>
          </a:ln>
          <a:effectLst/>
        </p:spPr>
      </p:pic>
      <p:sp>
        <p:nvSpPr>
          <p:cNvPr id="3" name="Subtitle 2"/>
          <p:cNvSpPr>
            <a:spLocks noGrp="1"/>
          </p:cNvSpPr>
          <p:nvPr>
            <p:ph type="subTitle" idx="1" hasCustomPrompt="1"/>
          </p:nvPr>
        </p:nvSpPr>
        <p:spPr>
          <a:xfrm>
            <a:off x="650874" y="3550444"/>
            <a:ext cx="4454526" cy="27860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394098"/>
            <a:ext cx="1447800" cy="577453"/>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anchor="ctr"/>
          <a:lstStyle/>
          <a:p>
            <a:endParaRPr lang="en-US"/>
          </a:p>
        </p:txBody>
      </p:sp>
      <p:sp>
        <p:nvSpPr>
          <p:cNvPr id="2" name="Title 1"/>
          <p:cNvSpPr>
            <a:spLocks noGrp="1"/>
          </p:cNvSpPr>
          <p:nvPr>
            <p:ph type="ctrTitle" hasCustomPrompt="1"/>
          </p:nvPr>
        </p:nvSpPr>
        <p:spPr bwMode="white">
          <a:xfrm>
            <a:off x="650875" y="2081212"/>
            <a:ext cx="4454526" cy="766763"/>
          </a:xfrm>
        </p:spPr>
        <p:txBody>
          <a:bodyPr anchor="ctr" anchorCtr="0"/>
          <a:lstStyle>
            <a:lvl1pPr>
              <a:defRPr b="0">
                <a:solidFill>
                  <a:schemeClr val="bg2"/>
                </a:solidFill>
              </a:defRPr>
            </a:lvl1pPr>
          </a:lstStyle>
          <a:p>
            <a:r>
              <a:rPr lang="en-US" dirty="0" smtClean="0"/>
              <a:t>Presentation Title Goes Here</a:t>
            </a:r>
            <a:endParaRPr lang="en-US" dirty="0"/>
          </a:p>
        </p:txBody>
      </p:sp>
      <p:sp>
        <p:nvSpPr>
          <p:cNvPr id="29" name="Rectangle 28"/>
          <p:cNvSpPr/>
          <p:nvPr/>
        </p:nvSpPr>
        <p:spPr>
          <a:xfrm>
            <a:off x="5362100" y="0"/>
            <a:ext cx="3781901" cy="51435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43"/>
          <p:cNvSpPr>
            <a:spLocks noGrp="1"/>
          </p:cNvSpPr>
          <p:nvPr>
            <p:ph type="pic" sz="quarter" idx="12" hasCustomPrompt="1"/>
          </p:nvPr>
        </p:nvSpPr>
        <p:spPr>
          <a:xfrm>
            <a:off x="5349240" y="0"/>
            <a:ext cx="3794760" cy="5143500"/>
          </a:xfrm>
          <a:solidFill>
            <a:srgbClr val="8E8E95"/>
          </a:solidFill>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Tree>
  </p:cSld>
  <p:clrMapOvr>
    <a:masterClrMapping/>
  </p:clrMapOvr>
  <p:transition xmlns:p14="http://schemas.microsoft.com/office/powerpoint/2010/main" advTm="800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564312"/>
            <a:ext cx="5486400" cy="1791890"/>
          </a:xfrm>
          <a:prstGeom prst="rect">
            <a:avLst/>
          </a:prstGeom>
          <a:noFill/>
          <a:ln w="9525">
            <a:noFill/>
            <a:miter lim="800000"/>
            <a:headEnd/>
            <a:tailEnd/>
          </a:ln>
          <a:effectLst/>
        </p:spPr>
      </p:pic>
      <p:sp>
        <p:nvSpPr>
          <p:cNvPr id="10" name="Rectangle 9"/>
          <p:cNvSpPr/>
          <p:nvPr/>
        </p:nvSpPr>
        <p:spPr>
          <a:xfrm>
            <a:off x="5362100" y="0"/>
            <a:ext cx="3781901" cy="51435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ctrTitle" hasCustomPrompt="1"/>
          </p:nvPr>
        </p:nvSpPr>
        <p:spPr bwMode="white">
          <a:xfrm>
            <a:off x="786766" y="2081212"/>
            <a:ext cx="3792855" cy="766763"/>
          </a:xfrm>
        </p:spPr>
        <p:txBody>
          <a:bodyPr anchor="ctr" anchorCtr="0"/>
          <a:lstStyle>
            <a:lvl1pPr>
              <a:defRPr b="0">
                <a:solidFill>
                  <a:schemeClr val="bg2"/>
                </a:solidFill>
              </a:defRPr>
            </a:lvl1pPr>
          </a:lstStyle>
          <a:p>
            <a:r>
              <a:rPr lang="en-US" dirty="0" smtClean="0"/>
              <a:t>Segue Text Here</a:t>
            </a:r>
            <a:endParaRPr lang="en-US" dirty="0"/>
          </a:p>
        </p:txBody>
      </p:sp>
      <p:sp>
        <p:nvSpPr>
          <p:cNvPr id="8" name="Picture Placeholder 43"/>
          <p:cNvSpPr>
            <a:spLocks noGrp="1"/>
          </p:cNvSpPr>
          <p:nvPr>
            <p:ph type="pic" sz="quarter" idx="12" hasCustomPrompt="1"/>
          </p:nvPr>
        </p:nvSpPr>
        <p:spPr>
          <a:xfrm>
            <a:off x="5349240" y="0"/>
            <a:ext cx="3794760" cy="5143500"/>
          </a:xfrm>
          <a:solidFill>
            <a:srgbClr val="8E8E95"/>
          </a:solidFill>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2" name="Rectangle 4"/>
          <p:cNvSpPr>
            <a:spLocks noChangeArrowheads="1"/>
          </p:cNvSpPr>
          <p:nvPr userDrawn="1"/>
        </p:nvSpPr>
        <p:spPr bwMode="ltGray">
          <a:xfrm>
            <a:off x="2206625" y="4926661"/>
            <a:ext cx="2243344"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4" name="Rectangle 5"/>
          <p:cNvSpPr>
            <a:spLocks noChangeArrowheads="1"/>
          </p:cNvSpPr>
          <p:nvPr userDrawn="1"/>
        </p:nvSpPr>
        <p:spPr bwMode="ltGray">
          <a:xfrm>
            <a:off x="4535143" y="4926660"/>
            <a:ext cx="889345"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15" name="Rectangle 6"/>
          <p:cNvSpPr>
            <a:spLocks noChangeArrowheads="1"/>
          </p:cNvSpPr>
          <p:nvPr userDrawn="1"/>
        </p:nvSpPr>
        <p:spPr bwMode="ltGray">
          <a:xfrm>
            <a:off x="812801" y="4926660"/>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16" name="Rectangle 7"/>
          <p:cNvSpPr>
            <a:spLocks noChangeArrowheads="1"/>
          </p:cNvSpPr>
          <p:nvPr userDrawn="1"/>
        </p:nvSpPr>
        <p:spPr bwMode="ltGray">
          <a:xfrm>
            <a:off x="8594406" y="4909070"/>
            <a:ext cx="322583"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advTm="800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0" y="1564312"/>
            <a:ext cx="5486400" cy="1791890"/>
          </a:xfrm>
          <a:prstGeom prst="rect">
            <a:avLst/>
          </a:prstGeom>
          <a:noFill/>
          <a:ln w="9525">
            <a:noFill/>
            <a:miter lim="800000"/>
            <a:headEnd/>
            <a:tailEnd/>
          </a:ln>
          <a:effectLst/>
        </p:spPr>
      </p:pic>
      <p:sp>
        <p:nvSpPr>
          <p:cNvPr id="7" name="Rectangle 6"/>
          <p:cNvSpPr/>
          <p:nvPr/>
        </p:nvSpPr>
        <p:spPr>
          <a:xfrm>
            <a:off x="5362100" y="0"/>
            <a:ext cx="3781901" cy="51435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bwMode="white">
          <a:xfrm>
            <a:off x="786766" y="2081212"/>
            <a:ext cx="3792855" cy="766763"/>
          </a:xfrm>
        </p:spPr>
        <p:txBody>
          <a:bodyPr anchor="ctr" anchorCtr="0"/>
          <a:lstStyle>
            <a:lvl1pPr>
              <a:defRPr b="0">
                <a:solidFill>
                  <a:schemeClr val="bg2"/>
                </a:solidFill>
              </a:defRPr>
            </a:lvl1pPr>
          </a:lstStyle>
          <a:p>
            <a:r>
              <a:rPr lang="en-US" dirty="0" smtClean="0"/>
              <a:t>Segue Text Here</a:t>
            </a:r>
            <a:endParaRPr lang="en-US" dirty="0"/>
          </a:p>
        </p:txBody>
      </p:sp>
      <p:sp>
        <p:nvSpPr>
          <p:cNvPr id="11" name="Picture Placeholder 43"/>
          <p:cNvSpPr>
            <a:spLocks noGrp="1"/>
          </p:cNvSpPr>
          <p:nvPr>
            <p:ph type="pic" sz="quarter" idx="12" hasCustomPrompt="1"/>
          </p:nvPr>
        </p:nvSpPr>
        <p:spPr>
          <a:xfrm>
            <a:off x="5349240" y="0"/>
            <a:ext cx="3794760" cy="5143500"/>
          </a:xfrm>
          <a:solidFill>
            <a:srgbClr val="8E8E95"/>
          </a:solidFill>
        </p:spPr>
        <p:txBody>
          <a:bodyPr anchor="ctr" anchorCtr="1"/>
          <a:lstStyle>
            <a:lvl1pPr>
              <a:buNone/>
              <a:defRPr/>
            </a:lvl1pPr>
          </a:lstStyle>
          <a:p>
            <a:r>
              <a:rPr lang="en-US" dirty="0" smtClean="0"/>
              <a:t>Photo Goes Here</a:t>
            </a:r>
            <a:endParaRPr lang="en-US" dirty="0"/>
          </a:p>
        </p:txBody>
      </p:sp>
      <p:sp>
        <p:nvSpPr>
          <p:cNvPr id="17" name="Rectangle 10"/>
          <p:cNvSpPr>
            <a:spLocks noChangeArrowheads="1"/>
          </p:cNvSpPr>
          <p:nvPr userDrawn="1"/>
        </p:nvSpPr>
        <p:spPr bwMode="white">
          <a:xfrm>
            <a:off x="5343525" y="0"/>
            <a:ext cx="3800474" cy="1565910"/>
          </a:xfrm>
          <a:prstGeom prst="rect">
            <a:avLst/>
          </a:prstGeom>
          <a:solidFill>
            <a:srgbClr val="FFFFFF">
              <a:alpha val="30000"/>
            </a:srgb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8" name="Rectangle 10"/>
          <p:cNvSpPr>
            <a:spLocks noChangeArrowheads="1"/>
          </p:cNvSpPr>
          <p:nvPr userDrawn="1"/>
        </p:nvSpPr>
        <p:spPr bwMode="white">
          <a:xfrm>
            <a:off x="5343525" y="3348037"/>
            <a:ext cx="3800474" cy="1795463"/>
          </a:xfrm>
          <a:prstGeom prst="rect">
            <a:avLst/>
          </a:prstGeom>
          <a:solidFill>
            <a:srgbClr val="FFFFFF">
              <a:alpha val="30000"/>
            </a:srgb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4" name="Rectangle 4"/>
          <p:cNvSpPr>
            <a:spLocks noChangeArrowheads="1"/>
          </p:cNvSpPr>
          <p:nvPr userDrawn="1"/>
        </p:nvSpPr>
        <p:spPr bwMode="ltGray">
          <a:xfrm>
            <a:off x="2206625" y="4926661"/>
            <a:ext cx="2243344"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9" name="Rectangle 5"/>
          <p:cNvSpPr>
            <a:spLocks noChangeArrowheads="1"/>
          </p:cNvSpPr>
          <p:nvPr userDrawn="1"/>
        </p:nvSpPr>
        <p:spPr bwMode="ltGray">
          <a:xfrm>
            <a:off x="4535143" y="4926660"/>
            <a:ext cx="889345"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20" name="Rectangle 6"/>
          <p:cNvSpPr>
            <a:spLocks noChangeArrowheads="1"/>
          </p:cNvSpPr>
          <p:nvPr userDrawn="1"/>
        </p:nvSpPr>
        <p:spPr bwMode="ltGray">
          <a:xfrm>
            <a:off x="812801" y="4926660"/>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21" name="Rectangle 7"/>
          <p:cNvSpPr>
            <a:spLocks noChangeArrowheads="1"/>
          </p:cNvSpPr>
          <p:nvPr userDrawn="1"/>
        </p:nvSpPr>
        <p:spPr bwMode="ltGray">
          <a:xfrm>
            <a:off x="8594406" y="4909070"/>
            <a:ext cx="322583"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advTm="800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gue Option 3">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1564312"/>
            <a:ext cx="5486400" cy="1791890"/>
          </a:xfrm>
          <a:prstGeom prst="rect">
            <a:avLst/>
          </a:prstGeom>
          <a:noFill/>
          <a:ln w="9525">
            <a:noFill/>
            <a:miter lim="800000"/>
            <a:headEnd/>
            <a:tailEnd/>
          </a:ln>
          <a:effectLst/>
        </p:spPr>
      </p:pic>
      <p:sp>
        <p:nvSpPr>
          <p:cNvPr id="10" name="Rectangle 9"/>
          <p:cNvSpPr/>
          <p:nvPr/>
        </p:nvSpPr>
        <p:spPr>
          <a:xfrm>
            <a:off x="5343525" y="-1"/>
            <a:ext cx="3800476" cy="1707357"/>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9" name="Picture Placeholder 43"/>
          <p:cNvSpPr>
            <a:spLocks noGrp="1"/>
          </p:cNvSpPr>
          <p:nvPr>
            <p:ph type="pic" sz="quarter" idx="13" hasCustomPrompt="1"/>
          </p:nvPr>
        </p:nvSpPr>
        <p:spPr bwMode="grayWhite">
          <a:xfrm>
            <a:off x="5343526" y="0"/>
            <a:ext cx="3800475" cy="1571626"/>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9" name="Rectangle 8"/>
          <p:cNvSpPr/>
          <p:nvPr/>
        </p:nvSpPr>
        <p:spPr>
          <a:xfrm>
            <a:off x="5343525" y="3362326"/>
            <a:ext cx="3800476" cy="1781174"/>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1" name="Rectangle 10"/>
          <p:cNvSpPr/>
          <p:nvPr/>
        </p:nvSpPr>
        <p:spPr>
          <a:xfrm>
            <a:off x="5343525" y="1571626"/>
            <a:ext cx="3800476" cy="1790699"/>
          </a:xfrm>
          <a:prstGeom prst="rect">
            <a:avLst/>
          </a:prstGeom>
          <a:solidFill>
            <a:schemeClr val="bg2">
              <a:lumMod val="65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2" name="Title 1"/>
          <p:cNvSpPr>
            <a:spLocks noGrp="1"/>
          </p:cNvSpPr>
          <p:nvPr>
            <p:ph type="ctrTitle" hasCustomPrompt="1"/>
          </p:nvPr>
        </p:nvSpPr>
        <p:spPr bwMode="white">
          <a:xfrm>
            <a:off x="786766" y="2081212"/>
            <a:ext cx="3792855" cy="766763"/>
          </a:xfrm>
        </p:spPr>
        <p:txBody>
          <a:bodyPr anchor="ctr" anchorCtr="0"/>
          <a:lstStyle>
            <a:lvl1pPr>
              <a:defRPr b="0">
                <a:solidFill>
                  <a:schemeClr val="bg2"/>
                </a:solidFill>
              </a:defRPr>
            </a:lvl1pPr>
          </a:lstStyle>
          <a:p>
            <a:r>
              <a:rPr lang="en-US" dirty="0" smtClean="0"/>
              <a:t>Segue Text Here</a:t>
            </a:r>
            <a:endParaRPr lang="en-US" dirty="0"/>
          </a:p>
        </p:txBody>
      </p:sp>
      <p:sp>
        <p:nvSpPr>
          <p:cNvPr id="18" name="Picture Placeholder 43"/>
          <p:cNvSpPr>
            <a:spLocks noGrp="1"/>
          </p:cNvSpPr>
          <p:nvPr>
            <p:ph type="pic" sz="quarter" idx="14" hasCustomPrompt="1"/>
          </p:nvPr>
        </p:nvSpPr>
        <p:spPr bwMode="grayWhite">
          <a:xfrm>
            <a:off x="5343526" y="3276600"/>
            <a:ext cx="3800475" cy="1866900"/>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0" name="Picture Placeholder 43"/>
          <p:cNvSpPr>
            <a:spLocks noGrp="1"/>
          </p:cNvSpPr>
          <p:nvPr>
            <p:ph type="pic" sz="quarter" idx="12" hasCustomPrompt="1"/>
          </p:nvPr>
        </p:nvSpPr>
        <p:spPr bwMode="grayWhite">
          <a:xfrm>
            <a:off x="5343526" y="1571625"/>
            <a:ext cx="3800475" cy="1781175"/>
          </a:xfrm>
          <a:solidFill>
            <a:schemeClr val="bg2">
              <a:lumMod val="65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6" name="Rectangle 4"/>
          <p:cNvSpPr>
            <a:spLocks noChangeArrowheads="1"/>
          </p:cNvSpPr>
          <p:nvPr userDrawn="1"/>
        </p:nvSpPr>
        <p:spPr bwMode="ltGray">
          <a:xfrm>
            <a:off x="2206625" y="4926661"/>
            <a:ext cx="2243344"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7" name="Rectangle 5"/>
          <p:cNvSpPr>
            <a:spLocks noChangeArrowheads="1"/>
          </p:cNvSpPr>
          <p:nvPr userDrawn="1"/>
        </p:nvSpPr>
        <p:spPr bwMode="ltGray">
          <a:xfrm>
            <a:off x="4535143" y="4926660"/>
            <a:ext cx="889345"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21" name="Rectangle 6"/>
          <p:cNvSpPr>
            <a:spLocks noChangeArrowheads="1"/>
          </p:cNvSpPr>
          <p:nvPr userDrawn="1"/>
        </p:nvSpPr>
        <p:spPr bwMode="ltGray">
          <a:xfrm>
            <a:off x="812801" y="4926660"/>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22" name="Rectangle 7"/>
          <p:cNvSpPr>
            <a:spLocks noChangeArrowheads="1"/>
          </p:cNvSpPr>
          <p:nvPr userDrawn="1"/>
        </p:nvSpPr>
        <p:spPr bwMode="ltGray">
          <a:xfrm>
            <a:off x="8594406" y="4909070"/>
            <a:ext cx="322583"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advTm="800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gue Option 4">
    <p:spTree>
      <p:nvGrpSpPr>
        <p:cNvPr id="1" name=""/>
        <p:cNvGrpSpPr/>
        <p:nvPr/>
      </p:nvGrpSpPr>
      <p:grpSpPr>
        <a:xfrm>
          <a:off x="0" y="0"/>
          <a:ext cx="0" cy="0"/>
          <a:chOff x="0" y="0"/>
          <a:chExt cx="0" cy="0"/>
        </a:xfrm>
      </p:grpSpPr>
      <p:sp>
        <p:nvSpPr>
          <p:cNvPr id="7" name="Rectangle 6"/>
          <p:cNvSpPr/>
          <p:nvPr/>
        </p:nvSpPr>
        <p:spPr>
          <a:xfrm>
            <a:off x="-18585" y="1236168"/>
            <a:ext cx="9181171" cy="1775794"/>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43"/>
          <p:cNvSpPr>
            <a:spLocks noGrp="1"/>
          </p:cNvSpPr>
          <p:nvPr>
            <p:ph type="pic" sz="quarter" idx="12" hasCustomPrompt="1"/>
          </p:nvPr>
        </p:nvSpPr>
        <p:spPr bwMode="grayWhite">
          <a:xfrm>
            <a:off x="-45720" y="1235297"/>
            <a:ext cx="9235440" cy="1769364"/>
          </a:xfrm>
          <a:solidFill>
            <a:srgbClr val="8E8E95"/>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31" name="Title 1"/>
          <p:cNvSpPr>
            <a:spLocks noGrp="1"/>
          </p:cNvSpPr>
          <p:nvPr>
            <p:ph type="ctrTitle" hasCustomPrompt="1"/>
          </p:nvPr>
        </p:nvSpPr>
        <p:spPr>
          <a:xfrm>
            <a:off x="774700" y="3224212"/>
            <a:ext cx="5330825" cy="766763"/>
          </a:xfrm>
        </p:spPr>
        <p:txBody>
          <a:bodyPr anchor="ctr" anchorCtr="0"/>
          <a:lstStyle>
            <a:lvl1pPr>
              <a:defRPr b="0">
                <a:solidFill>
                  <a:schemeClr val="tx1"/>
                </a:solidFill>
              </a:defRPr>
            </a:lvl1pPr>
          </a:lstStyle>
          <a:p>
            <a:r>
              <a:rPr lang="en-US" dirty="0" smtClean="0"/>
              <a:t>Segue Text Here</a:t>
            </a:r>
            <a:endParaRPr lang="en-US" dirty="0"/>
          </a:p>
        </p:txBody>
      </p:sp>
      <p:sp>
        <p:nvSpPr>
          <p:cNvPr id="9" name="Rectangle 4"/>
          <p:cNvSpPr>
            <a:spLocks noChangeArrowheads="1"/>
          </p:cNvSpPr>
          <p:nvPr userDrawn="1"/>
        </p:nvSpPr>
        <p:spPr bwMode="ltGray">
          <a:xfrm>
            <a:off x="2206625" y="4926661"/>
            <a:ext cx="2243344"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0" name="Rectangle 5"/>
          <p:cNvSpPr>
            <a:spLocks noChangeArrowheads="1"/>
          </p:cNvSpPr>
          <p:nvPr userDrawn="1"/>
        </p:nvSpPr>
        <p:spPr bwMode="ltGray">
          <a:xfrm>
            <a:off x="4535143" y="4926660"/>
            <a:ext cx="889345"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11" name="Rectangle 6"/>
          <p:cNvSpPr>
            <a:spLocks noChangeArrowheads="1"/>
          </p:cNvSpPr>
          <p:nvPr userDrawn="1"/>
        </p:nvSpPr>
        <p:spPr bwMode="ltGray">
          <a:xfrm>
            <a:off x="812801" y="4926660"/>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13" name="Rectangle 7"/>
          <p:cNvSpPr>
            <a:spLocks noChangeArrowheads="1"/>
          </p:cNvSpPr>
          <p:nvPr userDrawn="1"/>
        </p:nvSpPr>
        <p:spPr bwMode="ltGray">
          <a:xfrm>
            <a:off x="8594406" y="4909070"/>
            <a:ext cx="322583"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advTm="800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gue Option 5">
    <p:spTree>
      <p:nvGrpSpPr>
        <p:cNvPr id="1" name=""/>
        <p:cNvGrpSpPr/>
        <p:nvPr/>
      </p:nvGrpSpPr>
      <p:grpSpPr>
        <a:xfrm>
          <a:off x="0" y="0"/>
          <a:ext cx="0" cy="0"/>
          <a:chOff x="0" y="0"/>
          <a:chExt cx="0" cy="0"/>
        </a:xfrm>
      </p:grpSpPr>
      <p:sp>
        <p:nvSpPr>
          <p:cNvPr id="26" name="Rectangle 3"/>
          <p:cNvSpPr>
            <a:spLocks noChangeArrowheads="1"/>
          </p:cNvSpPr>
          <p:nvPr userDrawn="1"/>
        </p:nvSpPr>
        <p:spPr bwMode="hidden">
          <a:xfrm>
            <a:off x="0" y="2994660"/>
            <a:ext cx="9144000" cy="888683"/>
          </a:xfrm>
          <a:prstGeom prst="rect">
            <a:avLst/>
          </a:prstGeom>
          <a:gradFill rotWithShape="1">
            <a:gsLst>
              <a:gs pos="0">
                <a:srgbClr val="8E8E95">
                  <a:alpha val="49804"/>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endParaRPr lang="en-US">
              <a:solidFill>
                <a:srgbClr val="FFFFFF"/>
              </a:solidFill>
            </a:endParaRPr>
          </a:p>
        </p:txBody>
      </p:sp>
      <p:sp>
        <p:nvSpPr>
          <p:cNvPr id="11" name="Rectangle 10"/>
          <p:cNvSpPr/>
          <p:nvPr/>
        </p:nvSpPr>
        <p:spPr>
          <a:xfrm>
            <a:off x="-18585" y="1234440"/>
            <a:ext cx="9181171" cy="1775794"/>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43"/>
          <p:cNvSpPr>
            <a:spLocks noGrp="1"/>
          </p:cNvSpPr>
          <p:nvPr>
            <p:ph type="pic" sz="quarter" idx="12" hasCustomPrompt="1"/>
          </p:nvPr>
        </p:nvSpPr>
        <p:spPr bwMode="grayWhite">
          <a:xfrm>
            <a:off x="-45720" y="1235297"/>
            <a:ext cx="9235440" cy="1769364"/>
          </a:xfrm>
          <a:solidFill>
            <a:srgbClr val="8E8E95"/>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5" name="Title 1"/>
          <p:cNvSpPr>
            <a:spLocks noGrp="1"/>
          </p:cNvSpPr>
          <p:nvPr>
            <p:ph type="ctrTitle" hasCustomPrompt="1"/>
          </p:nvPr>
        </p:nvSpPr>
        <p:spPr>
          <a:xfrm>
            <a:off x="774700" y="3224212"/>
            <a:ext cx="5321300" cy="766763"/>
          </a:xfrm>
        </p:spPr>
        <p:txBody>
          <a:bodyPr anchor="ctr" anchorCtr="0"/>
          <a:lstStyle>
            <a:lvl1pPr>
              <a:defRPr b="0">
                <a:solidFill>
                  <a:schemeClr val="tx1"/>
                </a:solidFill>
              </a:defRPr>
            </a:lvl1pPr>
          </a:lstStyle>
          <a:p>
            <a:r>
              <a:rPr lang="en-US" dirty="0" smtClean="0"/>
              <a:t>Segue Text Here</a:t>
            </a:r>
            <a:endParaRPr lang="en-US" dirty="0"/>
          </a:p>
        </p:txBody>
      </p:sp>
      <p:sp>
        <p:nvSpPr>
          <p:cNvPr id="12" name="Rectangle 4"/>
          <p:cNvSpPr>
            <a:spLocks noChangeArrowheads="1"/>
          </p:cNvSpPr>
          <p:nvPr userDrawn="1"/>
        </p:nvSpPr>
        <p:spPr bwMode="ltGray">
          <a:xfrm>
            <a:off x="2206625" y="4926661"/>
            <a:ext cx="2243344"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4" name="Rectangle 5"/>
          <p:cNvSpPr>
            <a:spLocks noChangeArrowheads="1"/>
          </p:cNvSpPr>
          <p:nvPr userDrawn="1"/>
        </p:nvSpPr>
        <p:spPr bwMode="ltGray">
          <a:xfrm>
            <a:off x="4535143" y="4926660"/>
            <a:ext cx="889345"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15" name="Rectangle 6"/>
          <p:cNvSpPr>
            <a:spLocks noChangeArrowheads="1"/>
          </p:cNvSpPr>
          <p:nvPr userDrawn="1"/>
        </p:nvSpPr>
        <p:spPr bwMode="ltGray">
          <a:xfrm>
            <a:off x="812801" y="4926660"/>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19" name="Rectangle 7"/>
          <p:cNvSpPr>
            <a:spLocks noChangeArrowheads="1"/>
          </p:cNvSpPr>
          <p:nvPr userDrawn="1"/>
        </p:nvSpPr>
        <p:spPr bwMode="ltGray">
          <a:xfrm>
            <a:off x="8594406" y="4909070"/>
            <a:ext cx="322583"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xmlns:p14="http://schemas.microsoft.com/office/powerpoint/2010/main" advTm="800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13" name="Picture 12" descr="Cisco_Logo_rgb_large2"/>
          <p:cNvPicPr>
            <a:picLocks noChangeAspect="1" noChangeArrowheads="1"/>
          </p:cNvPicPr>
          <p:nvPr userDrawn="1"/>
        </p:nvPicPr>
        <p:blipFill>
          <a:blip r:embed="rId2" cstate="print"/>
          <a:srcRect/>
          <a:stretch>
            <a:fillRect/>
          </a:stretch>
        </p:blipFill>
        <p:spPr bwMode="black">
          <a:xfrm>
            <a:off x="2803526" y="1815704"/>
            <a:ext cx="3529013" cy="1393031"/>
          </a:xfrm>
          <a:prstGeom prst="rect">
            <a:avLst/>
          </a:prstGeom>
          <a:noFill/>
        </p:spPr>
      </p:pic>
    </p:spTree>
  </p:cSld>
  <p:clrMapOvr>
    <a:masterClrMapping/>
  </p:clrMapOvr>
  <p:transition xmlns:p14="http://schemas.microsoft.com/office/powerpoint/2010/main" advTm="800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2520553"/>
            <a:ext cx="9144000" cy="2622947"/>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82124" tIns="41061" rIns="82124" bIns="41061" anchor="ctr">
            <a:noAutofit/>
          </a:bodyPr>
          <a:lstStyle/>
          <a:p>
            <a:endParaRPr lang="en-US"/>
          </a:p>
        </p:txBody>
      </p:sp>
      <p:sp>
        <p:nvSpPr>
          <p:cNvPr id="2" name="Title 1"/>
          <p:cNvSpPr>
            <a:spLocks noGrp="1"/>
          </p:cNvSpPr>
          <p:nvPr>
            <p:ph type="title" hasCustomPrompt="1"/>
          </p:nvPr>
        </p:nvSpPr>
        <p:spPr>
          <a:xfrm>
            <a:off x="793752" y="228600"/>
            <a:ext cx="7435849" cy="628650"/>
          </a:xfrm>
        </p:spPr>
        <p:txBody>
          <a:bodyPr>
            <a:noAutofit/>
          </a:bodyPr>
          <a:lstStyle>
            <a:lvl1pPr>
              <a:defRPr>
                <a:solidFill>
                  <a:schemeClr val="accent1"/>
                </a:solidFill>
              </a:defRPr>
            </a:lvl1pPr>
          </a:lstStyle>
          <a:p>
            <a:r>
              <a:rPr lang="en-US" dirty="0" smtClean="0"/>
              <a:t>Slide Title Goes Here</a:t>
            </a:r>
            <a:endParaRPr lang="en-US" dirty="0"/>
          </a:p>
        </p:txBody>
      </p:sp>
      <p:sp>
        <p:nvSpPr>
          <p:cNvPr id="3" name="Content Placeholder 2"/>
          <p:cNvSpPr>
            <a:spLocks noGrp="1"/>
          </p:cNvSpPr>
          <p:nvPr>
            <p:ph idx="1" hasCustomPrompt="1"/>
          </p:nvPr>
        </p:nvSpPr>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8908324"/>
      </p:ext>
    </p:extLst>
  </p:cSld>
  <p:clrMapOvr>
    <a:masterClrMapping/>
  </p:clrMapOvr>
  <p:transition xmlns:p14="http://schemas.microsoft.com/office/powerpoint/2010/main" advTm="800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008126"/>
            <a:ext cx="8578850" cy="3723894"/>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6315644"/>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2520553"/>
            <a:ext cx="9144000" cy="2622947"/>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61601" tIns="30800" rIns="61601" bIns="30800" anchor="ctr">
            <a:noAutofit/>
          </a:bodyPr>
          <a:lstStyle/>
          <a:p>
            <a:endParaRPr lang="en-US"/>
          </a:p>
        </p:txBody>
      </p:sp>
      <p:sp>
        <p:nvSpPr>
          <p:cNvPr id="2" name="Title 1"/>
          <p:cNvSpPr>
            <a:spLocks noGrp="1"/>
          </p:cNvSpPr>
          <p:nvPr>
            <p:ph type="title" hasCustomPrompt="1"/>
          </p:nvPr>
        </p:nvSpPr>
        <p:spPr>
          <a:xfrm>
            <a:off x="812045" y="228600"/>
            <a:ext cx="7769834" cy="628650"/>
          </a:xfrm>
        </p:spPr>
        <p:txBody>
          <a:bodyPr>
            <a:noAutofit/>
          </a:bodyPr>
          <a:lstStyle/>
          <a:p>
            <a:r>
              <a:rPr lang="en-US" dirty="0" smtClean="0"/>
              <a:t>Slide Title Goes Here</a:t>
            </a:r>
            <a:endParaRPr lang="en-US" dirty="0"/>
          </a:p>
        </p:txBody>
      </p:sp>
      <p:sp>
        <p:nvSpPr>
          <p:cNvPr id="5" name="Content Placeholder 2"/>
          <p:cNvSpPr>
            <a:spLocks noGrp="1"/>
          </p:cNvSpPr>
          <p:nvPr>
            <p:ph sz="half" idx="1" hasCustomPrompt="1"/>
          </p:nvPr>
        </p:nvSpPr>
        <p:spPr>
          <a:xfrm>
            <a:off x="812043" y="1200151"/>
            <a:ext cx="3771306" cy="3394472"/>
          </a:xfrm>
        </p:spPr>
        <p:txBody>
          <a:bodyPr>
            <a:normAutofit/>
          </a:bodyPr>
          <a:lstStyle>
            <a:lvl1pPr>
              <a:defRPr sz="1800"/>
            </a:lvl1pPr>
            <a:lvl2pPr>
              <a:defRPr sz="1500"/>
            </a:lvl2pPr>
            <a:lvl3pPr>
              <a:defRPr sz="1200"/>
            </a:lvl3pPr>
            <a:lvl4pPr>
              <a:defRPr sz="900"/>
            </a:lvl4pPr>
            <a:lvl5pPr>
              <a:defRPr sz="900"/>
            </a:lvl5pPr>
            <a:lvl6pPr>
              <a:defRPr sz="1400"/>
            </a:lvl6pPr>
            <a:lvl7pPr>
              <a:defRPr sz="1400"/>
            </a:lvl7pPr>
            <a:lvl8pPr>
              <a:defRPr sz="1400"/>
            </a:lvl8pPr>
            <a:lvl9pPr>
              <a:defRPr sz="1400"/>
            </a:lvl9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hasCustomPrompt="1"/>
          </p:nvPr>
        </p:nvSpPr>
        <p:spPr>
          <a:xfrm>
            <a:off x="4810573" y="1200151"/>
            <a:ext cx="3771306" cy="3394472"/>
          </a:xfrm>
        </p:spPr>
        <p:txBody>
          <a:bodyPr>
            <a:normAutofit/>
          </a:bodyPr>
          <a:lstStyle>
            <a:lvl1pPr>
              <a:defRPr sz="1800"/>
            </a:lvl1pPr>
            <a:lvl2pPr>
              <a:defRPr sz="1500"/>
            </a:lvl2pPr>
            <a:lvl3pPr>
              <a:defRPr sz="1200"/>
            </a:lvl3pPr>
            <a:lvl4pPr>
              <a:defRPr sz="900"/>
            </a:lvl4pPr>
            <a:lvl5pPr>
              <a:defRPr sz="900"/>
            </a:lvl5pPr>
            <a:lvl6pPr>
              <a:defRPr sz="1400"/>
            </a:lvl6pPr>
            <a:lvl7pPr>
              <a:defRPr sz="1400"/>
            </a:lvl7pPr>
            <a:lvl8pPr>
              <a:defRPr sz="1400"/>
            </a:lvl8pPr>
            <a:lvl9pPr>
              <a:defRPr sz="1400"/>
            </a:lvl9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8030518"/>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mp; Bullets/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55084" cy="857250"/>
          </a:xfrm>
          <a:prstGeom prst="rect">
            <a:avLst/>
          </a:prstGeom>
        </p:spPr>
        <p:txBody>
          <a:bodyPr anchor="ctr" anchorCtr="0"/>
          <a:lstStyle>
            <a:lvl1pPr>
              <a:defRPr sz="4000" cap="none">
                <a:solidFill>
                  <a:srgbClr val="113675"/>
                </a:solidFill>
              </a:defRPr>
            </a:lvl1pPr>
          </a:lstStyle>
          <a:p>
            <a:r>
              <a:rPr lang="en-US" dirty="0" smtClean="0"/>
              <a:t>Enter Title</a:t>
            </a:r>
            <a:endParaRPr lang="en-US" dirty="0"/>
          </a:p>
        </p:txBody>
      </p:sp>
      <p:sp>
        <p:nvSpPr>
          <p:cNvPr id="4" name="Content Placeholder 3"/>
          <p:cNvSpPr>
            <a:spLocks noGrp="1"/>
          </p:cNvSpPr>
          <p:nvPr>
            <p:ph sz="half" idx="2" hasCustomPrompt="1"/>
          </p:nvPr>
        </p:nvSpPr>
        <p:spPr>
          <a:xfrm>
            <a:off x="457199" y="1063229"/>
            <a:ext cx="8255085" cy="3531394"/>
          </a:xfrm>
          <a:prstGeom prst="rect">
            <a:avLst/>
          </a:prstGeom>
        </p:spPr>
        <p:txBody>
          <a:bodyPr/>
          <a:lstStyle>
            <a:lvl1pPr marL="342900" indent="-342900">
              <a:buSzPct val="100000"/>
              <a:buFont typeface="Arial"/>
              <a:buChar char="•"/>
              <a:defRPr sz="28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en-US" dirty="0" smtClean="0"/>
              <a:t>Enter Bullet/Content</a:t>
            </a:r>
          </a:p>
          <a:p>
            <a:pPr lvl="0"/>
            <a:r>
              <a:rPr lang="en-US" dirty="0" smtClean="0"/>
              <a:t>Enter Bullet/Content</a:t>
            </a:r>
          </a:p>
          <a:p>
            <a:pPr lvl="0"/>
            <a:r>
              <a:rPr lang="en-US" dirty="0" smtClean="0"/>
              <a:t>Enter Bullet/Content</a:t>
            </a:r>
          </a:p>
          <a:p>
            <a:pPr lvl="0"/>
            <a:r>
              <a:rPr lang="en-US" dirty="0" smtClean="0"/>
              <a:t>Enter Bullet/Content</a:t>
            </a:r>
          </a:p>
          <a:p>
            <a:pPr lvl="0"/>
            <a:r>
              <a:rPr lang="en-US" dirty="0" smtClean="0"/>
              <a:t>Enter Bullet/Content</a:t>
            </a:r>
          </a:p>
          <a:p>
            <a:pPr lvl="0"/>
            <a:r>
              <a:rPr lang="en-US" dirty="0" smtClean="0"/>
              <a:t>Enter Bullet/Content</a:t>
            </a:r>
          </a:p>
        </p:txBody>
      </p:sp>
    </p:spTree>
    <p:extLst>
      <p:ext uri="{BB962C8B-B14F-4D97-AF65-F5344CB8AC3E}">
        <p14:creationId xmlns:p14="http://schemas.microsoft.com/office/powerpoint/2010/main" val="126656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ertical 2">
    <p:spTree>
      <p:nvGrpSpPr>
        <p:cNvPr id="1" name=""/>
        <p:cNvGrpSpPr/>
        <p:nvPr/>
      </p:nvGrpSpPr>
      <p:grpSpPr>
        <a:xfrm>
          <a:off x="0" y="0"/>
          <a:ext cx="0" cy="0"/>
          <a:chOff x="0" y="0"/>
          <a:chExt cx="0" cy="0"/>
        </a:xfrm>
      </p:grpSpPr>
      <p:pic>
        <p:nvPicPr>
          <p:cNvPr id="50" name="Picture 2"/>
          <p:cNvPicPr>
            <a:picLocks noChangeAspect="1" noChangeArrowheads="1"/>
          </p:cNvPicPr>
          <p:nvPr userDrawn="1"/>
        </p:nvPicPr>
        <p:blipFill>
          <a:blip r:embed="rId2" cstate="print"/>
          <a:srcRect/>
          <a:stretch>
            <a:fillRect/>
          </a:stretch>
        </p:blipFill>
        <p:spPr bwMode="auto">
          <a:xfrm>
            <a:off x="-9525" y="1560910"/>
            <a:ext cx="5371625" cy="1791890"/>
          </a:xfrm>
          <a:prstGeom prst="rect">
            <a:avLst/>
          </a:prstGeom>
          <a:noFill/>
          <a:ln w="9525">
            <a:noFill/>
            <a:miter lim="800000"/>
            <a:headEnd/>
            <a:tailEnd/>
          </a:ln>
          <a:effectLst/>
        </p:spPr>
      </p:pic>
      <p:sp>
        <p:nvSpPr>
          <p:cNvPr id="34" name="Rectangle 33"/>
          <p:cNvSpPr/>
          <p:nvPr userDrawn="1"/>
        </p:nvSpPr>
        <p:spPr>
          <a:xfrm>
            <a:off x="5362100" y="0"/>
            <a:ext cx="3781901" cy="51435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43"/>
          <p:cNvSpPr>
            <a:spLocks noGrp="1"/>
          </p:cNvSpPr>
          <p:nvPr>
            <p:ph type="pic" sz="quarter" idx="12" hasCustomPrompt="1"/>
          </p:nvPr>
        </p:nvSpPr>
        <p:spPr>
          <a:xfrm>
            <a:off x="5349240" y="0"/>
            <a:ext cx="3794760" cy="5143500"/>
          </a:xfrm>
          <a:solidFill>
            <a:srgbClr val="8E8E95"/>
          </a:solidFill>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3" name="Subtitle 2"/>
          <p:cNvSpPr>
            <a:spLocks noGrp="1"/>
          </p:cNvSpPr>
          <p:nvPr>
            <p:ph type="subTitle" idx="1" hasCustomPrompt="1"/>
          </p:nvPr>
        </p:nvSpPr>
        <p:spPr>
          <a:xfrm>
            <a:off x="650874" y="3550444"/>
            <a:ext cx="4454526" cy="27860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394098"/>
            <a:ext cx="1447800" cy="577453"/>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2" name="Title 1"/>
          <p:cNvSpPr>
            <a:spLocks noGrp="1"/>
          </p:cNvSpPr>
          <p:nvPr>
            <p:ph type="ctrTitle" hasCustomPrompt="1"/>
          </p:nvPr>
        </p:nvSpPr>
        <p:spPr bwMode="white">
          <a:xfrm>
            <a:off x="650875" y="2081212"/>
            <a:ext cx="4454526" cy="766763"/>
          </a:xfrm>
        </p:spPr>
        <p:txBody>
          <a:bodyPr anchor="ctr" anchorCtr="0"/>
          <a:lstStyle>
            <a:lvl1pPr>
              <a:defRPr b="0">
                <a:solidFill>
                  <a:schemeClr val="bg2"/>
                </a:solidFill>
              </a:defRPr>
            </a:lvl1pPr>
          </a:lstStyle>
          <a:p>
            <a:r>
              <a:rPr lang="en-US" dirty="0" smtClean="0"/>
              <a:t>Presentation Title Goes Here</a:t>
            </a:r>
            <a:endParaRPr lang="en-US" dirty="0"/>
          </a:p>
        </p:txBody>
      </p:sp>
      <p:sp>
        <p:nvSpPr>
          <p:cNvPr id="49" name="Rectangle 10"/>
          <p:cNvSpPr>
            <a:spLocks noChangeArrowheads="1"/>
          </p:cNvSpPr>
          <p:nvPr/>
        </p:nvSpPr>
        <p:spPr bwMode="white">
          <a:xfrm>
            <a:off x="5349240" y="-1"/>
            <a:ext cx="3840162" cy="156091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48" name="Rectangle 10"/>
          <p:cNvSpPr>
            <a:spLocks noChangeArrowheads="1"/>
          </p:cNvSpPr>
          <p:nvPr/>
        </p:nvSpPr>
        <p:spPr bwMode="white">
          <a:xfrm>
            <a:off x="5349240" y="3357562"/>
            <a:ext cx="3833812" cy="1785938"/>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Tree>
  </p:cSld>
  <p:clrMapOvr>
    <a:masterClrMapping/>
  </p:clrMapOvr>
  <p:transition xmlns:p14="http://schemas.microsoft.com/office/powerpoint/2010/main" advTm="800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ubtitle &amp; Bullets/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32802" cy="857250"/>
          </a:xfrm>
          <a:prstGeom prst="rect">
            <a:avLst/>
          </a:prstGeom>
        </p:spPr>
        <p:txBody>
          <a:bodyPr anchor="ctr" anchorCtr="0"/>
          <a:lstStyle>
            <a:lvl1pPr>
              <a:defRPr sz="4000" cap="none">
                <a:solidFill>
                  <a:srgbClr val="113675"/>
                </a:solidFill>
              </a:defRPr>
            </a:lvl1pPr>
          </a:lstStyle>
          <a:p>
            <a:r>
              <a:rPr lang="en-US" dirty="0" smtClean="0"/>
              <a:t>Enter Title</a:t>
            </a:r>
            <a:endParaRPr lang="en-US" dirty="0"/>
          </a:p>
        </p:txBody>
      </p:sp>
      <p:sp>
        <p:nvSpPr>
          <p:cNvPr id="3" name="Text Placeholder 2"/>
          <p:cNvSpPr>
            <a:spLocks noGrp="1"/>
          </p:cNvSpPr>
          <p:nvPr>
            <p:ph type="body" idx="1" hasCustomPrompt="1"/>
          </p:nvPr>
        </p:nvSpPr>
        <p:spPr>
          <a:xfrm>
            <a:off x="457200" y="1063229"/>
            <a:ext cx="8232803" cy="567928"/>
          </a:xfrm>
          <a:prstGeom prst="rect">
            <a:avLst/>
          </a:prstGeom>
        </p:spPr>
        <p:txBody>
          <a:bodyPr anchor="b"/>
          <a:lstStyle>
            <a:lvl1pPr marL="0" indent="0">
              <a:buNone/>
              <a:defRPr sz="3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Subtitle</a:t>
            </a:r>
          </a:p>
        </p:txBody>
      </p:sp>
      <p:sp>
        <p:nvSpPr>
          <p:cNvPr id="4" name="Content Placeholder 3"/>
          <p:cNvSpPr>
            <a:spLocks noGrp="1"/>
          </p:cNvSpPr>
          <p:nvPr>
            <p:ph sz="half" idx="2" hasCustomPrompt="1"/>
          </p:nvPr>
        </p:nvSpPr>
        <p:spPr>
          <a:xfrm>
            <a:off x="457200" y="1631156"/>
            <a:ext cx="8232803" cy="2963466"/>
          </a:xfrm>
          <a:prstGeom prst="rect">
            <a:avLst/>
          </a:prstGeom>
        </p:spPr>
        <p:txBody>
          <a:bodyPr/>
          <a:lstStyle>
            <a:lvl1pPr marL="342900" indent="-342900">
              <a:buSzPct val="100000"/>
              <a:buFont typeface="Arial"/>
              <a:buChar char="•"/>
              <a:defRPr sz="28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en-US" dirty="0" smtClean="0"/>
              <a:t>Enter Bullet/Content</a:t>
            </a:r>
          </a:p>
          <a:p>
            <a:pPr lvl="0"/>
            <a:r>
              <a:rPr lang="en-US" dirty="0" smtClean="0"/>
              <a:t>Enter Bullet/Content</a:t>
            </a:r>
          </a:p>
          <a:p>
            <a:pPr lvl="0"/>
            <a:r>
              <a:rPr lang="en-US" dirty="0" smtClean="0"/>
              <a:t>Enter Bullet/Content</a:t>
            </a:r>
          </a:p>
          <a:p>
            <a:pPr lvl="0"/>
            <a:r>
              <a:rPr lang="en-US" dirty="0" smtClean="0"/>
              <a:t>Enter Bullet/Content</a:t>
            </a:r>
          </a:p>
          <a:p>
            <a:pPr lvl="0"/>
            <a:r>
              <a:rPr lang="en-US" dirty="0" smtClean="0"/>
              <a:t>Enter Bullet/Content</a:t>
            </a:r>
          </a:p>
          <a:p>
            <a:pPr lvl="0"/>
            <a:r>
              <a:rPr lang="en-US" dirty="0" smtClean="0"/>
              <a:t>Enter Bullet/Content</a:t>
            </a:r>
          </a:p>
        </p:txBody>
      </p:sp>
    </p:spTree>
    <p:extLst>
      <p:ext uri="{BB962C8B-B14F-4D97-AF65-F5344CB8AC3E}">
        <p14:creationId xmlns:p14="http://schemas.microsoft.com/office/powerpoint/2010/main" val="17802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Vertical 3">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cstate="print"/>
          <a:srcRect/>
          <a:stretch>
            <a:fillRect/>
          </a:stretch>
        </p:blipFill>
        <p:spPr bwMode="auto">
          <a:xfrm>
            <a:off x="-9525" y="1560910"/>
            <a:ext cx="5371625" cy="1791890"/>
          </a:xfrm>
          <a:prstGeom prst="rect">
            <a:avLst/>
          </a:prstGeom>
          <a:noFill/>
          <a:ln w="9525">
            <a:noFill/>
            <a:miter lim="800000"/>
            <a:headEnd/>
            <a:tailEnd/>
          </a:ln>
          <a:effectLst/>
        </p:spPr>
      </p:pic>
      <p:sp>
        <p:nvSpPr>
          <p:cNvPr id="30" name="Rectangle 29"/>
          <p:cNvSpPr/>
          <p:nvPr/>
        </p:nvSpPr>
        <p:spPr>
          <a:xfrm>
            <a:off x="5340096" y="3278124"/>
            <a:ext cx="3803904" cy="1865376"/>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a:solidFill>
                <a:schemeClr val="tx1"/>
              </a:solidFill>
              <a:latin typeface="+mn-lt"/>
              <a:ea typeface="+mn-ea"/>
              <a:cs typeface="+mn-cs"/>
            </a:endParaRPr>
          </a:p>
        </p:txBody>
      </p:sp>
      <p:sp>
        <p:nvSpPr>
          <p:cNvPr id="29" name="Rectangle 28"/>
          <p:cNvSpPr/>
          <p:nvPr/>
        </p:nvSpPr>
        <p:spPr>
          <a:xfrm>
            <a:off x="5340096" y="1569720"/>
            <a:ext cx="3803904" cy="1783080"/>
          </a:xfrm>
          <a:prstGeom prst="rect">
            <a:avLst/>
          </a:prstGeom>
          <a:solidFill>
            <a:schemeClr val="bg2">
              <a:lumMod val="65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a:solidFill>
                <a:schemeClr val="tx1"/>
              </a:solidFill>
              <a:latin typeface="+mn-lt"/>
              <a:ea typeface="+mn-ea"/>
              <a:cs typeface="+mn-cs"/>
            </a:endParaRPr>
          </a:p>
        </p:txBody>
      </p:sp>
      <p:sp>
        <p:nvSpPr>
          <p:cNvPr id="28" name="Rectangle 27"/>
          <p:cNvSpPr/>
          <p:nvPr/>
        </p:nvSpPr>
        <p:spPr>
          <a:xfrm>
            <a:off x="5340096" y="0"/>
            <a:ext cx="3803904" cy="1570482"/>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a:solidFill>
                <a:schemeClr val="tx1"/>
              </a:solidFill>
              <a:latin typeface="+mn-lt"/>
              <a:ea typeface="+mn-ea"/>
              <a:cs typeface="+mn-cs"/>
            </a:endParaRPr>
          </a:p>
        </p:txBody>
      </p:sp>
      <p:sp>
        <p:nvSpPr>
          <p:cNvPr id="37" name="Picture Placeholder 43"/>
          <p:cNvSpPr>
            <a:spLocks noGrp="1"/>
          </p:cNvSpPr>
          <p:nvPr>
            <p:ph type="pic" sz="quarter" idx="14" hasCustomPrompt="1"/>
          </p:nvPr>
        </p:nvSpPr>
        <p:spPr bwMode="grayWhite">
          <a:xfrm>
            <a:off x="5343526" y="3276600"/>
            <a:ext cx="3800475" cy="1866900"/>
          </a:xfrm>
          <a:solidFill>
            <a:schemeClr val="bg2">
              <a:lumMod val="50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50"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anchor="ctr"/>
          <a:lstStyle/>
          <a:p>
            <a:endParaRPr lang="en-US"/>
          </a:p>
        </p:txBody>
      </p:sp>
      <p:sp>
        <p:nvSpPr>
          <p:cNvPr id="3" name="Subtitle 2"/>
          <p:cNvSpPr>
            <a:spLocks noGrp="1"/>
          </p:cNvSpPr>
          <p:nvPr>
            <p:ph type="subTitle" idx="1" hasCustomPrompt="1"/>
          </p:nvPr>
        </p:nvSpPr>
        <p:spPr>
          <a:xfrm>
            <a:off x="650874" y="3550444"/>
            <a:ext cx="4454526" cy="27860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394098"/>
            <a:ext cx="1447800" cy="577453"/>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anchor="ctr"/>
          <a:lstStyle/>
          <a:p>
            <a:endParaRPr lang="en-US"/>
          </a:p>
        </p:txBody>
      </p:sp>
      <p:sp>
        <p:nvSpPr>
          <p:cNvPr id="2" name="Title 1"/>
          <p:cNvSpPr>
            <a:spLocks noGrp="1"/>
          </p:cNvSpPr>
          <p:nvPr>
            <p:ph type="ctrTitle" hasCustomPrompt="1"/>
          </p:nvPr>
        </p:nvSpPr>
        <p:spPr bwMode="white">
          <a:xfrm>
            <a:off x="650875" y="2081212"/>
            <a:ext cx="4454526" cy="766763"/>
          </a:xfrm>
        </p:spPr>
        <p:txBody>
          <a:bodyPr anchor="ctr" anchorCtr="0"/>
          <a:lstStyle>
            <a:lvl1pPr>
              <a:defRPr b="0">
                <a:solidFill>
                  <a:schemeClr val="bg2"/>
                </a:solidFill>
              </a:defRPr>
            </a:lvl1pPr>
          </a:lstStyle>
          <a:p>
            <a:r>
              <a:rPr lang="en-US" dirty="0" smtClean="0"/>
              <a:t>Presentation Title Goes Here</a:t>
            </a:r>
            <a:endParaRPr lang="en-US" dirty="0"/>
          </a:p>
        </p:txBody>
      </p:sp>
      <p:sp>
        <p:nvSpPr>
          <p:cNvPr id="36" name="Picture Placeholder 43"/>
          <p:cNvSpPr>
            <a:spLocks noGrp="1"/>
          </p:cNvSpPr>
          <p:nvPr>
            <p:ph type="pic" sz="quarter" idx="13" hasCustomPrompt="1"/>
          </p:nvPr>
        </p:nvSpPr>
        <p:spPr bwMode="grayWhite">
          <a:xfrm>
            <a:off x="5343526" y="0"/>
            <a:ext cx="3800475" cy="1571626"/>
          </a:xfrm>
          <a:solidFill>
            <a:schemeClr val="bg2">
              <a:lumMod val="50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35" name="Picture Placeholder 43"/>
          <p:cNvSpPr>
            <a:spLocks noGrp="1"/>
          </p:cNvSpPr>
          <p:nvPr>
            <p:ph type="pic" sz="quarter" idx="12" hasCustomPrompt="1"/>
          </p:nvPr>
        </p:nvSpPr>
        <p:spPr bwMode="grayWhite">
          <a:xfrm>
            <a:off x="5343526" y="1571625"/>
            <a:ext cx="3800475" cy="1781175"/>
          </a:xfrm>
          <a:solidFill>
            <a:schemeClr val="bg2">
              <a:lumMod val="65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Tree>
  </p:cSld>
  <p:clrMapOvr>
    <a:masterClrMapping/>
  </p:clrMapOvr>
  <p:transition xmlns:p14="http://schemas.microsoft.com/office/powerpoint/2010/mai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228600"/>
            <a:ext cx="7435849" cy="62865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2" y="1200151"/>
            <a:ext cx="7435849" cy="3394472"/>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Grey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2520553"/>
            <a:ext cx="9144000" cy="2622947"/>
          </a:xfrm>
          <a:prstGeom prst="rect">
            <a:avLst/>
          </a:prstGeom>
          <a:gradFill rotWithShape="1">
            <a:gsLst>
              <a:gs pos="0">
                <a:srgbClr val="FFFFFF">
                  <a:alpha val="0"/>
                </a:srgbClr>
              </a:gs>
              <a:gs pos="100000">
                <a:srgbClr val="8E8E95">
                  <a:alpha val="50000"/>
                </a:srgbClr>
              </a:gs>
            </a:gsLst>
            <a:lin ang="5400000" scaled="1"/>
          </a:gradFill>
          <a:ln w="9525" algn="ctr">
            <a:noFill/>
            <a:miter lim="800000"/>
            <a:headEnd/>
            <a:tailEnd/>
          </a:ln>
          <a:effectLst/>
        </p:spPr>
        <p:txBody>
          <a:bodyPr lIns="82124" tIns="41061" rIns="82124" bIns="41061" anchor="ctr">
            <a:noAutofit/>
          </a:bodyPr>
          <a:lstStyle/>
          <a:p>
            <a:endParaRPr lang="en-US"/>
          </a:p>
        </p:txBody>
      </p:sp>
      <p:sp>
        <p:nvSpPr>
          <p:cNvPr id="2" name="Title 1"/>
          <p:cNvSpPr>
            <a:spLocks noGrp="1"/>
          </p:cNvSpPr>
          <p:nvPr>
            <p:ph type="title" hasCustomPrompt="1"/>
          </p:nvPr>
        </p:nvSpPr>
        <p:spPr>
          <a:xfrm>
            <a:off x="793752" y="228600"/>
            <a:ext cx="7435849" cy="62865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2520553"/>
            <a:ext cx="9144000" cy="2622947"/>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82124" tIns="41061" rIns="82124" bIns="41061" anchor="ctr">
            <a:noAutofit/>
          </a:bodyPr>
          <a:lstStyle/>
          <a:p>
            <a:endParaRPr lang="en-US"/>
          </a:p>
        </p:txBody>
      </p:sp>
      <p:sp>
        <p:nvSpPr>
          <p:cNvPr id="2" name="Title 1"/>
          <p:cNvSpPr>
            <a:spLocks noGrp="1"/>
          </p:cNvSpPr>
          <p:nvPr>
            <p:ph type="title" hasCustomPrompt="1"/>
          </p:nvPr>
        </p:nvSpPr>
        <p:spPr>
          <a:xfrm>
            <a:off x="793752" y="228600"/>
            <a:ext cx="7435849" cy="628650"/>
          </a:xfrm>
        </p:spPr>
        <p:txBody>
          <a:bodyPr>
            <a:noAutofit/>
          </a:bodyPr>
          <a:lstStyle>
            <a:lvl1pPr>
              <a:defRPr>
                <a:solidFill>
                  <a:schemeClr val="accent1"/>
                </a:solidFill>
              </a:defRPr>
            </a:lvl1pPr>
          </a:lstStyle>
          <a:p>
            <a:r>
              <a:rPr lang="en-US" dirty="0" smtClean="0"/>
              <a:t>Slide Title Goes Here</a:t>
            </a:r>
            <a:endParaRPr lang="en-US" dirty="0"/>
          </a:p>
        </p:txBody>
      </p:sp>
      <p:sp>
        <p:nvSpPr>
          <p:cNvPr id="8" name="Text Placeholder 7"/>
          <p:cNvSpPr>
            <a:spLocks noGrp="1"/>
          </p:cNvSpPr>
          <p:nvPr>
            <p:ph type="body" sz="quarter" idx="10"/>
          </p:nvPr>
        </p:nvSpPr>
        <p:spPr>
          <a:xfrm>
            <a:off x="793752" y="889907"/>
            <a:ext cx="7435849" cy="28575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endParaRPr lang="en-US" dirty="0"/>
          </a:p>
        </p:txBody>
      </p:sp>
      <p:sp>
        <p:nvSpPr>
          <p:cNvPr id="3" name="Content Placeholder 2"/>
          <p:cNvSpPr>
            <a:spLocks noGrp="1"/>
          </p:cNvSpPr>
          <p:nvPr>
            <p:ph idx="1" hasCustomPrompt="1"/>
          </p:nvPr>
        </p:nvSpPr>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p:nvPr>
        </p:nvSpPr>
        <p:spPr>
          <a:xfrm>
            <a:off x="793750" y="4702374"/>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endParaRPr lang="en-US" dirty="0" smtClean="0"/>
          </a:p>
        </p:txBody>
      </p:sp>
    </p:spTree>
  </p:cSld>
  <p:clrMapOvr>
    <a:masterClrMapping/>
  </p:clrMapOvr>
  <p:transition xmlns:p14="http://schemas.microsoft.com/office/powerpoint/2010/mai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2520553"/>
            <a:ext cx="9144000" cy="2622947"/>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82124" tIns="41061" rIns="82124" bIns="41061" anchor="ctr">
            <a:noAutofit/>
          </a:bodyPr>
          <a:lstStyle/>
          <a:p>
            <a:endParaRPr lang="en-US"/>
          </a:p>
        </p:txBody>
      </p:sp>
      <p:sp>
        <p:nvSpPr>
          <p:cNvPr id="2" name="Title 1"/>
          <p:cNvSpPr>
            <a:spLocks noGrp="1"/>
          </p:cNvSpPr>
          <p:nvPr>
            <p:ph type="title" hasCustomPrompt="1"/>
          </p:nvPr>
        </p:nvSpPr>
        <p:spPr>
          <a:xfrm>
            <a:off x="793752" y="228600"/>
            <a:ext cx="7435849" cy="628650"/>
          </a:xfrm>
        </p:spPr>
        <p:txBody>
          <a:bodyPr>
            <a:noAutofit/>
          </a:bodyPr>
          <a:lstStyle>
            <a:lvl1pPr>
              <a:defRPr>
                <a:solidFill>
                  <a:schemeClr val="accent1"/>
                </a:solidFill>
              </a:defRPr>
            </a:lvl1pPr>
          </a:lstStyle>
          <a:p>
            <a:r>
              <a:rPr lang="en-US" dirty="0" smtClean="0"/>
              <a:t>Slide Title Goes Here</a:t>
            </a:r>
            <a:endParaRPr lang="en-US" dirty="0"/>
          </a:p>
        </p:txBody>
      </p:sp>
      <p:sp>
        <p:nvSpPr>
          <p:cNvPr id="3" name="Content Placeholder 2"/>
          <p:cNvSpPr>
            <a:spLocks noGrp="1"/>
          </p:cNvSpPr>
          <p:nvPr>
            <p:ph idx="1" hasCustomPrompt="1"/>
          </p:nvPr>
        </p:nvSpPr>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advTm="8000"/>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3752" y="228600"/>
            <a:ext cx="7435849" cy="62865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793752" y="1200151"/>
            <a:ext cx="7435849" cy="3394472"/>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ChangeArrowheads="1"/>
          </p:cNvSpPr>
          <p:nvPr/>
        </p:nvSpPr>
        <p:spPr bwMode="auto">
          <a:xfrm>
            <a:off x="0" y="0"/>
            <a:ext cx="9144000" cy="133350"/>
          </a:xfrm>
          <a:prstGeom prst="rect">
            <a:avLst/>
          </a:prstGeom>
          <a:solidFill>
            <a:srgbClr val="015F85"/>
          </a:solidFill>
          <a:ln w="25400" algn="ctr">
            <a:noFill/>
            <a:miter lim="800000"/>
            <a:headEnd/>
            <a:tailEnd/>
          </a:ln>
          <a:effectLst/>
        </p:spPr>
        <p:txBody>
          <a:bodyPr wrap="none" anchor="ctr"/>
          <a:lstStyle/>
          <a:p>
            <a:endParaRPr lang="en-US"/>
          </a:p>
        </p:txBody>
      </p:sp>
      <p:sp>
        <p:nvSpPr>
          <p:cNvPr id="10" name="Rectangle 4"/>
          <p:cNvSpPr>
            <a:spLocks noChangeArrowheads="1"/>
          </p:cNvSpPr>
          <p:nvPr/>
        </p:nvSpPr>
        <p:spPr bwMode="ltGray">
          <a:xfrm>
            <a:off x="6049018" y="4952854"/>
            <a:ext cx="2243344"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a:t>
            </a:r>
            <a:r>
              <a:rPr lang="en-US" sz="700" dirty="0" smtClean="0">
                <a:solidFill>
                  <a:srgbClr val="8E8E95"/>
                </a:solidFill>
              </a:rPr>
              <a:t> 2014 Cisco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1" name="Rectangle 5"/>
          <p:cNvSpPr>
            <a:spLocks noChangeArrowheads="1"/>
          </p:cNvSpPr>
          <p:nvPr/>
        </p:nvSpPr>
        <p:spPr bwMode="ltGray">
          <a:xfrm>
            <a:off x="4766639" y="4952854"/>
            <a:ext cx="665989"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smtClean="0">
                <a:solidFill>
                  <a:srgbClr val="8E8E95"/>
                </a:solidFill>
              </a:rPr>
              <a:t>Cisco Public</a:t>
            </a:r>
            <a:endParaRPr lang="en-US" sz="700" dirty="0">
              <a:solidFill>
                <a:srgbClr val="8E8E95"/>
              </a:solidFill>
            </a:endParaRPr>
          </a:p>
        </p:txBody>
      </p:sp>
      <p:sp>
        <p:nvSpPr>
          <p:cNvPr id="12" name="Rectangle 6"/>
          <p:cNvSpPr>
            <a:spLocks noChangeArrowheads="1"/>
          </p:cNvSpPr>
          <p:nvPr/>
        </p:nvSpPr>
        <p:spPr bwMode="ltGray">
          <a:xfrm>
            <a:off x="812801" y="4926660"/>
            <a:ext cx="1225549"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pPr>
            <a:r>
              <a:rPr lang="en-US" sz="700" dirty="0" smtClean="0">
                <a:solidFill>
                  <a:srgbClr val="8E8E95"/>
                </a:solidFill>
              </a:rPr>
              <a:t>DOCSIS 3.1 Overview</a:t>
            </a:r>
            <a:endParaRPr lang="en-US" sz="700" dirty="0">
              <a:solidFill>
                <a:srgbClr val="8E8E95"/>
              </a:solidFill>
            </a:endParaRPr>
          </a:p>
        </p:txBody>
      </p:sp>
      <p:sp>
        <p:nvSpPr>
          <p:cNvPr id="8" name="Rectangle 3"/>
          <p:cNvSpPr>
            <a:spLocks noChangeArrowheads="1"/>
          </p:cNvSpPr>
          <p:nvPr/>
        </p:nvSpPr>
        <p:spPr bwMode="black">
          <a:xfrm>
            <a:off x="0" y="0"/>
            <a:ext cx="9144000" cy="133350"/>
          </a:xfrm>
          <a:prstGeom prst="rect">
            <a:avLst/>
          </a:prstGeom>
          <a:solidFill>
            <a:srgbClr val="0183B7"/>
          </a:solidFill>
          <a:ln w="25400" algn="ctr">
            <a:noFill/>
            <a:miter lim="800000"/>
            <a:headEnd/>
            <a:tailEnd/>
          </a:ln>
          <a:effectLst/>
        </p:spPr>
        <p:txBody>
          <a:bodyPr wrap="none" anchor="ctr"/>
          <a:lstStyle/>
          <a:p>
            <a:endParaRPr lang="en-US"/>
          </a:p>
        </p:txBody>
      </p:sp>
      <p:sp>
        <p:nvSpPr>
          <p:cNvPr id="9" name="Rectangle 7"/>
          <p:cNvSpPr>
            <a:spLocks noChangeArrowheads="1"/>
          </p:cNvSpPr>
          <p:nvPr/>
        </p:nvSpPr>
        <p:spPr bwMode="ltGray">
          <a:xfrm>
            <a:off x="8594406" y="4909070"/>
            <a:ext cx="322583"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27" r:id="rId9"/>
    <p:sldLayoutId id="2147483748" r:id="rId10"/>
    <p:sldLayoutId id="2147483749" r:id="rId11"/>
    <p:sldLayoutId id="2147483750" r:id="rId12"/>
    <p:sldLayoutId id="2147483703" r:id="rId13"/>
    <p:sldLayoutId id="2147483704"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46" r:id="rId36"/>
    <p:sldLayoutId id="2147483747" r:id="rId37"/>
    <p:sldLayoutId id="2147483753" r:id="rId38"/>
    <p:sldLayoutId id="2147483755" r:id="rId39"/>
    <p:sldLayoutId id="2147483756" r:id="rId40"/>
  </p:sldLayoutIdLst>
  <p:transition xmlns:p14="http://schemas.microsoft.com/office/powerpoint/2010/main" advTm="800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37744" indent="-237744" algn="l" defTabSz="914400" rtl="0" eaLnBrk="1" latinLnBrk="0" hangingPunct="1">
        <a:lnSpc>
          <a:spcPct val="95000"/>
        </a:lnSpc>
        <a:spcBef>
          <a:spcPts val="1440"/>
        </a:spcBef>
        <a:buClr>
          <a:schemeClr val="accent1"/>
        </a:buClr>
        <a:buFont typeface="Wingdings" pitchFamily="2" charset="2"/>
        <a:buChar char="§"/>
        <a:defRPr sz="20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3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 Id="rId3" Type="http://schemas.openxmlformats.org/officeDocument/2006/relationships/image" Target="../media/image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1.bin"/><Relationship Id="rId5" Type="http://schemas.openxmlformats.org/officeDocument/2006/relationships/image" Target="../media/image38.emf"/><Relationship Id="rId1" Type="http://schemas.openxmlformats.org/officeDocument/2006/relationships/vmlDrawing" Target="../drawings/vmlDrawing1.vml"/><Relationship Id="rId2"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emf"/><Relationship Id="rId3" Type="http://schemas.openxmlformats.org/officeDocument/2006/relationships/image" Target="../media/image41.emf"/></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 Id="rId3" Type="http://schemas.openxmlformats.org/officeDocument/2006/relationships/image" Target="../media/image10.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3542" y="1707990"/>
            <a:ext cx="5367469" cy="766763"/>
          </a:xfrm>
        </p:spPr>
        <p:txBody>
          <a:bodyPr/>
          <a:lstStyle/>
          <a:p>
            <a:r>
              <a:rPr lang="en-US" dirty="0" smtClean="0"/>
              <a:t>DOCSIS</a:t>
            </a:r>
            <a:r>
              <a:rPr lang="en-US" baseline="30000" dirty="0" smtClean="0"/>
              <a:t>®</a:t>
            </a:r>
            <a:r>
              <a:rPr lang="en-US" dirty="0" smtClean="0"/>
              <a:t> 3.1 – An Overview</a:t>
            </a:r>
            <a:endParaRPr lang="en-US" dirty="0"/>
          </a:p>
        </p:txBody>
      </p:sp>
      <p:pic>
        <p:nvPicPr>
          <p:cNvPr id="6" name="Picture 4" descr="C:\Users\jasmill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855" y="1191893"/>
            <a:ext cx="1940543" cy="17989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9" y="2319337"/>
            <a:ext cx="51013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130" y="2228850"/>
            <a:ext cx="227041"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4261" y="358924"/>
            <a:ext cx="1341649" cy="65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4089" y="3230242"/>
            <a:ext cx="1197428" cy="16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186" y="3230242"/>
            <a:ext cx="1341119" cy="1676399"/>
          </a:xfrm>
          <a:prstGeom prst="rect">
            <a:avLst/>
          </a:prstGeom>
        </p:spPr>
      </p:pic>
      <p:sp>
        <p:nvSpPr>
          <p:cNvPr id="7" name="TextBox 6"/>
          <p:cNvSpPr txBox="1"/>
          <p:nvPr/>
        </p:nvSpPr>
        <p:spPr>
          <a:xfrm>
            <a:off x="2009775" y="3581400"/>
            <a:ext cx="1928798" cy="923330"/>
          </a:xfrm>
          <a:prstGeom prst="rect">
            <a:avLst/>
          </a:prstGeom>
          <a:noFill/>
        </p:spPr>
        <p:txBody>
          <a:bodyPr wrap="none" rtlCol="0">
            <a:spAutoFit/>
          </a:bodyPr>
          <a:lstStyle/>
          <a:p>
            <a:pPr algn="ctr"/>
            <a:r>
              <a:rPr lang="en-US" dirty="0" smtClean="0"/>
              <a:t>Ron Hranac</a:t>
            </a:r>
          </a:p>
          <a:p>
            <a:pPr algn="ctr"/>
            <a:r>
              <a:rPr lang="en-US" dirty="0" smtClean="0"/>
              <a:t>Technical Leader</a:t>
            </a:r>
          </a:p>
          <a:p>
            <a:pPr algn="ctr"/>
            <a:r>
              <a:rPr lang="en-US" dirty="0" smtClean="0"/>
              <a:t>Cisco Systems</a:t>
            </a:r>
            <a:endParaRPr lang="en-US" dirty="0"/>
          </a:p>
        </p:txBody>
      </p:sp>
      <p:sp>
        <p:nvSpPr>
          <p:cNvPr id="15" name="TextBox 14"/>
          <p:cNvSpPr txBox="1"/>
          <p:nvPr/>
        </p:nvSpPr>
        <p:spPr>
          <a:xfrm>
            <a:off x="5774891" y="3581400"/>
            <a:ext cx="2018566" cy="923330"/>
          </a:xfrm>
          <a:prstGeom prst="rect">
            <a:avLst/>
          </a:prstGeom>
          <a:noFill/>
        </p:spPr>
        <p:txBody>
          <a:bodyPr wrap="none" rtlCol="0">
            <a:spAutoFit/>
          </a:bodyPr>
          <a:lstStyle/>
          <a:p>
            <a:pPr algn="ctr"/>
            <a:r>
              <a:rPr lang="en-US" dirty="0" smtClean="0"/>
              <a:t>Bruce </a:t>
            </a:r>
            <a:r>
              <a:rPr lang="en-US" dirty="0" err="1" smtClean="0"/>
              <a:t>Currivan</a:t>
            </a:r>
            <a:endParaRPr lang="en-US" dirty="0" smtClean="0"/>
          </a:p>
          <a:p>
            <a:pPr algn="ctr"/>
            <a:r>
              <a:rPr lang="en-US" dirty="0" smtClean="0"/>
              <a:t>Technical Director</a:t>
            </a:r>
          </a:p>
          <a:p>
            <a:pPr algn="ctr"/>
            <a:r>
              <a:rPr lang="en-US" dirty="0" smtClean="0"/>
              <a:t>Broadcom</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transmit power</a:t>
            </a:r>
            <a:endParaRPr lang="en-US" dirty="0"/>
          </a:p>
        </p:txBody>
      </p:sp>
      <p:sp>
        <p:nvSpPr>
          <p:cNvPr id="3" name="Content Placeholder 2"/>
          <p:cNvSpPr>
            <a:spLocks noGrp="1"/>
          </p:cNvSpPr>
          <p:nvPr>
            <p:ph idx="1"/>
          </p:nvPr>
        </p:nvSpPr>
        <p:spPr>
          <a:xfrm>
            <a:off x="590577" y="958900"/>
            <a:ext cx="8315297" cy="3802741"/>
          </a:xfrm>
        </p:spPr>
        <p:txBody>
          <a:bodyPr/>
          <a:lstStyle/>
          <a:p>
            <a:r>
              <a:rPr lang="en-US" sz="1700" dirty="0" smtClean="0"/>
              <a:t>Downstream RF transmit power</a:t>
            </a:r>
          </a:p>
          <a:p>
            <a:pPr lvl="1"/>
            <a:r>
              <a:rPr lang="en-US" sz="1400" dirty="0"/>
              <a:t>CMTS power is configured by power per CEA channel and number of occupied CEA channels for each </a:t>
            </a:r>
            <a:r>
              <a:rPr lang="en-US" sz="1400" dirty="0" smtClean="0"/>
              <a:t>OFDM channel. For </a:t>
            </a:r>
            <a:r>
              <a:rPr lang="en-US" sz="1400" dirty="0"/>
              <a:t>each OFDM channel, the total power is </a:t>
            </a:r>
            <a:r>
              <a:rPr lang="en-US" sz="1400" dirty="0" smtClean="0"/>
              <a:t>power </a:t>
            </a:r>
            <a:r>
              <a:rPr lang="en-US" sz="1400" dirty="0"/>
              <a:t>per CEA channel + </a:t>
            </a:r>
            <a:r>
              <a:rPr lang="en-US" sz="1400" dirty="0" smtClean="0"/>
              <a:t>10log</a:t>
            </a:r>
            <a:r>
              <a:rPr lang="en-US" sz="1400" baseline="-25000" dirty="0" smtClean="0"/>
              <a:t>10</a:t>
            </a:r>
            <a:r>
              <a:rPr lang="en-US" sz="1400" dirty="0" smtClean="0"/>
              <a:t>(number </a:t>
            </a:r>
            <a:r>
              <a:rPr lang="en-US" sz="1400" dirty="0"/>
              <a:t>of occupied </a:t>
            </a:r>
            <a:r>
              <a:rPr lang="en-US" sz="1400" dirty="0" smtClean="0"/>
              <a:t>CEA channels</a:t>
            </a:r>
            <a:r>
              <a:rPr lang="en-US" sz="1400" dirty="0"/>
              <a:t>) for that OFDM </a:t>
            </a:r>
            <a:r>
              <a:rPr lang="en-US" sz="1400" dirty="0" smtClean="0"/>
              <a:t>channel.</a:t>
            </a:r>
          </a:p>
          <a:p>
            <a:pPr lvl="1"/>
            <a:r>
              <a:rPr lang="en-US" sz="1400" dirty="0"/>
              <a:t>Required power per channel for </a:t>
            </a:r>
            <a:r>
              <a:rPr lang="en-US" sz="1400" dirty="0" err="1"/>
              <a:t>N</a:t>
            </a:r>
            <a:r>
              <a:rPr lang="en-US" sz="1400" baseline="-25000" dirty="0" err="1"/>
              <a:t>eq</a:t>
            </a:r>
            <a:r>
              <a:rPr lang="en-US" sz="1400" dirty="0"/>
              <a:t>' channels </a:t>
            </a:r>
            <a:r>
              <a:rPr lang="en-US" sz="1400" dirty="0" smtClean="0"/>
              <a:t>combined onto </a:t>
            </a:r>
            <a:r>
              <a:rPr lang="en-US" sz="1400" dirty="0"/>
              <a:t>a single RF port:</a:t>
            </a:r>
          </a:p>
          <a:p>
            <a:pPr lvl="1"/>
            <a:r>
              <a:rPr lang="en-US" sz="1400" dirty="0"/>
              <a:t>Required power in </a:t>
            </a:r>
            <a:r>
              <a:rPr lang="en-US" sz="1400" dirty="0" err="1"/>
              <a:t>dBmV</a:t>
            </a:r>
            <a:r>
              <a:rPr lang="en-US" sz="1400" dirty="0"/>
              <a:t> per </a:t>
            </a:r>
            <a:r>
              <a:rPr lang="en-US" sz="1400" dirty="0" smtClean="0"/>
              <a:t>channel = 60 </a:t>
            </a:r>
            <a:r>
              <a:rPr lang="en-US" sz="1400" dirty="0"/>
              <a:t>– ceil [3.6*log</a:t>
            </a:r>
            <a:r>
              <a:rPr lang="en-US" sz="1400" baseline="-25000" dirty="0"/>
              <a:t>2</a:t>
            </a:r>
            <a:r>
              <a:rPr lang="en-US" sz="1400" dirty="0"/>
              <a:t>(N*)] </a:t>
            </a:r>
            <a:r>
              <a:rPr lang="en-US" sz="1400" dirty="0" err="1" smtClean="0"/>
              <a:t>dBmV</a:t>
            </a:r>
            <a:endParaRPr lang="en-US" sz="1400" dirty="0" smtClean="0"/>
          </a:p>
          <a:p>
            <a:r>
              <a:rPr lang="en-US" sz="1700" dirty="0" smtClean="0"/>
              <a:t>Input to the modem</a:t>
            </a:r>
          </a:p>
          <a:p>
            <a:pPr lvl="1"/>
            <a:r>
              <a:rPr lang="en-US" sz="1400" dirty="0"/>
              <a:t>Total input power &lt; 40 </a:t>
            </a:r>
            <a:r>
              <a:rPr lang="en-US" sz="1400" dirty="0" err="1"/>
              <a:t>dBmV</a:t>
            </a:r>
            <a:r>
              <a:rPr lang="en-US" sz="1400" dirty="0"/>
              <a:t>, 54 MHz to 1.794 GHz (negligible input power outside this frequency range</a:t>
            </a:r>
            <a:r>
              <a:rPr lang="en-US" sz="1400" dirty="0" smtClean="0"/>
              <a:t>)</a:t>
            </a:r>
          </a:p>
          <a:p>
            <a:pPr lvl="1"/>
            <a:r>
              <a:rPr lang="en-US" sz="1400" dirty="0" smtClean="0"/>
              <a:t>Level range </a:t>
            </a:r>
            <a:r>
              <a:rPr lang="en-US" sz="1400" dirty="0"/>
              <a:t>= </a:t>
            </a:r>
            <a:r>
              <a:rPr lang="en-US" sz="1400" dirty="0" smtClean="0"/>
              <a:t>-</a:t>
            </a:r>
            <a:r>
              <a:rPr lang="en-US" sz="1400" dirty="0"/>
              <a:t>9 </a:t>
            </a:r>
            <a:r>
              <a:rPr lang="en-US" sz="1400" dirty="0" err="1"/>
              <a:t>dBmV</a:t>
            </a:r>
            <a:r>
              <a:rPr lang="en-US" sz="1400" dirty="0"/>
              <a:t> </a:t>
            </a:r>
            <a:r>
              <a:rPr lang="en-US" sz="1400" dirty="0" smtClean="0"/>
              <a:t>to +21 </a:t>
            </a:r>
            <a:r>
              <a:rPr lang="en-US" sz="1400" dirty="0" err="1"/>
              <a:t>dBmV</a:t>
            </a:r>
            <a:r>
              <a:rPr lang="en-US" sz="1400" dirty="0"/>
              <a:t> </a:t>
            </a:r>
            <a:r>
              <a:rPr lang="en-US" sz="1400" dirty="0" smtClean="0"/>
              <a:t>(in </a:t>
            </a:r>
            <a:r>
              <a:rPr lang="en-US" sz="1400" dirty="0"/>
              <a:t>24 MHz occupied </a:t>
            </a:r>
            <a:r>
              <a:rPr lang="en-US" sz="1400" dirty="0" smtClean="0"/>
              <a:t>bandwidth)</a:t>
            </a:r>
            <a:endParaRPr lang="en-US" sz="1400" dirty="0"/>
          </a:p>
          <a:p>
            <a:pPr lvl="1"/>
            <a:r>
              <a:rPr lang="en-US" sz="1400" dirty="0" smtClean="0"/>
              <a:t>	(equivalent PSD </a:t>
            </a:r>
            <a:r>
              <a:rPr lang="en-US" sz="1400" dirty="0"/>
              <a:t>to -15 </a:t>
            </a:r>
            <a:r>
              <a:rPr lang="en-US" sz="1400" dirty="0" err="1"/>
              <a:t>dBmV</a:t>
            </a:r>
            <a:r>
              <a:rPr lang="en-US" sz="1400" dirty="0"/>
              <a:t> to +15 </a:t>
            </a:r>
            <a:r>
              <a:rPr lang="en-US" sz="1400" dirty="0" err="1"/>
              <a:t>dBmV</a:t>
            </a:r>
            <a:r>
              <a:rPr lang="en-US" sz="1400" dirty="0"/>
              <a:t> per 6 </a:t>
            </a:r>
            <a:r>
              <a:rPr lang="en-US" sz="1400" dirty="0" smtClean="0"/>
              <a:t>MHz SC-QAM)</a:t>
            </a:r>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10111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transmit power</a:t>
            </a:r>
            <a:endParaRPr lang="en-US" dirty="0"/>
          </a:p>
        </p:txBody>
      </p:sp>
      <p:sp>
        <p:nvSpPr>
          <p:cNvPr id="3" name="Content Placeholder 2"/>
          <p:cNvSpPr>
            <a:spLocks noGrp="1"/>
          </p:cNvSpPr>
          <p:nvPr>
            <p:ph idx="1"/>
          </p:nvPr>
        </p:nvSpPr>
        <p:spPr>
          <a:xfrm>
            <a:off x="590577" y="958900"/>
            <a:ext cx="8315297" cy="3802741"/>
          </a:xfrm>
        </p:spPr>
        <p:txBody>
          <a:bodyPr/>
          <a:lstStyle/>
          <a:p>
            <a:r>
              <a:rPr lang="en-US" sz="1900" dirty="0" smtClean="0"/>
              <a:t>Upstream RF transmit power</a:t>
            </a:r>
          </a:p>
          <a:p>
            <a:pPr lvl="1"/>
            <a:r>
              <a:rPr lang="en-US" sz="1400" dirty="0"/>
              <a:t>All </a:t>
            </a:r>
            <a:r>
              <a:rPr lang="en-US" sz="1400" dirty="0" smtClean="0"/>
              <a:t>DOCSIS 3.0 </a:t>
            </a:r>
            <a:r>
              <a:rPr lang="en-US" sz="1400" dirty="0"/>
              <a:t>requirements still in place for operating </a:t>
            </a:r>
            <a:r>
              <a:rPr lang="en-US" sz="1400" dirty="0" smtClean="0"/>
              <a:t>DOCSIS 3.0 </a:t>
            </a:r>
            <a:r>
              <a:rPr lang="en-US" sz="1400" dirty="0"/>
              <a:t>mode</a:t>
            </a:r>
          </a:p>
          <a:p>
            <a:pPr lvl="1"/>
            <a:r>
              <a:rPr lang="en-US" sz="1400" dirty="0" smtClean="0"/>
              <a:t>DOCSIS 3.1 maximum </a:t>
            </a:r>
            <a:r>
              <a:rPr lang="en-US" sz="1400" dirty="0"/>
              <a:t>transmit average power </a:t>
            </a:r>
            <a:r>
              <a:rPr lang="en-US" sz="1400" dirty="0" smtClean="0"/>
              <a:t>(not </a:t>
            </a:r>
            <a:r>
              <a:rPr lang="en-US" sz="1400" dirty="0"/>
              <a:t>peak) is required to be </a:t>
            </a:r>
            <a:r>
              <a:rPr lang="en-US" sz="1400" dirty="0">
                <a:solidFill>
                  <a:srgbClr val="C00000"/>
                </a:solidFill>
              </a:rPr>
              <a:t>at least</a:t>
            </a:r>
            <a:r>
              <a:rPr lang="en-US" sz="1400" dirty="0"/>
              <a:t> </a:t>
            </a:r>
            <a:r>
              <a:rPr lang="en-US" sz="1400" dirty="0" smtClean="0"/>
              <a:t>+65 </a:t>
            </a:r>
            <a:r>
              <a:rPr lang="en-US" sz="1400" dirty="0" err="1" smtClean="0"/>
              <a:t>dBmV</a:t>
            </a:r>
            <a:endParaRPr lang="en-US" sz="1400" dirty="0" smtClean="0"/>
          </a:p>
          <a:p>
            <a:pPr lvl="1"/>
            <a:r>
              <a:rPr lang="en-US" sz="1400" dirty="0"/>
              <a:t>	</a:t>
            </a:r>
            <a:r>
              <a:rPr lang="en-US" sz="1400" dirty="0" smtClean="0"/>
              <a:t>As with DOCSIS 3.0, modem vendors may design their products for higher modem transmit 	power capability, but all spurious emissions requirements (</a:t>
            </a:r>
            <a:r>
              <a:rPr lang="en-US" sz="1400" dirty="0" err="1" smtClean="0"/>
              <a:t>dBc</a:t>
            </a:r>
            <a:r>
              <a:rPr lang="en-US" sz="1400" dirty="0" smtClean="0"/>
              <a:t>) must still be met even at 	higher transmit power levels</a:t>
            </a:r>
          </a:p>
          <a:p>
            <a:pPr lvl="1"/>
            <a:r>
              <a:rPr lang="en-US" sz="1400" dirty="0"/>
              <a:t>DOCSIS 3.1 has minimum </a:t>
            </a:r>
            <a:r>
              <a:rPr lang="en-US" sz="1400" dirty="0" smtClean="0"/>
              <a:t>transmit </a:t>
            </a:r>
            <a:r>
              <a:rPr lang="en-US" sz="1400" dirty="0"/>
              <a:t>power limits related to transmit grant bandwidth</a:t>
            </a:r>
          </a:p>
          <a:p>
            <a:pPr lvl="1"/>
            <a:r>
              <a:rPr lang="en-US" sz="1400" dirty="0" smtClean="0"/>
              <a:t>	No </a:t>
            </a:r>
            <a:r>
              <a:rPr lang="en-US" sz="1400" dirty="0"/>
              <a:t>less than </a:t>
            </a:r>
            <a:r>
              <a:rPr lang="en-US" sz="1400" dirty="0" smtClean="0"/>
              <a:t>+17 </a:t>
            </a:r>
            <a:r>
              <a:rPr lang="en-US" sz="1400" dirty="0" err="1"/>
              <a:t>dBmV</a:t>
            </a:r>
            <a:r>
              <a:rPr lang="en-US" sz="1400" dirty="0"/>
              <a:t> with 1.6 MHz grant</a:t>
            </a:r>
            <a:endParaRPr lang="en-US" sz="1400" dirty="0" smtClean="0"/>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644322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DOCSIS 3.1 PHY: OFDM</a:t>
            </a:r>
            <a:endParaRPr lang="en-US" dirty="0"/>
          </a:p>
        </p:txBody>
      </p:sp>
      <p:sp>
        <p:nvSpPr>
          <p:cNvPr id="3" name="Content Placeholder 2"/>
          <p:cNvSpPr>
            <a:spLocks noGrp="1"/>
          </p:cNvSpPr>
          <p:nvPr>
            <p:ph idx="1"/>
          </p:nvPr>
        </p:nvSpPr>
        <p:spPr>
          <a:xfrm>
            <a:off x="4465675" y="980701"/>
            <a:ext cx="4230650" cy="2374587"/>
          </a:xfrm>
        </p:spPr>
        <p:txBody>
          <a:bodyPr/>
          <a:lstStyle/>
          <a:p>
            <a:r>
              <a:rPr lang="en-US" dirty="0" smtClean="0"/>
              <a:t>Cable networks (and radio and TV stations in the over-the-air environment) have for decades used </a:t>
            </a:r>
            <a:r>
              <a:rPr lang="en-US" dirty="0" smtClean="0">
                <a:solidFill>
                  <a:srgbClr val="C00000"/>
                </a:solidFill>
              </a:rPr>
              <a:t>frequency division multiplexing</a:t>
            </a:r>
            <a:r>
              <a:rPr lang="en-US" dirty="0" smtClean="0"/>
              <a:t> (</a:t>
            </a:r>
            <a:r>
              <a:rPr lang="en-US" dirty="0" err="1" smtClean="0"/>
              <a:t>FDM</a:t>
            </a:r>
            <a:r>
              <a:rPr lang="en-US" dirty="0" smtClean="0"/>
              <a:t>) to allow </a:t>
            </a:r>
            <a:r>
              <a:rPr lang="en-US" dirty="0"/>
              <a:t>the transmission of several RF signals through the same length of coaxial cable at the same </a:t>
            </a:r>
            <a:r>
              <a:rPr lang="en-US" dirty="0" smtClean="0"/>
              <a:t>time</a:t>
            </a:r>
          </a:p>
          <a:p>
            <a:pPr lvl="1"/>
            <a:r>
              <a:rPr lang="en-US" sz="1600" dirty="0"/>
              <a:t>Each RF signal is on a separate frequency, or more specifically, assigned to its own channel </a:t>
            </a:r>
            <a:r>
              <a:rPr lang="en-US" sz="1600" dirty="0" smtClean="0"/>
              <a:t>slot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83" y="1164696"/>
            <a:ext cx="3623707" cy="2415805"/>
          </a:xfrm>
          <a:prstGeom prst="rect">
            <a:avLst/>
          </a:prstGeom>
        </p:spPr>
      </p:pic>
      <p:sp>
        <p:nvSpPr>
          <p:cNvPr id="5" name="Right Arrow 4"/>
          <p:cNvSpPr/>
          <p:nvPr/>
        </p:nvSpPr>
        <p:spPr>
          <a:xfrm rot="15101348">
            <a:off x="2736026" y="3252911"/>
            <a:ext cx="1489140" cy="3434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7080635">
            <a:off x="919182" y="3298167"/>
            <a:ext cx="1280514" cy="3434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25791" y="4191630"/>
            <a:ext cx="1888511" cy="338554"/>
          </a:xfrm>
          <a:prstGeom prst="rect">
            <a:avLst/>
          </a:prstGeom>
          <a:noFill/>
        </p:spPr>
        <p:txBody>
          <a:bodyPr wrap="square" rtlCol="0">
            <a:spAutoFit/>
          </a:bodyPr>
          <a:lstStyle/>
          <a:p>
            <a:pPr algn="ctr"/>
            <a:r>
              <a:rPr lang="en-US" sz="1600" smtClean="0"/>
              <a:t>Digital signals</a:t>
            </a:r>
            <a:endParaRPr lang="en-US" sz="1600" dirty="0" smtClean="0"/>
          </a:p>
        </p:txBody>
      </p:sp>
      <p:sp>
        <p:nvSpPr>
          <p:cNvPr id="8" name="TextBox 7"/>
          <p:cNvSpPr txBox="1"/>
          <p:nvPr/>
        </p:nvSpPr>
        <p:spPr>
          <a:xfrm>
            <a:off x="460150" y="4191630"/>
            <a:ext cx="1888511" cy="338554"/>
          </a:xfrm>
          <a:prstGeom prst="rect">
            <a:avLst/>
          </a:prstGeom>
          <a:noFill/>
        </p:spPr>
        <p:txBody>
          <a:bodyPr wrap="square" rtlCol="0">
            <a:spAutoFit/>
          </a:bodyPr>
          <a:lstStyle/>
          <a:p>
            <a:pPr algn="ctr"/>
            <a:r>
              <a:rPr lang="en-US" sz="1600" smtClean="0"/>
              <a:t>Analog TV signals</a:t>
            </a:r>
            <a:endParaRPr lang="en-US" sz="1600" dirty="0" smtClean="0"/>
          </a:p>
        </p:txBody>
      </p:sp>
    </p:spTree>
    <p:extLst>
      <p:ext uri="{BB962C8B-B14F-4D97-AF65-F5344CB8AC3E}">
        <p14:creationId xmlns:p14="http://schemas.microsoft.com/office/powerpoint/2010/main" val="34099802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OFDM?</a:t>
            </a:r>
            <a:endParaRPr lang="en-US" dirty="0"/>
          </a:p>
        </p:txBody>
      </p:sp>
      <p:sp>
        <p:nvSpPr>
          <p:cNvPr id="3" name="Content Placeholder 2"/>
          <p:cNvSpPr>
            <a:spLocks noGrp="1"/>
          </p:cNvSpPr>
          <p:nvPr>
            <p:ph idx="1"/>
          </p:nvPr>
        </p:nvSpPr>
        <p:spPr>
          <a:xfrm>
            <a:off x="361507" y="980701"/>
            <a:ext cx="4859079" cy="3755260"/>
          </a:xfrm>
        </p:spPr>
        <p:txBody>
          <a:bodyPr/>
          <a:lstStyle/>
          <a:p>
            <a:pPr>
              <a:spcBef>
                <a:spcPts val="1200"/>
              </a:spcBef>
            </a:pPr>
            <a:r>
              <a:rPr lang="en-US" sz="1700" smtClean="0">
                <a:solidFill>
                  <a:srgbClr val="C00000"/>
                </a:solidFill>
              </a:rPr>
              <a:t>Orthogonal frequency division multiplexing</a:t>
            </a:r>
            <a:r>
              <a:rPr lang="en-US" sz="1700" smtClean="0"/>
              <a:t> (OFDM) is used in the DOCSIS 3.1 downstream.</a:t>
            </a:r>
          </a:p>
          <a:p>
            <a:pPr>
              <a:spcBef>
                <a:spcPts val="1200"/>
              </a:spcBef>
            </a:pPr>
            <a:r>
              <a:rPr lang="en-US" sz="1700" smtClean="0"/>
              <a:t>Up to 7800 narrow subcarriers make up one OFDM channel.</a:t>
            </a:r>
          </a:p>
          <a:p>
            <a:pPr>
              <a:spcBef>
                <a:spcPts val="1200"/>
              </a:spcBef>
            </a:pPr>
            <a:r>
              <a:rPr lang="en-US" sz="1700" smtClean="0"/>
              <a:t>Each </a:t>
            </a:r>
            <a:r>
              <a:rPr lang="en-US" sz="1700" dirty="0" smtClean="0"/>
              <a:t>subcarrier carries </a:t>
            </a:r>
            <a:r>
              <a:rPr lang="en-US" sz="1700" dirty="0"/>
              <a:t>a small percentage of the total </a:t>
            </a:r>
            <a:r>
              <a:rPr lang="en-US" sz="1700" dirty="0" smtClean="0"/>
              <a:t>data payload at a very low data rate.</a:t>
            </a:r>
          </a:p>
          <a:p>
            <a:pPr>
              <a:spcBef>
                <a:spcPts val="1200"/>
              </a:spcBef>
            </a:pPr>
            <a:r>
              <a:rPr lang="en-US" sz="1700" smtClean="0"/>
              <a:t>The </a:t>
            </a:r>
            <a:r>
              <a:rPr lang="en-US" sz="1700" dirty="0" smtClean="0"/>
              <a:t>upstream counterpart is called OFDMA, or </a:t>
            </a:r>
            <a:r>
              <a:rPr lang="en-US" sz="1700" dirty="0" smtClean="0">
                <a:solidFill>
                  <a:srgbClr val="C00000"/>
                </a:solidFill>
              </a:rPr>
              <a:t>orthogonal frequency division multiple </a:t>
            </a:r>
            <a:r>
              <a:rPr lang="en-US" sz="1700" smtClean="0">
                <a:solidFill>
                  <a:srgbClr val="C00000"/>
                </a:solidFill>
              </a:rPr>
              <a:t>access</a:t>
            </a:r>
            <a:r>
              <a:rPr lang="en-US" sz="1700" smtClean="0"/>
              <a:t>.</a:t>
            </a:r>
          </a:p>
          <a:p>
            <a:pPr lvl="1">
              <a:spcBef>
                <a:spcPts val="600"/>
              </a:spcBef>
            </a:pPr>
            <a:r>
              <a:rPr lang="en-US" sz="1500" smtClean="0"/>
              <a:t>Don’t forget </a:t>
            </a:r>
            <a:r>
              <a:rPr lang="en-US" sz="1500" smtClean="0">
                <a:solidFill>
                  <a:srgbClr val="C00000"/>
                </a:solidFill>
              </a:rPr>
              <a:t>time </a:t>
            </a:r>
            <a:r>
              <a:rPr lang="en-US" sz="1500" dirty="0" smtClean="0">
                <a:solidFill>
                  <a:srgbClr val="C00000"/>
                </a:solidFill>
              </a:rPr>
              <a:t>division multiple access </a:t>
            </a:r>
            <a:r>
              <a:rPr lang="en-US" sz="1500" dirty="0" smtClean="0"/>
              <a:t>(TDMA</a:t>
            </a:r>
            <a:r>
              <a:rPr lang="en-US" sz="1500" smtClean="0"/>
              <a:t>) is also used with OFDMA to share the </a:t>
            </a:r>
            <a:r>
              <a:rPr lang="en-US" sz="1500" dirty="0" smtClean="0"/>
              <a:t>upstream channel.</a:t>
            </a:r>
          </a:p>
        </p:txBody>
      </p:sp>
      <p:sp>
        <p:nvSpPr>
          <p:cNvPr id="4" name="AutoShape 2" descr="Image result for Wi-Fi"/>
          <p:cNvSpPr>
            <a:spLocks noChangeAspect="1" noChangeArrowheads="1"/>
          </p:cNvSpPr>
          <p:nvPr/>
        </p:nvSpPr>
        <p:spPr bwMode="auto">
          <a:xfrm>
            <a:off x="155575" y="-471488"/>
            <a:ext cx="1533525" cy="990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392" y="1880526"/>
            <a:ext cx="986953" cy="63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649" y="2762605"/>
            <a:ext cx="1192839" cy="29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7921" y="2587147"/>
            <a:ext cx="967727" cy="64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9475" y="3906384"/>
            <a:ext cx="1001344" cy="66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0872" y="3394187"/>
            <a:ext cx="1225927" cy="300909"/>
          </a:xfrm>
          <a:prstGeom prst="rect">
            <a:avLst/>
          </a:prstGeom>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734" y="1833407"/>
            <a:ext cx="1211334" cy="59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2167" y="3394187"/>
            <a:ext cx="11239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96166" y="1094998"/>
            <a:ext cx="3712003" cy="615553"/>
          </a:xfrm>
          <a:prstGeom prst="rect">
            <a:avLst/>
          </a:prstGeom>
          <a:noFill/>
        </p:spPr>
        <p:txBody>
          <a:bodyPr wrap="square" rtlCol="0">
            <a:spAutoFit/>
          </a:bodyPr>
          <a:lstStyle/>
          <a:p>
            <a:r>
              <a:rPr lang="en-US" sz="1700" dirty="0" smtClean="0"/>
              <a:t>OFDM is a proven technology that enjoys </a:t>
            </a:r>
            <a:r>
              <a:rPr lang="en-US" sz="1700" smtClean="0"/>
              <a:t>widespread use:</a:t>
            </a:r>
            <a:endParaRPr lang="en-US" sz="1700" dirty="0"/>
          </a:p>
        </p:txBody>
      </p:sp>
    </p:spTree>
    <p:extLst>
      <p:ext uri="{BB962C8B-B14F-4D97-AF65-F5344CB8AC3E}">
        <p14:creationId xmlns:p14="http://schemas.microsoft.com/office/powerpoint/2010/main" val="2546655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8" name="Trapezoid 2967"/>
          <p:cNvSpPr/>
          <p:nvPr/>
        </p:nvSpPr>
        <p:spPr>
          <a:xfrm>
            <a:off x="1555938" y="1221158"/>
            <a:ext cx="1259079" cy="1233893"/>
          </a:xfrm>
          <a:prstGeom prst="trapezoid">
            <a:avLst>
              <a:gd name="adj" fmla="val 12074"/>
            </a:avLst>
          </a:pr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 name="Trapezoid 2968"/>
          <p:cNvSpPr/>
          <p:nvPr/>
        </p:nvSpPr>
        <p:spPr>
          <a:xfrm>
            <a:off x="2815017" y="1222187"/>
            <a:ext cx="1259079" cy="1233893"/>
          </a:xfrm>
          <a:prstGeom prst="trapezoid">
            <a:avLst>
              <a:gd name="adj" fmla="val 12074"/>
            </a:avLst>
          </a:pr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 name="Trapezoid 2969"/>
          <p:cNvSpPr/>
          <p:nvPr/>
        </p:nvSpPr>
        <p:spPr>
          <a:xfrm>
            <a:off x="4074096" y="1222187"/>
            <a:ext cx="1259079" cy="1233893"/>
          </a:xfrm>
          <a:prstGeom prst="trapezoid">
            <a:avLst>
              <a:gd name="adj" fmla="val 12074"/>
            </a:avLst>
          </a:pr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5449" y="203789"/>
            <a:ext cx="7769834" cy="628650"/>
          </a:xfrm>
        </p:spPr>
        <p:txBody>
          <a:bodyPr/>
          <a:lstStyle/>
          <a:p>
            <a:r>
              <a:rPr lang="en-US" dirty="0" smtClean="0"/>
              <a:t>OFDM versus SC-QAM</a:t>
            </a:r>
            <a:endParaRPr lang="en-US" dirty="0"/>
          </a:p>
        </p:txBody>
      </p:sp>
      <p:cxnSp>
        <p:nvCxnSpPr>
          <p:cNvPr id="12" name="Straight Arrow Connector 11"/>
          <p:cNvCxnSpPr>
            <a:endCxn id="10" idx="3"/>
          </p:cNvCxnSpPr>
          <p:nvPr/>
        </p:nvCxnSpPr>
        <p:spPr>
          <a:xfrm>
            <a:off x="3479525" y="2713342"/>
            <a:ext cx="2326374" cy="0"/>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flipH="1">
            <a:off x="172338" y="2713342"/>
            <a:ext cx="2233302" cy="0"/>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42207" y="832439"/>
            <a:ext cx="2929007" cy="307777"/>
          </a:xfrm>
          <a:prstGeom prst="rect">
            <a:avLst/>
          </a:prstGeom>
          <a:noFill/>
        </p:spPr>
        <p:txBody>
          <a:bodyPr wrap="none" rtlCol="0">
            <a:spAutoFit/>
          </a:bodyPr>
          <a:lstStyle/>
          <a:p>
            <a:r>
              <a:rPr lang="en-US" sz="1400" b="1" dirty="0" smtClean="0"/>
              <a:t>One SC-QAM </a:t>
            </a:r>
            <a:r>
              <a:rPr lang="en-US" sz="1400" b="1" smtClean="0"/>
              <a:t>signal per channel</a:t>
            </a:r>
            <a:endParaRPr lang="en-US" sz="1400" b="1" dirty="0"/>
          </a:p>
        </p:txBody>
      </p:sp>
      <p:grpSp>
        <p:nvGrpSpPr>
          <p:cNvPr id="3532" name="Group 3531"/>
          <p:cNvGrpSpPr/>
          <p:nvPr/>
        </p:nvGrpSpPr>
        <p:grpSpPr>
          <a:xfrm>
            <a:off x="3811772" y="2983585"/>
            <a:ext cx="5188687" cy="2010934"/>
            <a:chOff x="2052085" y="1699796"/>
            <a:chExt cx="5188687" cy="2010934"/>
          </a:xfrm>
        </p:grpSpPr>
        <p:grpSp>
          <p:nvGrpSpPr>
            <p:cNvPr id="3533" name="Group 3532"/>
            <p:cNvGrpSpPr/>
            <p:nvPr/>
          </p:nvGrpSpPr>
          <p:grpSpPr>
            <a:xfrm>
              <a:off x="2115878" y="2009553"/>
              <a:ext cx="5071731" cy="1651114"/>
              <a:chOff x="-2261242" y="1970990"/>
              <a:chExt cx="15468656" cy="1988277"/>
            </a:xfrm>
          </p:grpSpPr>
          <p:grpSp>
            <p:nvGrpSpPr>
              <p:cNvPr id="3538" name="Group 3537"/>
              <p:cNvGrpSpPr/>
              <p:nvPr/>
            </p:nvGrpSpPr>
            <p:grpSpPr>
              <a:xfrm>
                <a:off x="2503256" y="1994925"/>
                <a:ext cx="3955257" cy="1945482"/>
                <a:chOff x="2717006" y="1438275"/>
                <a:chExt cx="3955257" cy="1945482"/>
              </a:xfrm>
            </p:grpSpPr>
            <p:sp>
              <p:nvSpPr>
                <p:cNvPr id="6352" name="Freeform 6351"/>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3" name="Freeform 6352"/>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4" name="Freeform 6353"/>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5" name="Freeform 6354"/>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6" name="Freeform 6355"/>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7" name="Freeform 6356"/>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8" name="Freeform 6357"/>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9" name="Freeform 6358"/>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0" name="Freeform 6359"/>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1" name="Freeform 6360"/>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2" name="Freeform 6361"/>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3" name="Freeform 6362"/>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4" name="Freeform 6363"/>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5" name="Freeform 6364"/>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6" name="Freeform 6365"/>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7" name="Freeform 6366"/>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8" name="Freeform 6367"/>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9" name="Freeform 6368"/>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0" name="Freeform 6369"/>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1" name="Freeform 6370"/>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2" name="Freeform 6371"/>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3" name="Freeform 6372"/>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4" name="Freeform 6373"/>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5" name="Freeform 6374"/>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6" name="Freeform 6375"/>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7" name="Freeform 6376"/>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8" name="Freeform 6377"/>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9" name="Freeform 6378"/>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0" name="Freeform 6379"/>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1" name="Freeform 6380"/>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2" name="Freeform 6381"/>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3" name="Freeform 6382"/>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4" name="Freeform 6383"/>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5" name="Freeform 6384"/>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6" name="Freeform 6385"/>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7" name="Freeform 6386"/>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8" name="Freeform 6387"/>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9" name="Freeform 6388"/>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0" name="Freeform 6389"/>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1" name="Freeform 6390"/>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2" name="Freeform 6391"/>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3" name="Freeform 6392"/>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4" name="Freeform 6393"/>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5" name="Freeform 6394"/>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6" name="Freeform 6395"/>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7" name="Freeform 6396"/>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8" name="Freeform 6397"/>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9" name="Freeform 6398"/>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0" name="Freeform 6399"/>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1" name="Freeform 6400"/>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2" name="Freeform 6401"/>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3" name="Freeform 6402"/>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4" name="Freeform 6403"/>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5" name="Freeform 6404"/>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6" name="Freeform 6405"/>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7" name="Freeform 6406"/>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8" name="Freeform 6407"/>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9" name="Freeform 6408"/>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0" name="Freeform 6409"/>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1" name="Freeform 6410"/>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2" name="Freeform 6411"/>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3" name="Freeform 6412"/>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4" name="Freeform 6413"/>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5" name="Freeform 6414"/>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6" name="Freeform 6415"/>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7" name="Freeform 6416"/>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8" name="Freeform 6417"/>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9" name="Freeform 6418"/>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0" name="Freeform 6419"/>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1" name="Freeform 6420"/>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2" name="Freeform 6421"/>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3" name="Freeform 6422"/>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4" name="Freeform 6423"/>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5" name="Freeform 6424"/>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6" name="Freeform 6425"/>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7" name="Freeform 6426"/>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8" name="Freeform 6427"/>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9" name="Freeform 6428"/>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0" name="Freeform 6429"/>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1" name="Freeform 6430"/>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2" name="Freeform 6431"/>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3" name="Freeform 6432"/>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4" name="Freeform 6433"/>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5" name="Freeform 6434"/>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6" name="Freeform 6435"/>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7" name="Freeform 6436"/>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8" name="Freeform 6437"/>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9" name="Freeform 6438"/>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0" name="Freeform 6439"/>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1" name="Freeform 6440"/>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2" name="Freeform 6441"/>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3" name="Freeform 6442"/>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4" name="Freeform 6443"/>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5" name="Freeform 6444"/>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6" name="Freeform 6445"/>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7" name="Freeform 6446"/>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9" name="Group 3538"/>
              <p:cNvGrpSpPr/>
              <p:nvPr/>
            </p:nvGrpSpPr>
            <p:grpSpPr>
              <a:xfrm>
                <a:off x="2133156" y="1992950"/>
                <a:ext cx="3955257" cy="1945482"/>
                <a:chOff x="2717006" y="1438275"/>
                <a:chExt cx="3955257" cy="1945482"/>
              </a:xfrm>
            </p:grpSpPr>
            <p:sp>
              <p:nvSpPr>
                <p:cNvPr id="6256" name="Freeform 6255"/>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7" name="Freeform 6256"/>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8" name="Freeform 6257"/>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9" name="Freeform 6258"/>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0" name="Freeform 6259"/>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1" name="Freeform 6260"/>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2" name="Freeform 6261"/>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3" name="Freeform 6262"/>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4" name="Freeform 6263"/>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5" name="Freeform 6264"/>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6" name="Freeform 6265"/>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7" name="Freeform 6266"/>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8" name="Freeform 6267"/>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9" name="Freeform 6268"/>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0" name="Freeform 6269"/>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1" name="Freeform 6270"/>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2" name="Freeform 6271"/>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3" name="Freeform 6272"/>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4" name="Freeform 6273"/>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5" name="Freeform 6274"/>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6" name="Freeform 6275"/>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7" name="Freeform 6276"/>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8" name="Freeform 6277"/>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9" name="Freeform 6278"/>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0" name="Freeform 6279"/>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1" name="Freeform 6280"/>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2" name="Freeform 6281"/>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3" name="Freeform 6282"/>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4" name="Freeform 6283"/>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5" name="Freeform 6284"/>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6" name="Freeform 6285"/>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7" name="Freeform 6286"/>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8" name="Freeform 6287"/>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9" name="Freeform 6288"/>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0" name="Freeform 6289"/>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1" name="Freeform 6290"/>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2" name="Freeform 6291"/>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3" name="Freeform 6292"/>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4" name="Freeform 6293"/>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5" name="Freeform 6294"/>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6" name="Freeform 6295"/>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7" name="Freeform 6296"/>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8" name="Freeform 6297"/>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9" name="Freeform 6298"/>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0" name="Freeform 6299"/>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1" name="Freeform 6300"/>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2" name="Freeform 6301"/>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3" name="Freeform 6302"/>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4" name="Freeform 6303"/>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5" name="Freeform 6304"/>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6" name="Freeform 6305"/>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7" name="Freeform 6306"/>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8" name="Freeform 6307"/>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9" name="Freeform 6308"/>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0" name="Freeform 6309"/>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1" name="Freeform 6310"/>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2" name="Freeform 6311"/>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3" name="Freeform 6312"/>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4" name="Freeform 6313"/>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5" name="Freeform 6314"/>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6" name="Freeform 6315"/>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7" name="Freeform 6316"/>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8" name="Freeform 6317"/>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9" name="Freeform 6318"/>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0" name="Freeform 6319"/>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1" name="Freeform 6320"/>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2" name="Freeform 6321"/>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3" name="Freeform 6322"/>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4" name="Freeform 6323"/>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5" name="Freeform 6324"/>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6" name="Freeform 6325"/>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7" name="Freeform 6326"/>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8" name="Freeform 6327"/>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9" name="Freeform 6328"/>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0" name="Freeform 6329"/>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1" name="Freeform 6330"/>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2" name="Freeform 6331"/>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3" name="Freeform 6332"/>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4" name="Freeform 6333"/>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5" name="Freeform 6334"/>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6" name="Freeform 6335"/>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7" name="Freeform 6336"/>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8" name="Freeform 6337"/>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9" name="Freeform 6338"/>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0" name="Freeform 6339"/>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1" name="Freeform 6340"/>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2" name="Freeform 6341"/>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3" name="Freeform 6342"/>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4" name="Freeform 6343"/>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5" name="Freeform 6344"/>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6" name="Freeform 6345"/>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7" name="Freeform 6346"/>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8" name="Freeform 6347"/>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 name="Freeform 6348"/>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0" name="Freeform 6349"/>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1" name="Freeform 6350"/>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0" name="Group 3539"/>
              <p:cNvGrpSpPr/>
              <p:nvPr/>
            </p:nvGrpSpPr>
            <p:grpSpPr>
              <a:xfrm>
                <a:off x="1727431" y="1990975"/>
                <a:ext cx="3955257" cy="1945482"/>
                <a:chOff x="2717006" y="1438275"/>
                <a:chExt cx="3955257" cy="1945482"/>
              </a:xfrm>
              <a:solidFill>
                <a:srgbClr val="00B0F0"/>
              </a:solidFill>
            </p:grpSpPr>
            <p:sp>
              <p:nvSpPr>
                <p:cNvPr id="6160" name="Freeform 6159"/>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Freeform 6160"/>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2" name="Freeform 6161"/>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Freeform 6162"/>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4" name="Freeform 6163"/>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5" name="Freeform 6164"/>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6" name="Freeform 6165"/>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7" name="Freeform 6166"/>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8" name="Freeform 6167"/>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9" name="Freeform 6168"/>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0" name="Freeform 6169"/>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1" name="Freeform 6170"/>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2" name="Freeform 6171"/>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3" name="Freeform 6172"/>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4" name="Freeform 6173"/>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5" name="Freeform 6174"/>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6" name="Freeform 6175"/>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7" name="Freeform 6176"/>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8" name="Freeform 6177"/>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9" name="Freeform 6178"/>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0" name="Freeform 6179"/>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1" name="Freeform 6180"/>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2" name="Freeform 6181"/>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3" name="Freeform 6182"/>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4" name="Freeform 6183"/>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5" name="Freeform 6184"/>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6" name="Freeform 6185"/>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7" name="Freeform 6186"/>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8" name="Freeform 6187"/>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9" name="Freeform 6188"/>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0" name="Freeform 6189"/>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1" name="Freeform 6190"/>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2" name="Freeform 6191"/>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3" name="Freeform 6192"/>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4" name="Freeform 6193"/>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5" name="Freeform 6194"/>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6" name="Freeform 6195"/>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7" name="Freeform 6196"/>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8" name="Freeform 6197"/>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9" name="Freeform 6198"/>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0" name="Freeform 6199"/>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1" name="Freeform 6200"/>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2" name="Freeform 6201"/>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3" name="Freeform 6202"/>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4" name="Freeform 6203"/>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5" name="Freeform 6204"/>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6" name="Freeform 6205"/>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7" name="Freeform 6206"/>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8" name="Freeform 6207"/>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9" name="Freeform 6208"/>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0" name="Freeform 6209"/>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1" name="Freeform 6210"/>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2" name="Freeform 6211"/>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3" name="Freeform 6212"/>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4" name="Freeform 6213"/>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5" name="Freeform 6214"/>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6" name="Freeform 6215"/>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7" name="Freeform 6216"/>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8" name="Freeform 6217"/>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9" name="Freeform 6218"/>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0" name="Freeform 6219"/>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1" name="Freeform 6220"/>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2" name="Freeform 6221"/>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3" name="Freeform 6222"/>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4" name="Freeform 6223"/>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5" name="Freeform 6224"/>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6" name="Freeform 6225"/>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7" name="Freeform 6226"/>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8" name="Freeform 6227"/>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9" name="Freeform 6228"/>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0" name="Freeform 6229"/>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1" name="Freeform 6230"/>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2" name="Freeform 6231"/>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3" name="Freeform 6232"/>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4" name="Freeform 6233"/>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5" name="Freeform 6234"/>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6" name="Freeform 6235"/>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7" name="Freeform 6236"/>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8" name="Freeform 6237"/>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9" name="Freeform 6238"/>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0" name="Freeform 6239"/>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1" name="Freeform 6240"/>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2" name="Freeform 6241"/>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3" name="Freeform 6242"/>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4" name="Freeform 6243"/>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5" name="Freeform 6244"/>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 name="Freeform 6245"/>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7" name="Freeform 6246"/>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8" name="Freeform 6247"/>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9" name="Freeform 6248"/>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0" name="Freeform 6249"/>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1" name="Freeform 6250"/>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2" name="Freeform 6251"/>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3" name="Freeform 6252"/>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4" name="Freeform 6253"/>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5" name="Freeform 6254"/>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grp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1" name="Group 3540"/>
              <p:cNvGrpSpPr/>
              <p:nvPr/>
            </p:nvGrpSpPr>
            <p:grpSpPr>
              <a:xfrm>
                <a:off x="1321706" y="1989000"/>
                <a:ext cx="3955257" cy="1945482"/>
                <a:chOff x="2717006" y="1438275"/>
                <a:chExt cx="3955257" cy="1945482"/>
              </a:xfrm>
            </p:grpSpPr>
            <p:sp>
              <p:nvSpPr>
                <p:cNvPr id="6064" name="Freeform 6063"/>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5" name="Freeform 6064"/>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6" name="Freeform 6065"/>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7" name="Freeform 6066"/>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8" name="Freeform 6067"/>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9" name="Freeform 6068"/>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0" name="Freeform 6069"/>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1" name="Freeform 6070"/>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2" name="Freeform 6071"/>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3" name="Freeform 6072"/>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4" name="Freeform 6073"/>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5" name="Freeform 6074"/>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6" name="Freeform 6075"/>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7" name="Freeform 6076"/>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8" name="Freeform 6077"/>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9" name="Freeform 6078"/>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0" name="Freeform 6079"/>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1" name="Freeform 6080"/>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2" name="Freeform 6081"/>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3" name="Freeform 6082"/>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4" name="Freeform 6083"/>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5" name="Freeform 6084"/>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6" name="Freeform 6085"/>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7" name="Freeform 6086"/>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8" name="Freeform 6087"/>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9" name="Freeform 6088"/>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0" name="Freeform 6089"/>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1" name="Freeform 6090"/>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2" name="Freeform 6091"/>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3" name="Freeform 6092"/>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4" name="Freeform 6093"/>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5" name="Freeform 6094"/>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6" name="Freeform 6095"/>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7" name="Freeform 6096"/>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8" name="Freeform 6097"/>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9" name="Freeform 6098"/>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0" name="Freeform 6099"/>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1" name="Freeform 6100"/>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2" name="Freeform 6101"/>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3" name="Freeform 6102"/>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4" name="Freeform 6103"/>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5" name="Freeform 6104"/>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6" name="Freeform 6105"/>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7" name="Freeform 6106"/>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8" name="Freeform 6107"/>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9" name="Freeform 6108"/>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0" name="Freeform 6109"/>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1" name="Freeform 6110"/>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2" name="Freeform 6111"/>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3" name="Freeform 6112"/>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4" name="Freeform 6113"/>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5" name="Freeform 6114"/>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6" name="Freeform 6115"/>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7" name="Freeform 6116"/>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8" name="Freeform 6117"/>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9" name="Freeform 6118"/>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0" name="Freeform 6119"/>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1" name="Freeform 6120"/>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2" name="Freeform 6121"/>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3" name="Freeform 6122"/>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4" name="Freeform 6123"/>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5" name="Freeform 6124"/>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6" name="Freeform 6125"/>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7" name="Freeform 6126"/>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8" name="Freeform 6127"/>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9" name="Freeform 6128"/>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0" name="Freeform 6129"/>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1" name="Freeform 6130"/>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2" name="Freeform 6131"/>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3" name="Freeform 6132"/>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4" name="Freeform 6133"/>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5" name="Freeform 6134"/>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6" name="Freeform 6135"/>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7" name="Freeform 6136"/>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8" name="Freeform 6137"/>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9" name="Freeform 6138"/>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0" name="Freeform 6139"/>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1" name="Freeform 6140"/>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2" name="Freeform 6141"/>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3" name="Freeform 6142"/>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 name="Freeform 6143"/>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5" name="Freeform 6144"/>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Freeform 6145"/>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Freeform 6146"/>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8" name="Freeform 6147"/>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Freeform 6148"/>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0" name="Freeform 6149"/>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1" name="Freeform 6150"/>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2" name="Freeform 6151"/>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Freeform 6152"/>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Freeform 6153"/>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Freeform 6154"/>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Freeform 6155"/>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Freeform 6156"/>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Freeform 6157"/>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Freeform 6158"/>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2" name="Group 3541"/>
              <p:cNvGrpSpPr/>
              <p:nvPr/>
            </p:nvGrpSpPr>
            <p:grpSpPr>
              <a:xfrm>
                <a:off x="2891181" y="1990975"/>
                <a:ext cx="3955257" cy="1945482"/>
                <a:chOff x="2717006" y="1438275"/>
                <a:chExt cx="3955257" cy="1945482"/>
              </a:xfrm>
            </p:grpSpPr>
            <p:sp>
              <p:nvSpPr>
                <p:cNvPr id="5968" name="Freeform 5967"/>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9" name="Freeform 5968"/>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0" name="Freeform 5969"/>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1" name="Freeform 5970"/>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2" name="Freeform 5971"/>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3" name="Freeform 5972"/>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4" name="Freeform 5973"/>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5" name="Freeform 5974"/>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6" name="Freeform 5975"/>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7" name="Freeform 5976"/>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8" name="Freeform 5977"/>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9" name="Freeform 5978"/>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0" name="Freeform 5979"/>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1" name="Freeform 5980"/>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2" name="Freeform 5981"/>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3" name="Freeform 5982"/>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4" name="Freeform 5983"/>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5" name="Freeform 5984"/>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6" name="Freeform 5985"/>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7" name="Freeform 5986"/>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8" name="Freeform 5987"/>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9" name="Freeform 5988"/>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0" name="Freeform 5989"/>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1" name="Freeform 5990"/>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2" name="Freeform 5991"/>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3" name="Freeform 5992"/>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4" name="Freeform 5993"/>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5" name="Freeform 5994"/>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6" name="Freeform 5995"/>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7" name="Freeform 5996"/>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8" name="Freeform 5997"/>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9" name="Freeform 5998"/>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0" name="Freeform 5999"/>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1" name="Freeform 6000"/>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2" name="Freeform 6001"/>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3" name="Freeform 6002"/>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4" name="Freeform 6003"/>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5" name="Freeform 6004"/>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6" name="Freeform 6005"/>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7" name="Freeform 6006"/>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8" name="Freeform 6007"/>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9" name="Freeform 6008"/>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0" name="Freeform 6009"/>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1" name="Freeform 6010"/>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2" name="Freeform 6011"/>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3" name="Freeform 6012"/>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4" name="Freeform 6013"/>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5" name="Freeform 6014"/>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6" name="Freeform 6015"/>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7" name="Freeform 6016"/>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8" name="Freeform 6017"/>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9" name="Freeform 6018"/>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0" name="Freeform 6019"/>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1" name="Freeform 6020"/>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2" name="Freeform 6021"/>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3" name="Freeform 6022"/>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4" name="Freeform 6023"/>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5" name="Freeform 6024"/>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6" name="Freeform 6025"/>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7" name="Freeform 6026"/>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8" name="Freeform 6027"/>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9" name="Freeform 6028"/>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0" name="Freeform 6029"/>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1" name="Freeform 6030"/>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2" name="Freeform 6031"/>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3" name="Freeform 6032"/>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4" name="Freeform 6033"/>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5" name="Freeform 6034"/>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6" name="Freeform 6035"/>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7" name="Freeform 6036"/>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8" name="Freeform 6037"/>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9" name="Freeform 6038"/>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0" name="Freeform 6039"/>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 name="Freeform 6040"/>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 name="Freeform 6041"/>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3" name="Freeform 6042"/>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4" name="Freeform 6043"/>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5" name="Freeform 6044"/>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6" name="Freeform 6045"/>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7" name="Freeform 6046"/>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8" name="Freeform 6047"/>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9" name="Freeform 6048"/>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0" name="Freeform 6049"/>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1" name="Freeform 6050"/>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2" name="Freeform 6051"/>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3" name="Freeform 6052"/>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4" name="Freeform 6053"/>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5" name="Freeform 6054"/>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6" name="Freeform 6055"/>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7" name="Freeform 6056"/>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8" name="Freeform 6057"/>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9" name="Freeform 6058"/>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0" name="Freeform 6059"/>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1" name="Freeform 6060"/>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2" name="Freeform 6061"/>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3" name="Freeform 6062"/>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3" name="Group 3542"/>
              <p:cNvGrpSpPr/>
              <p:nvPr/>
            </p:nvGrpSpPr>
            <p:grpSpPr>
              <a:xfrm>
                <a:off x="3304831" y="1989000"/>
                <a:ext cx="3955257" cy="1945482"/>
                <a:chOff x="2717006" y="1438275"/>
                <a:chExt cx="3955257" cy="1945482"/>
              </a:xfrm>
            </p:grpSpPr>
            <p:sp>
              <p:nvSpPr>
                <p:cNvPr id="5872" name="Freeform 5871"/>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3" name="Freeform 5872"/>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4" name="Freeform 5873"/>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5" name="Freeform 5874"/>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6" name="Freeform 5875"/>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7" name="Freeform 5876"/>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8" name="Freeform 5877"/>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9" name="Freeform 5878"/>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0" name="Freeform 5879"/>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1" name="Freeform 5880"/>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2" name="Freeform 5881"/>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3" name="Freeform 5882"/>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4" name="Freeform 5883"/>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5" name="Freeform 5884"/>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6" name="Freeform 5885"/>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7" name="Freeform 5886"/>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8" name="Freeform 5887"/>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9" name="Freeform 5888"/>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0" name="Freeform 5889"/>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1" name="Freeform 5890"/>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2" name="Freeform 5891"/>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3" name="Freeform 5892"/>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4" name="Freeform 5893"/>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5" name="Freeform 5894"/>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6" name="Freeform 5895"/>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7" name="Freeform 5896"/>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8" name="Freeform 5897"/>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9" name="Freeform 5898"/>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0" name="Freeform 5899"/>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1" name="Freeform 5900"/>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2" name="Freeform 5901"/>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3" name="Freeform 5902"/>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4" name="Freeform 5903"/>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5" name="Freeform 5904"/>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6" name="Freeform 5905"/>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7" name="Freeform 5906"/>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8" name="Freeform 5907"/>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9" name="Freeform 5908"/>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0" name="Freeform 5909"/>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1" name="Freeform 5910"/>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2" name="Freeform 5911"/>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3" name="Freeform 5912"/>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4" name="Freeform 5913"/>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5" name="Freeform 5914"/>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6" name="Freeform 5915"/>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7" name="Freeform 5916"/>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8" name="Freeform 5917"/>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9" name="Freeform 5918"/>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0" name="Freeform 5919"/>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1" name="Freeform 5920"/>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2" name="Freeform 5921"/>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3" name="Freeform 5922"/>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4" name="Freeform 5923"/>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5" name="Freeform 5924"/>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6" name="Freeform 5925"/>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7" name="Freeform 5926"/>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8" name="Freeform 5927"/>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9" name="Freeform 5928"/>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0" name="Freeform 5929"/>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1" name="Freeform 5930"/>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2" name="Freeform 5931"/>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3" name="Freeform 5932"/>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4" name="Freeform 5933"/>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5" name="Freeform 5934"/>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6" name="Freeform 5935"/>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7" name="Freeform 5936"/>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8" name="Freeform 5937"/>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 name="Freeform 5938"/>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0" name="Freeform 5939"/>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1" name="Freeform 5940"/>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2" name="Freeform 5941"/>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3" name="Freeform 5942"/>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4" name="Freeform 5943"/>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5" name="Freeform 5944"/>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6" name="Freeform 5945"/>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7" name="Freeform 5946"/>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8" name="Freeform 5947"/>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9" name="Freeform 5948"/>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0" name="Freeform 5949"/>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1" name="Freeform 5950"/>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2" name="Freeform 5951"/>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3" name="Freeform 5952"/>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4" name="Freeform 5953"/>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5" name="Freeform 5954"/>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6" name="Freeform 5955"/>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7" name="Freeform 5956"/>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8" name="Freeform 5957"/>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9" name="Freeform 5958"/>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0" name="Freeform 5959"/>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1" name="Freeform 5960"/>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2" name="Freeform 5961"/>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3" name="Freeform 5962"/>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4" name="Freeform 5963"/>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5" name="Freeform 5964"/>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6" name="Freeform 5965"/>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7" name="Freeform 5966"/>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4" name="Group 3543"/>
              <p:cNvGrpSpPr/>
              <p:nvPr/>
            </p:nvGrpSpPr>
            <p:grpSpPr>
              <a:xfrm>
                <a:off x="3694731" y="1987025"/>
                <a:ext cx="3955257" cy="1945482"/>
                <a:chOff x="2717006" y="1438275"/>
                <a:chExt cx="3955257" cy="1945482"/>
              </a:xfrm>
            </p:grpSpPr>
            <p:sp>
              <p:nvSpPr>
                <p:cNvPr id="5776" name="Freeform 5775"/>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7" name="Freeform 5776"/>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8" name="Freeform 5777"/>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9" name="Freeform 5778"/>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0" name="Freeform 5779"/>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1" name="Freeform 5780"/>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2" name="Freeform 5781"/>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3" name="Freeform 5782"/>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4" name="Freeform 5783"/>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5" name="Freeform 5784"/>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6" name="Freeform 5785"/>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7" name="Freeform 5786"/>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8" name="Freeform 5787"/>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9" name="Freeform 5788"/>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0" name="Freeform 5789"/>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1" name="Freeform 5790"/>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2" name="Freeform 5791"/>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3" name="Freeform 5792"/>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4" name="Freeform 5793"/>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5" name="Freeform 5794"/>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6" name="Freeform 5795"/>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7" name="Freeform 5796"/>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8" name="Freeform 5797"/>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9" name="Freeform 5798"/>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0" name="Freeform 5799"/>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1" name="Freeform 5800"/>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2" name="Freeform 5801"/>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3" name="Freeform 5802"/>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4" name="Freeform 5803"/>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5" name="Freeform 5804"/>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6" name="Freeform 5805"/>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7" name="Freeform 5806"/>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8" name="Freeform 5807"/>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9" name="Freeform 5808"/>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0" name="Freeform 5809"/>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1" name="Freeform 5810"/>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2" name="Freeform 5811"/>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3" name="Freeform 5812"/>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4" name="Freeform 5813"/>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5" name="Freeform 5814"/>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6" name="Freeform 5815"/>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7" name="Freeform 5816"/>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8" name="Freeform 5817"/>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9" name="Freeform 5818"/>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0" name="Freeform 5819"/>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1" name="Freeform 5820"/>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2" name="Freeform 5821"/>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3" name="Freeform 5822"/>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4" name="Freeform 5823"/>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5" name="Freeform 5824"/>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6" name="Freeform 5825"/>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7" name="Freeform 5826"/>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8" name="Freeform 5827"/>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9" name="Freeform 5828"/>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0" name="Freeform 5829"/>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1" name="Freeform 5830"/>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2" name="Freeform 5831"/>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3" name="Freeform 5832"/>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4" name="Freeform 5833"/>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5" name="Freeform 5834"/>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6" name="Freeform 5835"/>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 name="Freeform 5836"/>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8" name="Freeform 5837"/>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9" name="Freeform 5838"/>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0" name="Freeform 5839"/>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1" name="Freeform 5840"/>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2" name="Freeform 5841"/>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3" name="Freeform 5842"/>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4" name="Freeform 5843"/>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5" name="Freeform 5844"/>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6" name="Freeform 5845"/>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7" name="Freeform 5846"/>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8" name="Freeform 5847"/>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9" name="Freeform 5848"/>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0" name="Freeform 5849"/>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1" name="Freeform 5850"/>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2" name="Freeform 5851"/>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3" name="Freeform 5852"/>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4" name="Freeform 5853"/>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5" name="Freeform 5854"/>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6" name="Freeform 5855"/>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7" name="Freeform 5856"/>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8" name="Freeform 5857"/>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9" name="Freeform 5858"/>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0" name="Freeform 5859"/>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1" name="Freeform 5860"/>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2" name="Freeform 5861"/>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3" name="Freeform 5862"/>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4" name="Freeform 5863"/>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5" name="Freeform 5864"/>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6" name="Freeform 5865"/>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7" name="Freeform 5866"/>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8" name="Freeform 5867"/>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9" name="Freeform 5868"/>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0" name="Freeform 5869"/>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1" name="Freeform 5870"/>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5" name="Group 3544"/>
              <p:cNvGrpSpPr/>
              <p:nvPr/>
            </p:nvGrpSpPr>
            <p:grpSpPr>
              <a:xfrm>
                <a:off x="953089" y="2003171"/>
                <a:ext cx="3955257" cy="1945482"/>
                <a:chOff x="2717006" y="1438275"/>
                <a:chExt cx="3955257" cy="1945482"/>
              </a:xfrm>
            </p:grpSpPr>
            <p:sp>
              <p:nvSpPr>
                <p:cNvPr id="5680" name="Freeform 5679"/>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1" name="Freeform 5680"/>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2" name="Freeform 5681"/>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 name="Freeform 5682"/>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4" name="Freeform 5683"/>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5" name="Freeform 5684"/>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6" name="Freeform 5685"/>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7" name="Freeform 5686"/>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8" name="Freeform 5687"/>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9" name="Freeform 5688"/>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0" name="Freeform 5689"/>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1" name="Freeform 5690"/>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2" name="Freeform 5691"/>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3" name="Freeform 5692"/>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4" name="Freeform 5693"/>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5" name="Freeform 5694"/>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6" name="Freeform 5695"/>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7" name="Freeform 5696"/>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8" name="Freeform 5697"/>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9" name="Freeform 5698"/>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0" name="Freeform 5699"/>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1" name="Freeform 5700"/>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2" name="Freeform 5701"/>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3" name="Freeform 5702"/>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4" name="Freeform 5703"/>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5" name="Freeform 5704"/>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6" name="Freeform 5705"/>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7" name="Freeform 5706"/>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8" name="Freeform 5707"/>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9" name="Freeform 5708"/>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0" name="Freeform 5709"/>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1" name="Freeform 5710"/>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2" name="Freeform 5711"/>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3" name="Freeform 5712"/>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4" name="Freeform 5713"/>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5" name="Freeform 5714"/>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6" name="Freeform 5715"/>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7" name="Freeform 5716"/>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8" name="Freeform 5717"/>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9" name="Freeform 5718"/>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0" name="Freeform 5719"/>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1" name="Freeform 5720"/>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2" name="Freeform 5721"/>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3" name="Freeform 5722"/>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4" name="Freeform 5723"/>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5" name="Freeform 5724"/>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6" name="Freeform 5725"/>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7" name="Freeform 5726"/>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8" name="Freeform 5727"/>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9" name="Freeform 5728"/>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0" name="Freeform 5729"/>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1" name="Freeform 5730"/>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2" name="Freeform 5731"/>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3" name="Freeform 5732"/>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 name="Freeform 5733"/>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 name="Freeform 5734"/>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6" name="Freeform 5735"/>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7" name="Freeform 5736"/>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8" name="Freeform 5737"/>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9" name="Freeform 5738"/>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0" name="Freeform 5739"/>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1" name="Freeform 5740"/>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2" name="Freeform 5741"/>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3" name="Freeform 5742"/>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4" name="Freeform 5743"/>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5" name="Freeform 5744"/>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6" name="Freeform 5745"/>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7" name="Freeform 5746"/>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8" name="Freeform 5747"/>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9" name="Freeform 5748"/>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0" name="Freeform 5749"/>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1" name="Freeform 5750"/>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2" name="Freeform 5751"/>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3" name="Freeform 5752"/>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4" name="Freeform 5753"/>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5" name="Freeform 5754"/>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6" name="Freeform 5755"/>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7" name="Freeform 5756"/>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8" name="Freeform 5757"/>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9" name="Freeform 5758"/>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0" name="Freeform 5759"/>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1" name="Freeform 5760"/>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2" name="Freeform 5761"/>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3" name="Freeform 5762"/>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4" name="Freeform 5763"/>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5" name="Freeform 5764"/>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6" name="Freeform 5765"/>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7" name="Freeform 5766"/>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8" name="Freeform 5767"/>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9" name="Freeform 5768"/>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0" name="Freeform 5769"/>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1" name="Freeform 5770"/>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2" name="Freeform 5771"/>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3" name="Freeform 5772"/>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4" name="Freeform 5773"/>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5" name="Freeform 5774"/>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6" name="Group 3545"/>
              <p:cNvGrpSpPr/>
              <p:nvPr/>
            </p:nvGrpSpPr>
            <p:grpSpPr>
              <a:xfrm>
                <a:off x="563206" y="1996076"/>
                <a:ext cx="3955257" cy="1945482"/>
                <a:chOff x="2717006" y="1438275"/>
                <a:chExt cx="3955257" cy="1945482"/>
              </a:xfrm>
            </p:grpSpPr>
            <p:sp>
              <p:nvSpPr>
                <p:cNvPr id="5584" name="Freeform 5583"/>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5" name="Freeform 5584"/>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6" name="Freeform 5585"/>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7" name="Freeform 5586"/>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8" name="Freeform 5587"/>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9" name="Freeform 5588"/>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0" name="Freeform 5589"/>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1" name="Freeform 5590"/>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2" name="Freeform 5591"/>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3" name="Freeform 5592"/>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4" name="Freeform 5593"/>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5" name="Freeform 5594"/>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6" name="Freeform 5595"/>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7" name="Freeform 5596"/>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8" name="Freeform 5597"/>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9" name="Freeform 5598"/>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0" name="Freeform 5599"/>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1" name="Freeform 5600"/>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2" name="Freeform 5601"/>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3" name="Freeform 5602"/>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4" name="Freeform 5603"/>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5" name="Freeform 5604"/>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6" name="Freeform 5605"/>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7" name="Freeform 5606"/>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8" name="Freeform 5607"/>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9" name="Freeform 5608"/>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0" name="Freeform 5609"/>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1" name="Freeform 5610"/>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2" name="Freeform 5611"/>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3" name="Freeform 5612"/>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4" name="Freeform 5613"/>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5" name="Freeform 5614"/>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6" name="Freeform 5615"/>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7" name="Freeform 5616"/>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8" name="Freeform 5617"/>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9" name="Freeform 5618"/>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0" name="Freeform 5619"/>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1" name="Freeform 5620"/>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2" name="Freeform 5621"/>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3" name="Freeform 5622"/>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4" name="Freeform 5623"/>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5" name="Freeform 5624"/>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6" name="Freeform 5625"/>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7" name="Freeform 5626"/>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8" name="Freeform 5627"/>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9" name="Freeform 5628"/>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0" name="Freeform 5629"/>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1" name="Freeform 5630"/>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 name="Freeform 5631"/>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 name="Freeform 5632"/>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4" name="Freeform 5633"/>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5" name="Freeform 5634"/>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6" name="Freeform 5635"/>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7" name="Freeform 5636"/>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8" name="Freeform 5637"/>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9" name="Freeform 5638"/>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0" name="Freeform 5639"/>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1" name="Freeform 5640"/>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2" name="Freeform 5641"/>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3" name="Freeform 5642"/>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4" name="Freeform 5643"/>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5" name="Freeform 5644"/>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6" name="Freeform 5645"/>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7" name="Freeform 5646"/>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8" name="Freeform 5647"/>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9" name="Freeform 5648"/>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0" name="Freeform 5649"/>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1" name="Freeform 5650"/>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2" name="Freeform 5651"/>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3" name="Freeform 5652"/>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4" name="Freeform 5653"/>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5" name="Freeform 5654"/>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6" name="Freeform 5655"/>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7" name="Freeform 5656"/>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8" name="Freeform 5657"/>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9" name="Freeform 5658"/>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0" name="Freeform 5659"/>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1" name="Freeform 5660"/>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2" name="Freeform 5661"/>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3" name="Freeform 5662"/>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4" name="Freeform 5663"/>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5" name="Freeform 5664"/>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6" name="Freeform 5665"/>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7" name="Freeform 5666"/>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8" name="Freeform 5667"/>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9" name="Freeform 5668"/>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0" name="Freeform 5669"/>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1" name="Freeform 5670"/>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2" name="Freeform 5671"/>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3" name="Freeform 5672"/>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4" name="Freeform 5673"/>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5" name="Freeform 5674"/>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6" name="Freeform 5675"/>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7" name="Freeform 5676"/>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8" name="Freeform 5677"/>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9" name="Freeform 5678"/>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7" name="Group 3546"/>
              <p:cNvGrpSpPr/>
              <p:nvPr/>
            </p:nvGrpSpPr>
            <p:grpSpPr>
              <a:xfrm>
                <a:off x="141424" y="1988981"/>
                <a:ext cx="3955257" cy="1945482"/>
                <a:chOff x="2717006" y="1438275"/>
                <a:chExt cx="3955257" cy="1945482"/>
              </a:xfrm>
            </p:grpSpPr>
            <p:sp>
              <p:nvSpPr>
                <p:cNvPr id="5488" name="Freeform 5487"/>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9" name="Freeform 5488"/>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0" name="Freeform 5489"/>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1" name="Freeform 5490"/>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2" name="Freeform 5491"/>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3" name="Freeform 5492"/>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4" name="Freeform 5493"/>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5" name="Freeform 5494"/>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6" name="Freeform 5495"/>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7" name="Freeform 5496"/>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8" name="Freeform 5497"/>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9" name="Freeform 5498"/>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0" name="Freeform 5499"/>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1" name="Freeform 5500"/>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2" name="Freeform 5501"/>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3" name="Freeform 5502"/>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4" name="Freeform 5503"/>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5" name="Freeform 5504"/>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6" name="Freeform 5505"/>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7" name="Freeform 5506"/>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8" name="Freeform 5507"/>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9" name="Freeform 5508"/>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0" name="Freeform 5509"/>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1" name="Freeform 5510"/>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2" name="Freeform 5511"/>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3" name="Freeform 5512"/>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4" name="Freeform 5513"/>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5" name="Freeform 5514"/>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6" name="Freeform 5515"/>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7" name="Freeform 5516"/>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8" name="Freeform 5517"/>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9" name="Freeform 5518"/>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0" name="Freeform 5519"/>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1" name="Freeform 5520"/>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2" name="Freeform 5521"/>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3" name="Freeform 5522"/>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4" name="Freeform 5523"/>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5" name="Freeform 5524"/>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6" name="Freeform 5525"/>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7" name="Freeform 5526"/>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8" name="Freeform 5527"/>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 name="Freeform 5528"/>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0" name="Freeform 5529"/>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1" name="Freeform 5530"/>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2" name="Freeform 5531"/>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3" name="Freeform 5532"/>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4" name="Freeform 5533"/>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5" name="Freeform 5534"/>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6" name="Freeform 5535"/>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7" name="Freeform 5536"/>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8" name="Freeform 5537"/>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9" name="Freeform 5538"/>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0" name="Freeform 5539"/>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1" name="Freeform 5540"/>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2" name="Freeform 5541"/>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3" name="Freeform 5542"/>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4" name="Freeform 5543"/>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5" name="Freeform 5544"/>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6" name="Freeform 5545"/>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7" name="Freeform 5546"/>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8" name="Freeform 5547"/>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9" name="Freeform 5548"/>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0" name="Freeform 5549"/>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1" name="Freeform 5550"/>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2" name="Freeform 5551"/>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3" name="Freeform 5552"/>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4" name="Freeform 5553"/>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5" name="Freeform 5554"/>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6" name="Freeform 5555"/>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7" name="Freeform 5556"/>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8" name="Freeform 5557"/>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9" name="Freeform 5558"/>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0" name="Freeform 5559"/>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1" name="Freeform 5560"/>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2" name="Freeform 5561"/>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3" name="Freeform 5562"/>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4" name="Freeform 5563"/>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5" name="Freeform 5564"/>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6" name="Freeform 5565"/>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7" name="Freeform 5566"/>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8" name="Freeform 5567"/>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9" name="Freeform 5568"/>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0" name="Freeform 5569"/>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1" name="Freeform 5570"/>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2" name="Freeform 5571"/>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3" name="Freeform 5572"/>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4" name="Freeform 5573"/>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5" name="Freeform 5574"/>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6" name="Freeform 5575"/>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7" name="Freeform 5576"/>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8" name="Freeform 5577"/>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9" name="Freeform 5578"/>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0" name="Freeform 5579"/>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1" name="Freeform 5580"/>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2" name="Freeform 5581"/>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3" name="Freeform 5582"/>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8" name="Group 3547"/>
              <p:cNvGrpSpPr/>
              <p:nvPr/>
            </p:nvGrpSpPr>
            <p:grpSpPr>
              <a:xfrm>
                <a:off x="-237826" y="2013785"/>
                <a:ext cx="3955257" cy="1945482"/>
                <a:chOff x="2717006" y="1438275"/>
                <a:chExt cx="3955257" cy="1945482"/>
              </a:xfrm>
            </p:grpSpPr>
            <p:sp>
              <p:nvSpPr>
                <p:cNvPr id="5392" name="Freeform 5391"/>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3" name="Freeform 5392"/>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4" name="Freeform 5393"/>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5" name="Freeform 5394"/>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6" name="Freeform 5395"/>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7" name="Freeform 5396"/>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8" name="Freeform 5397"/>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9" name="Freeform 5398"/>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0" name="Freeform 5399"/>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1" name="Freeform 5400"/>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2" name="Freeform 5401"/>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3" name="Freeform 5402"/>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4" name="Freeform 5403"/>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5" name="Freeform 5404"/>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6" name="Freeform 5405"/>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7" name="Freeform 5406"/>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8" name="Freeform 5407"/>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9" name="Freeform 5408"/>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0" name="Freeform 5409"/>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1" name="Freeform 5410"/>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2" name="Freeform 5411"/>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3" name="Freeform 5412"/>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4" name="Freeform 5413"/>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5" name="Freeform 5414"/>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6" name="Freeform 5415"/>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7" name="Freeform 5416"/>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8" name="Freeform 5417"/>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9" name="Freeform 5418"/>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0" name="Freeform 5419"/>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1" name="Freeform 5420"/>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2" name="Freeform 5421"/>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3" name="Freeform 5422"/>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4" name="Freeform 5423"/>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5" name="Freeform 5424"/>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6" name="Freeform 5425"/>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 name="Freeform 5426"/>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8" name="Freeform 5427"/>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9" name="Freeform 5428"/>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0" name="Freeform 5429"/>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1" name="Freeform 5430"/>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2" name="Freeform 5431"/>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3" name="Freeform 5432"/>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4" name="Freeform 5433"/>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5" name="Freeform 5434"/>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6" name="Freeform 5435"/>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7" name="Freeform 5436"/>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8" name="Freeform 5437"/>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9" name="Freeform 5438"/>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0" name="Freeform 5439"/>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1" name="Freeform 5440"/>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2" name="Freeform 5441"/>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3" name="Freeform 5442"/>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4" name="Freeform 5443"/>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5" name="Freeform 5444"/>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6" name="Freeform 5445"/>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7" name="Freeform 5446"/>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8" name="Freeform 5447"/>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9" name="Freeform 5448"/>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0" name="Freeform 5449"/>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1" name="Freeform 5450"/>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2" name="Freeform 5451"/>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3" name="Freeform 5452"/>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4" name="Freeform 5453"/>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5" name="Freeform 5454"/>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6" name="Freeform 5455"/>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7" name="Freeform 5456"/>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8" name="Freeform 5457"/>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9" name="Freeform 5458"/>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0" name="Freeform 5459"/>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1" name="Freeform 5460"/>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2" name="Freeform 5461"/>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3" name="Freeform 5462"/>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4" name="Freeform 5463"/>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5" name="Freeform 5464"/>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6" name="Freeform 5465"/>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7" name="Freeform 5466"/>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8" name="Freeform 5467"/>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9" name="Freeform 5468"/>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0" name="Freeform 5469"/>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1" name="Freeform 5470"/>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2" name="Freeform 5471"/>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3" name="Freeform 5472"/>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4" name="Freeform 5473"/>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5" name="Freeform 5474"/>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6" name="Freeform 5475"/>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7" name="Freeform 5476"/>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8" name="Freeform 5477"/>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9" name="Freeform 5478"/>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0" name="Freeform 5479"/>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1" name="Freeform 5480"/>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2" name="Freeform 5481"/>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3" name="Freeform 5482"/>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4" name="Freeform 5483"/>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5" name="Freeform 5484"/>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6" name="Freeform 5485"/>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7" name="Freeform 5486"/>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9" name="Group 3548"/>
              <p:cNvGrpSpPr/>
              <p:nvPr/>
            </p:nvGrpSpPr>
            <p:grpSpPr>
              <a:xfrm>
                <a:off x="-638342" y="2006690"/>
                <a:ext cx="3955257" cy="1945482"/>
                <a:chOff x="2717006" y="1438275"/>
                <a:chExt cx="3955257" cy="1945482"/>
              </a:xfrm>
            </p:grpSpPr>
            <p:sp>
              <p:nvSpPr>
                <p:cNvPr id="5296" name="Freeform 5295"/>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7" name="Freeform 5296"/>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8" name="Freeform 5297"/>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9" name="Freeform 5298"/>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0" name="Freeform 5299"/>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1" name="Freeform 5300"/>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2" name="Freeform 5301"/>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3" name="Freeform 5302"/>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4" name="Freeform 5303"/>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5" name="Freeform 5304"/>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6" name="Freeform 5305"/>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7" name="Freeform 5306"/>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8" name="Freeform 5307"/>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9" name="Freeform 5308"/>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0" name="Freeform 5309"/>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1" name="Freeform 5310"/>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2" name="Freeform 5311"/>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3" name="Freeform 5312"/>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4" name="Freeform 5313"/>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5" name="Freeform 5314"/>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6" name="Freeform 5315"/>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7" name="Freeform 5316"/>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8" name="Freeform 5317"/>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9" name="Freeform 5318"/>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0" name="Freeform 5319"/>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1" name="Freeform 5320"/>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2" name="Freeform 5321"/>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3" name="Freeform 5322"/>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4" name="Freeform 5323"/>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 name="Freeform 5324"/>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 name="Freeform 5325"/>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7" name="Freeform 5326"/>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8" name="Freeform 5327"/>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9" name="Freeform 5328"/>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0" name="Freeform 5329"/>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1" name="Freeform 5330"/>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2" name="Freeform 5331"/>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3" name="Freeform 5332"/>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4" name="Freeform 5333"/>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5" name="Freeform 5334"/>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6" name="Freeform 5335"/>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7" name="Freeform 5336"/>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8" name="Freeform 5337"/>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9" name="Freeform 5338"/>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0" name="Freeform 5339"/>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1" name="Freeform 5340"/>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2" name="Freeform 5341"/>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3" name="Freeform 5342"/>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4" name="Freeform 5343"/>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5" name="Freeform 5344"/>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6" name="Freeform 5345"/>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7" name="Freeform 5346"/>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8" name="Freeform 5347"/>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9" name="Freeform 5348"/>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0" name="Freeform 5349"/>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1" name="Freeform 5350"/>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2" name="Freeform 5351"/>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3" name="Freeform 5352"/>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4" name="Freeform 5353"/>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5" name="Freeform 5354"/>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6" name="Freeform 5355"/>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7" name="Freeform 5356"/>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8" name="Freeform 5357"/>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9" name="Freeform 5358"/>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0" name="Freeform 5359"/>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1" name="Freeform 5360"/>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2" name="Freeform 5361"/>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3" name="Freeform 5362"/>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4" name="Freeform 5363"/>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5" name="Freeform 5364"/>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6" name="Freeform 5365"/>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7" name="Freeform 5366"/>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8" name="Freeform 5367"/>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9" name="Freeform 5368"/>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0" name="Freeform 5369"/>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1" name="Freeform 5370"/>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2" name="Freeform 5371"/>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3" name="Freeform 5372"/>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4" name="Freeform 5373"/>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5" name="Freeform 5374"/>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6" name="Freeform 5375"/>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7" name="Freeform 5376"/>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8" name="Freeform 5377"/>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9" name="Freeform 5378"/>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0" name="Freeform 5379"/>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1" name="Freeform 5380"/>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2" name="Freeform 5381"/>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3" name="Freeform 5382"/>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4" name="Freeform 5383"/>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5" name="Freeform 5384"/>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6" name="Freeform 5385"/>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7" name="Freeform 5386"/>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8" name="Freeform 5387"/>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9" name="Freeform 5388"/>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0" name="Freeform 5389"/>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1" name="Freeform 5390"/>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0" name="Group 3549"/>
              <p:cNvGrpSpPr/>
              <p:nvPr/>
            </p:nvGrpSpPr>
            <p:grpSpPr>
              <a:xfrm>
                <a:off x="4091690" y="1989455"/>
                <a:ext cx="3955257" cy="1945482"/>
                <a:chOff x="2717006" y="1438275"/>
                <a:chExt cx="3955257" cy="1945482"/>
              </a:xfrm>
            </p:grpSpPr>
            <p:sp>
              <p:nvSpPr>
                <p:cNvPr id="5200" name="Freeform 5199"/>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1" name="Freeform 5200"/>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2" name="Freeform 5201"/>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3" name="Freeform 5202"/>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4" name="Freeform 5203"/>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5" name="Freeform 5204"/>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6" name="Freeform 5205"/>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7" name="Freeform 5206"/>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8" name="Freeform 5207"/>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9" name="Freeform 5208"/>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0" name="Freeform 5209"/>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1" name="Freeform 5210"/>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2" name="Freeform 5211"/>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3" name="Freeform 5212"/>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4" name="Freeform 5213"/>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5" name="Freeform 5214"/>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6" name="Freeform 5215"/>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7" name="Freeform 5216"/>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8" name="Freeform 5217"/>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9" name="Freeform 5218"/>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0" name="Freeform 5219"/>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1" name="Freeform 5220"/>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 name="Freeform 5221"/>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 name="Freeform 5222"/>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4" name="Freeform 5223"/>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5" name="Freeform 5224"/>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6" name="Freeform 5225"/>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7" name="Freeform 5226"/>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8" name="Freeform 5227"/>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9" name="Freeform 5228"/>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0" name="Freeform 5229"/>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1" name="Freeform 5230"/>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2" name="Freeform 5231"/>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3" name="Freeform 5232"/>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4" name="Freeform 5233"/>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5" name="Freeform 5234"/>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6" name="Freeform 5235"/>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7" name="Freeform 5236"/>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8" name="Freeform 5237"/>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9" name="Freeform 5238"/>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0" name="Freeform 5239"/>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1" name="Freeform 5240"/>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2" name="Freeform 5241"/>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3" name="Freeform 5242"/>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4" name="Freeform 5243"/>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5" name="Freeform 5244"/>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6" name="Freeform 5245"/>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7" name="Freeform 5246"/>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8" name="Freeform 5247"/>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9" name="Freeform 5248"/>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0" name="Freeform 5249"/>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1" name="Freeform 5250"/>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2" name="Freeform 5251"/>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3" name="Freeform 5252"/>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4" name="Freeform 5253"/>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5" name="Freeform 5254"/>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6" name="Freeform 5255"/>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7" name="Freeform 5256"/>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8" name="Freeform 5257"/>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9" name="Freeform 5258"/>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0" name="Freeform 5259"/>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1" name="Freeform 5260"/>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2" name="Freeform 5261"/>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3" name="Freeform 5262"/>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4" name="Freeform 5263"/>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5" name="Freeform 5264"/>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6" name="Freeform 5265"/>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7" name="Freeform 5266"/>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8" name="Freeform 5267"/>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9" name="Freeform 5268"/>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0" name="Freeform 5269"/>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1" name="Freeform 5270"/>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2" name="Freeform 5271"/>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3" name="Freeform 5272"/>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4" name="Freeform 5273"/>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5" name="Freeform 5274"/>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6" name="Freeform 5275"/>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7" name="Freeform 5276"/>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8" name="Freeform 5277"/>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9" name="Freeform 5278"/>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0" name="Freeform 5279"/>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1" name="Freeform 5280"/>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2" name="Freeform 5281"/>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3" name="Freeform 5282"/>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4" name="Freeform 5283"/>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5" name="Freeform 5284"/>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6" name="Freeform 5285"/>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7" name="Freeform 5286"/>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8" name="Freeform 5287"/>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9" name="Freeform 5288"/>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0" name="Freeform 5289"/>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1" name="Freeform 5290"/>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2" name="Freeform 5291"/>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3" name="Freeform 5292"/>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4" name="Freeform 5293"/>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5" name="Freeform 5294"/>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1" name="Group 3550"/>
              <p:cNvGrpSpPr/>
              <p:nvPr/>
            </p:nvGrpSpPr>
            <p:grpSpPr>
              <a:xfrm>
                <a:off x="4488649" y="1982360"/>
                <a:ext cx="3955257" cy="1945482"/>
                <a:chOff x="2717006" y="1438275"/>
                <a:chExt cx="3955257" cy="1945482"/>
              </a:xfrm>
            </p:grpSpPr>
            <p:sp>
              <p:nvSpPr>
                <p:cNvPr id="5104" name="Freeform 5103"/>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5" name="Freeform 5104"/>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6" name="Freeform 5105"/>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7" name="Freeform 5106"/>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8" name="Freeform 5107"/>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9" name="Freeform 5108"/>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0" name="Freeform 5109"/>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1" name="Freeform 5110"/>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2" name="Freeform 5111"/>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3" name="Freeform 5112"/>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4" name="Freeform 5113"/>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5" name="Freeform 5114"/>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6" name="Freeform 5115"/>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7" name="Freeform 5116"/>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8" name="Freeform 5117"/>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9" name="Freeform 5118"/>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 name="Freeform 5119"/>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Freeform 5120"/>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Freeform 5121"/>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Freeform 5122"/>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Freeform 5123"/>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Freeform 5124"/>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Freeform 5125"/>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7" name="Freeform 5126"/>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8" name="Freeform 5127"/>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5128"/>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Freeform 5129"/>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Freeform 5130"/>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Freeform 5131"/>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Freeform 5132"/>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Freeform 5133"/>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Freeform 5134"/>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6" name="Freeform 5135"/>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Freeform 5136"/>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8" name="Freeform 5137"/>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9" name="Freeform 5138"/>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Freeform 5139"/>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1" name="Freeform 5140"/>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2" name="Freeform 5141"/>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3" name="Freeform 5142"/>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4" name="Freeform 5143"/>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5" name="Freeform 5144"/>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6" name="Freeform 5145"/>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7" name="Freeform 5146"/>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8" name="Freeform 5147"/>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9" name="Freeform 5148"/>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0" name="Freeform 5149"/>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1" name="Freeform 5150"/>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2" name="Freeform 5151"/>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3" name="Freeform 5152"/>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4" name="Freeform 5153"/>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5" name="Freeform 5154"/>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6" name="Freeform 5155"/>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7" name="Freeform 5156"/>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8" name="Freeform 5157"/>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9" name="Freeform 5158"/>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0" name="Freeform 5159"/>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1" name="Freeform 5160"/>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2" name="Freeform 5161"/>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3" name="Freeform 5162"/>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4" name="Freeform 5163"/>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5" name="Freeform 5164"/>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6" name="Freeform 5165"/>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7" name="Freeform 5166"/>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8" name="Freeform 5167"/>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9" name="Freeform 5168"/>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0" name="Freeform 5169"/>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1" name="Freeform 5170"/>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2" name="Freeform 5171"/>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3" name="Freeform 5172"/>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4" name="Freeform 5173"/>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5" name="Freeform 5174"/>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6" name="Freeform 5175"/>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7" name="Freeform 5176"/>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8" name="Freeform 5177"/>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9" name="Freeform 5178"/>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0" name="Freeform 5179"/>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1" name="Freeform 5180"/>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2" name="Freeform 5181"/>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3" name="Freeform 5182"/>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4" name="Freeform 5183"/>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5" name="Freeform 5184"/>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6" name="Freeform 5185"/>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7" name="Freeform 5186"/>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8" name="Freeform 5187"/>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9" name="Freeform 5188"/>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0" name="Freeform 5189"/>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1" name="Freeform 5190"/>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2" name="Freeform 5191"/>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3" name="Freeform 5192"/>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4" name="Freeform 5193"/>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5" name="Freeform 5194"/>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6" name="Freeform 5195"/>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7" name="Freeform 5196"/>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8" name="Freeform 5197"/>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9" name="Freeform 5198"/>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2" name="Group 3551"/>
              <p:cNvGrpSpPr/>
              <p:nvPr/>
            </p:nvGrpSpPr>
            <p:grpSpPr>
              <a:xfrm>
                <a:off x="4885608" y="1975265"/>
                <a:ext cx="3955257" cy="1945482"/>
                <a:chOff x="2717006" y="1438275"/>
                <a:chExt cx="3955257" cy="1945482"/>
              </a:xfrm>
            </p:grpSpPr>
            <p:sp>
              <p:nvSpPr>
                <p:cNvPr id="5008" name="Freeform 5007"/>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9" name="Freeform 5008"/>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0" name="Freeform 5009"/>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1" name="Freeform 5010"/>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2" name="Freeform 5011"/>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3" name="Freeform 5012"/>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4" name="Freeform 5013"/>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5" name="Freeform 5014"/>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6" name="Freeform 5015"/>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 name="Freeform 5016"/>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 name="Freeform 5017"/>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9" name="Freeform 5018"/>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0" name="Freeform 5019"/>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1" name="Freeform 5020"/>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2" name="Freeform 5021"/>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3" name="Freeform 5022"/>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4" name="Freeform 5023"/>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5" name="Freeform 5024"/>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6" name="Freeform 5025"/>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7" name="Freeform 5026"/>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8" name="Freeform 5027"/>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9" name="Freeform 5028"/>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0" name="Freeform 5029"/>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1" name="Freeform 5030"/>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2" name="Freeform 5031"/>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3" name="Freeform 5032"/>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4" name="Freeform 5033"/>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5" name="Freeform 5034"/>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6" name="Freeform 5035"/>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7" name="Freeform 5036"/>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8" name="Freeform 5037"/>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9" name="Freeform 5038"/>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0" name="Freeform 5039"/>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1" name="Freeform 5040"/>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2" name="Freeform 5041"/>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3" name="Freeform 5042"/>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4" name="Freeform 5043"/>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5" name="Freeform 5044"/>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6" name="Freeform 5045"/>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7" name="Freeform 5046"/>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8" name="Freeform 5047"/>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9" name="Freeform 5048"/>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0" name="Freeform 5049"/>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1" name="Freeform 5050"/>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2" name="Freeform 5051"/>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3" name="Freeform 5052"/>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4" name="Freeform 5053"/>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5" name="Freeform 5054"/>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6" name="Freeform 5055"/>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7" name="Freeform 5056"/>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8" name="Freeform 5057"/>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9" name="Freeform 5058"/>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0" name="Freeform 5059"/>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1" name="Freeform 5060"/>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2" name="Freeform 5061"/>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3" name="Freeform 5062"/>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4" name="Freeform 5063"/>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5" name="Freeform 5064"/>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6" name="Freeform 5065"/>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7" name="Freeform 5066"/>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8" name="Freeform 5067"/>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9" name="Freeform 5068"/>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0" name="Freeform 5069"/>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1" name="Freeform 5070"/>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2" name="Freeform 5071"/>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3" name="Freeform 5072"/>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4" name="Freeform 5073"/>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5" name="Freeform 5074"/>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6" name="Freeform 5075"/>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7" name="Freeform 5076"/>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8" name="Freeform 5077"/>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9" name="Freeform 5078"/>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0" name="Freeform 5079"/>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1" name="Freeform 5080"/>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2" name="Freeform 5081"/>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3" name="Freeform 5082"/>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4" name="Freeform 5083"/>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5" name="Freeform 5084"/>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6" name="Freeform 5085"/>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7" name="Freeform 5086"/>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8" name="Freeform 5087"/>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9" name="Freeform 5088"/>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0" name="Freeform 5089"/>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1" name="Freeform 5090"/>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2" name="Freeform 5091"/>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3" name="Freeform 5092"/>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4" name="Freeform 5093"/>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5" name="Freeform 5094"/>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6" name="Freeform 5095"/>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7" name="Freeform 5096"/>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8" name="Freeform 5097"/>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9" name="Freeform 5098"/>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0" name="Freeform 5099"/>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1" name="Freeform 5100"/>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2" name="Freeform 5101"/>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3" name="Freeform 5102"/>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3" name="Group 3552"/>
              <p:cNvGrpSpPr/>
              <p:nvPr/>
            </p:nvGrpSpPr>
            <p:grpSpPr>
              <a:xfrm>
                <a:off x="5282567" y="1977695"/>
                <a:ext cx="3955257" cy="1945482"/>
                <a:chOff x="2717006" y="1438275"/>
                <a:chExt cx="3955257" cy="1945482"/>
              </a:xfrm>
            </p:grpSpPr>
            <p:sp>
              <p:nvSpPr>
                <p:cNvPr id="4912" name="Freeform 4911"/>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3" name="Freeform 4912"/>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4" name="Freeform 4913"/>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 name="Freeform 4914"/>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 name="Freeform 4915"/>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7" name="Freeform 4916"/>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8" name="Freeform 4917"/>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9" name="Freeform 4918"/>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0" name="Freeform 4919"/>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1" name="Freeform 4920"/>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2" name="Freeform 4921"/>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3" name="Freeform 4922"/>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4" name="Freeform 4923"/>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5" name="Freeform 4924"/>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6" name="Freeform 4925"/>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7" name="Freeform 4926"/>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8" name="Freeform 4927"/>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9" name="Freeform 4928"/>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0" name="Freeform 4929"/>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1" name="Freeform 4930"/>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2" name="Freeform 4931"/>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3" name="Freeform 4932"/>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4" name="Freeform 4933"/>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5" name="Freeform 4934"/>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6" name="Freeform 4935"/>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7" name="Freeform 4936"/>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8" name="Freeform 4937"/>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9" name="Freeform 4938"/>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0" name="Freeform 4939"/>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1" name="Freeform 4940"/>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2" name="Freeform 4941"/>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3" name="Freeform 4942"/>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4" name="Freeform 4943"/>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5" name="Freeform 4944"/>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6" name="Freeform 4945"/>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7" name="Freeform 4946"/>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8" name="Freeform 4947"/>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9" name="Freeform 4948"/>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0" name="Freeform 4949"/>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1" name="Freeform 4950"/>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2" name="Freeform 4951"/>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3" name="Freeform 4952"/>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4" name="Freeform 4953"/>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5" name="Freeform 4954"/>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 name="Freeform 4955"/>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7" name="Freeform 4956"/>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8" name="Freeform 4957"/>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9" name="Freeform 4958"/>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0" name="Freeform 4959"/>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1" name="Freeform 4960"/>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2" name="Freeform 4961"/>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3" name="Freeform 4962"/>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4" name="Freeform 4963"/>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5" name="Freeform 4964"/>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6" name="Freeform 4965"/>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7" name="Freeform 4966"/>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8" name="Freeform 4967"/>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9" name="Freeform 4968"/>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0" name="Freeform 4969"/>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1" name="Freeform 4970"/>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2" name="Freeform 4971"/>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3" name="Freeform 4972"/>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4" name="Freeform 4973"/>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5" name="Freeform 4974"/>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6" name="Freeform 4975"/>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7" name="Freeform 4976"/>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8" name="Freeform 4977"/>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9" name="Freeform 4978"/>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0" name="Freeform 4979"/>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1" name="Freeform 4980"/>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2" name="Freeform 4981"/>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3" name="Freeform 4982"/>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4" name="Freeform 4983"/>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5" name="Freeform 4984"/>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6" name="Freeform 4985"/>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7" name="Freeform 4986"/>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8" name="Freeform 4987"/>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9" name="Freeform 4988"/>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0" name="Freeform 4989"/>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1" name="Freeform 4990"/>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2" name="Freeform 4991"/>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3" name="Freeform 4992"/>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4" name="Freeform 4993"/>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5" name="Freeform 4994"/>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6" name="Freeform 4995"/>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7" name="Freeform 4996"/>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8" name="Freeform 4997"/>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9" name="Freeform 4998"/>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0" name="Freeform 4999"/>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1" name="Freeform 5000"/>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2" name="Freeform 5001"/>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3" name="Freeform 5002"/>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4" name="Freeform 5003"/>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5" name="Freeform 5004"/>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6" name="Freeform 5005"/>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7" name="Freeform 5006"/>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4" name="Group 3553"/>
              <p:cNvGrpSpPr/>
              <p:nvPr/>
            </p:nvGrpSpPr>
            <p:grpSpPr>
              <a:xfrm>
                <a:off x="5679526" y="1980125"/>
                <a:ext cx="3955257" cy="1945482"/>
                <a:chOff x="2717006" y="1438275"/>
                <a:chExt cx="3955257" cy="1945482"/>
              </a:xfrm>
            </p:grpSpPr>
            <p:sp>
              <p:nvSpPr>
                <p:cNvPr id="4816" name="Freeform 4815"/>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7" name="Freeform 4816"/>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8" name="Freeform 4817"/>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9" name="Freeform 4818"/>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0" name="Freeform 4819"/>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1" name="Freeform 4820"/>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2" name="Freeform 4821"/>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3" name="Freeform 4822"/>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4" name="Freeform 4823"/>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5" name="Freeform 4824"/>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6" name="Freeform 4825"/>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7" name="Freeform 4826"/>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8" name="Freeform 4827"/>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9" name="Freeform 4828"/>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0" name="Freeform 4829"/>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1" name="Freeform 4830"/>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2" name="Freeform 4831"/>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3" name="Freeform 4832"/>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4" name="Freeform 4833"/>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5" name="Freeform 4834"/>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6" name="Freeform 4835"/>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7" name="Freeform 4836"/>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8" name="Freeform 4837"/>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9" name="Freeform 4838"/>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0" name="Freeform 4839"/>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1" name="Freeform 4840"/>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2" name="Freeform 4841"/>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3" name="Freeform 4842"/>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4" name="Freeform 4843"/>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5" name="Freeform 4844"/>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6" name="Freeform 4845"/>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7" name="Freeform 4846"/>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8" name="Freeform 4847"/>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9" name="Freeform 4848"/>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0" name="Freeform 4849"/>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1" name="Freeform 4850"/>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2" name="Freeform 4851"/>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3" name="Freeform 4852"/>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4" name="Freeform 4853"/>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5" name="Freeform 4854"/>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6" name="Freeform 4855"/>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7" name="Freeform 4856"/>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8" name="Freeform 4857"/>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9" name="Freeform 4858"/>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0" name="Freeform 4859"/>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1" name="Freeform 4860"/>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2" name="Freeform 4861"/>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3" name="Freeform 4862"/>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4" name="Freeform 4863"/>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5" name="Freeform 4864"/>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6" name="Freeform 4865"/>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7" name="Freeform 4866"/>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8" name="Freeform 4867"/>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9" name="Freeform 4868"/>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0" name="Freeform 4869"/>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1" name="Freeform 4870"/>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2" name="Freeform 4871"/>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3" name="Freeform 4872"/>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4" name="Freeform 4873"/>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5" name="Freeform 4874"/>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6" name="Freeform 4875"/>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7" name="Freeform 4876"/>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8" name="Freeform 4877"/>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9" name="Freeform 4878"/>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0" name="Freeform 4879"/>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1" name="Freeform 4880"/>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2" name="Freeform 4881"/>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3" name="Freeform 4882"/>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4" name="Freeform 4883"/>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5" name="Freeform 4884"/>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6" name="Freeform 4885"/>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7" name="Freeform 4886"/>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8" name="Freeform 4887"/>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9" name="Freeform 4888"/>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0" name="Freeform 4889"/>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1" name="Freeform 4890"/>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2" name="Freeform 4891"/>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3" name="Freeform 4892"/>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4" name="Freeform 4893"/>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5" name="Freeform 4894"/>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6" name="Freeform 4895"/>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7" name="Freeform 4896"/>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8" name="Freeform 4897"/>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9" name="Freeform 4898"/>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0" name="Freeform 4899"/>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1" name="Freeform 4900"/>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2" name="Freeform 4901"/>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3" name="Freeform 4902"/>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4" name="Freeform 4903"/>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5" name="Freeform 4904"/>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6" name="Freeform 4905"/>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7" name="Freeform 4906"/>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8" name="Freeform 4907"/>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9" name="Freeform 4908"/>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0" name="Freeform 4909"/>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1" name="Freeform 4910"/>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5" name="Group 3554"/>
              <p:cNvGrpSpPr/>
              <p:nvPr/>
            </p:nvGrpSpPr>
            <p:grpSpPr>
              <a:xfrm>
                <a:off x="6076485" y="1982555"/>
                <a:ext cx="3955257" cy="1945482"/>
                <a:chOff x="2717006" y="1438275"/>
                <a:chExt cx="3955257" cy="1945482"/>
              </a:xfrm>
            </p:grpSpPr>
            <p:sp>
              <p:nvSpPr>
                <p:cNvPr id="4720" name="Freeform 4719"/>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1" name="Freeform 4720"/>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2" name="Freeform 4721"/>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3" name="Freeform 4722"/>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4" name="Freeform 4723"/>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5" name="Freeform 4724"/>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6" name="Freeform 4725"/>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7" name="Freeform 4726"/>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8" name="Freeform 4727"/>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9" name="Freeform 4728"/>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0" name="Freeform 4729"/>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1" name="Freeform 4730"/>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2" name="Freeform 4731"/>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3" name="Freeform 4732"/>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4" name="Freeform 4733"/>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5" name="Freeform 4734"/>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6" name="Freeform 4735"/>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7" name="Freeform 4736"/>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8" name="Freeform 4737"/>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9" name="Freeform 4738"/>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0" name="Freeform 4739"/>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1" name="Freeform 4740"/>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2" name="Freeform 4741"/>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3" name="Freeform 4742"/>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4" name="Freeform 4743"/>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5" name="Freeform 4744"/>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6" name="Freeform 4745"/>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7" name="Freeform 4746"/>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8" name="Freeform 4747"/>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9" name="Freeform 4748"/>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0" name="Freeform 4749"/>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1" name="Freeform 4750"/>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2" name="Freeform 4751"/>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3" name="Freeform 4752"/>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4" name="Freeform 4753"/>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5" name="Freeform 4754"/>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6" name="Freeform 4755"/>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7" name="Freeform 4756"/>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8" name="Freeform 4757"/>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9" name="Freeform 4758"/>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0" name="Freeform 4759"/>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1" name="Freeform 4760"/>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2" name="Freeform 4761"/>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3" name="Freeform 4762"/>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4" name="Freeform 4763"/>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5" name="Freeform 4764"/>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6" name="Freeform 4765"/>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7" name="Freeform 4766"/>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8" name="Freeform 4767"/>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9" name="Freeform 4768"/>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0" name="Freeform 4769"/>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1" name="Freeform 4770"/>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2" name="Freeform 4771"/>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3" name="Freeform 4772"/>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4" name="Freeform 4773"/>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5" name="Freeform 4774"/>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6" name="Freeform 4775"/>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7" name="Freeform 4776"/>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8" name="Freeform 4777"/>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9" name="Freeform 4778"/>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0" name="Freeform 4779"/>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1" name="Freeform 4780"/>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2" name="Freeform 4781"/>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3" name="Freeform 4782"/>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4" name="Freeform 4783"/>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5" name="Freeform 4784"/>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6" name="Freeform 4785"/>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7" name="Freeform 4786"/>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8" name="Freeform 4787"/>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9" name="Freeform 4788"/>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0" name="Freeform 4789"/>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1" name="Freeform 4790"/>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2" name="Freeform 4791"/>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3" name="Freeform 4792"/>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4" name="Freeform 4793"/>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5" name="Freeform 4794"/>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6" name="Freeform 4795"/>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7" name="Freeform 4796"/>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8" name="Freeform 4797"/>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9" name="Freeform 4798"/>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0" name="Freeform 4799"/>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1" name="Freeform 4800"/>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2" name="Freeform 4801"/>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3" name="Freeform 4802"/>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4" name="Freeform 4803"/>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5" name="Freeform 4804"/>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6" name="Freeform 4805"/>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7" name="Freeform 4806"/>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8" name="Freeform 4807"/>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9" name="Freeform 4808"/>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0" name="Freeform 4809"/>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1" name="Freeform 4810"/>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2" name="Freeform 4811"/>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 name="Freeform 4812"/>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4" name="Freeform 4813"/>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5" name="Freeform 4814"/>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6" name="Group 3555"/>
              <p:cNvGrpSpPr/>
              <p:nvPr/>
            </p:nvGrpSpPr>
            <p:grpSpPr>
              <a:xfrm>
                <a:off x="6473444" y="1975460"/>
                <a:ext cx="3955257" cy="1945482"/>
                <a:chOff x="2717006" y="1438275"/>
                <a:chExt cx="3955257" cy="1945482"/>
              </a:xfrm>
            </p:grpSpPr>
            <p:sp>
              <p:nvSpPr>
                <p:cNvPr id="4624" name="Freeform 4623"/>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5" name="Freeform 4624"/>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6" name="Freeform 4625"/>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7" name="Freeform 4626"/>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8" name="Freeform 4627"/>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9" name="Freeform 4628"/>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0" name="Freeform 4629"/>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1" name="Freeform 4630"/>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2" name="Freeform 4631"/>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3" name="Freeform 4632"/>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4" name="Freeform 4633"/>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5" name="Freeform 4634"/>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6" name="Freeform 4635"/>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7" name="Freeform 4636"/>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8" name="Freeform 4637"/>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9" name="Freeform 4638"/>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0" name="Freeform 4639"/>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1" name="Freeform 4640"/>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2" name="Freeform 4641"/>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3" name="Freeform 4642"/>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4" name="Freeform 4643"/>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5" name="Freeform 4644"/>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6" name="Freeform 4645"/>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7" name="Freeform 4646"/>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8" name="Freeform 4647"/>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9" name="Freeform 4648"/>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0" name="Freeform 4649"/>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1" name="Freeform 4650"/>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2" name="Freeform 4651"/>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3" name="Freeform 4652"/>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4" name="Freeform 4653"/>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5" name="Freeform 4654"/>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6" name="Freeform 4655"/>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7" name="Freeform 4656"/>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8" name="Freeform 4657"/>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9" name="Freeform 4658"/>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0" name="Freeform 4659"/>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1" name="Freeform 4660"/>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2" name="Freeform 4661"/>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3" name="Freeform 4662"/>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4" name="Freeform 4663"/>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5" name="Freeform 4664"/>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6" name="Freeform 4665"/>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7" name="Freeform 4666"/>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8" name="Freeform 4667"/>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9" name="Freeform 4668"/>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0" name="Freeform 4669"/>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1" name="Freeform 4670"/>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2" name="Freeform 4671"/>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3" name="Freeform 4672"/>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4" name="Freeform 4673"/>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5" name="Freeform 4674"/>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6" name="Freeform 4675"/>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7" name="Freeform 4676"/>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8" name="Freeform 4677"/>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9" name="Freeform 4678"/>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0" name="Freeform 4679"/>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1" name="Freeform 4680"/>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2" name="Freeform 4681"/>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3" name="Freeform 4682"/>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4" name="Freeform 4683"/>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5" name="Freeform 4684"/>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6" name="Freeform 4685"/>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7" name="Freeform 4686"/>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8" name="Freeform 4687"/>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9" name="Freeform 4688"/>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0" name="Freeform 4689"/>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1" name="Freeform 4690"/>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2" name="Freeform 4691"/>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3" name="Freeform 4692"/>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4" name="Freeform 4693"/>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5" name="Freeform 4694"/>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6" name="Freeform 4695"/>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7" name="Freeform 4696"/>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8" name="Freeform 4697"/>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9" name="Freeform 4698"/>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0" name="Freeform 4699"/>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1" name="Freeform 4700"/>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2" name="Freeform 4701"/>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3" name="Freeform 4702"/>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4" name="Freeform 4703"/>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5" name="Freeform 4704"/>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6" name="Freeform 4705"/>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7" name="Freeform 4706"/>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8" name="Freeform 4707"/>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9" name="Freeform 4708"/>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 name="Freeform 4709"/>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 name="Freeform 4710"/>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2" name="Freeform 4711"/>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3" name="Freeform 4712"/>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4" name="Freeform 4713"/>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5" name="Freeform 4714"/>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6" name="Freeform 4715"/>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7" name="Freeform 4716"/>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8" name="Freeform 4717"/>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9" name="Freeform 4718"/>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7" name="Group 3556"/>
              <p:cNvGrpSpPr/>
              <p:nvPr/>
            </p:nvGrpSpPr>
            <p:grpSpPr>
              <a:xfrm>
                <a:off x="6870403" y="1980240"/>
                <a:ext cx="3955257" cy="1945482"/>
                <a:chOff x="2717006" y="1438275"/>
                <a:chExt cx="3955257" cy="1945482"/>
              </a:xfrm>
            </p:grpSpPr>
            <p:sp>
              <p:nvSpPr>
                <p:cNvPr id="4528" name="Freeform 4527"/>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9" name="Freeform 4528"/>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0" name="Freeform 4529"/>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1" name="Freeform 4530"/>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2" name="Freeform 4531"/>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3" name="Freeform 4532"/>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4" name="Freeform 4533"/>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5" name="Freeform 4534"/>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6" name="Freeform 4535"/>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7" name="Freeform 4536"/>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8" name="Freeform 4537"/>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9" name="Freeform 4538"/>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0" name="Freeform 4539"/>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1" name="Freeform 4540"/>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2" name="Freeform 4541"/>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3" name="Freeform 4542"/>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4" name="Freeform 4543"/>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5" name="Freeform 4544"/>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6" name="Freeform 4545"/>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7" name="Freeform 4546"/>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8" name="Freeform 4547"/>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9" name="Freeform 4548"/>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0" name="Freeform 4549"/>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1" name="Freeform 4550"/>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2" name="Freeform 4551"/>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3" name="Freeform 4552"/>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4" name="Freeform 4553"/>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5" name="Freeform 4554"/>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6" name="Freeform 4555"/>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7" name="Freeform 4556"/>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8" name="Freeform 4557"/>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9" name="Freeform 4558"/>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0" name="Freeform 4559"/>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1" name="Freeform 4560"/>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2" name="Freeform 4561"/>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3" name="Freeform 4562"/>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4" name="Freeform 4563"/>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5" name="Freeform 4564"/>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6" name="Freeform 4565"/>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7" name="Freeform 4566"/>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8" name="Freeform 4567"/>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9" name="Freeform 4568"/>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0" name="Freeform 4569"/>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1" name="Freeform 4570"/>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2" name="Freeform 4571"/>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3" name="Freeform 4572"/>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4" name="Freeform 4573"/>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5" name="Freeform 4574"/>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6" name="Freeform 4575"/>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7" name="Freeform 4576"/>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8" name="Freeform 4577"/>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9" name="Freeform 4578"/>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0" name="Freeform 4579"/>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1" name="Freeform 4580"/>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2" name="Freeform 4581"/>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3" name="Freeform 4582"/>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4" name="Freeform 4583"/>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5" name="Freeform 4584"/>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6" name="Freeform 4585"/>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7" name="Freeform 4586"/>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8" name="Freeform 4587"/>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9" name="Freeform 4588"/>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0" name="Freeform 4589"/>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1" name="Freeform 4590"/>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2" name="Freeform 4591"/>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3" name="Freeform 4592"/>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4" name="Freeform 4593"/>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5" name="Freeform 4594"/>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6" name="Freeform 4595"/>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7" name="Freeform 4596"/>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8" name="Freeform 4597"/>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9" name="Freeform 4598"/>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0" name="Freeform 4599"/>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1" name="Freeform 4600"/>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2" name="Freeform 4601"/>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3" name="Freeform 4602"/>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4" name="Freeform 4603"/>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5" name="Freeform 4604"/>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6" name="Freeform 4605"/>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7" name="Freeform 4606"/>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 name="Freeform 4607"/>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 name="Freeform 4608"/>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0" name="Freeform 4609"/>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1" name="Freeform 4610"/>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2" name="Freeform 4611"/>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3" name="Freeform 4612"/>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4" name="Freeform 4613"/>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5" name="Freeform 4614"/>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6" name="Freeform 4615"/>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7" name="Freeform 4616"/>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8" name="Freeform 4617"/>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9" name="Freeform 4618"/>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0" name="Freeform 4619"/>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1" name="Freeform 4620"/>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2" name="Freeform 4621"/>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3" name="Freeform 4622"/>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8" name="Group 3557"/>
              <p:cNvGrpSpPr/>
              <p:nvPr/>
            </p:nvGrpSpPr>
            <p:grpSpPr>
              <a:xfrm>
                <a:off x="7267362" y="1980320"/>
                <a:ext cx="3955257" cy="1945482"/>
                <a:chOff x="2717006" y="1438275"/>
                <a:chExt cx="3955257" cy="1945482"/>
              </a:xfrm>
            </p:grpSpPr>
            <p:sp>
              <p:nvSpPr>
                <p:cNvPr id="4432" name="Freeform 4431"/>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3" name="Freeform 4432"/>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4" name="Freeform 4433"/>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5" name="Freeform 4434"/>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6" name="Freeform 4435"/>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7" name="Freeform 4436"/>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8" name="Freeform 4437"/>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9" name="Freeform 4438"/>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0" name="Freeform 4439"/>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1" name="Freeform 4440"/>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2" name="Freeform 4441"/>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3" name="Freeform 4442"/>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4" name="Freeform 4443"/>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5" name="Freeform 4444"/>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6" name="Freeform 4445"/>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7" name="Freeform 4446"/>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8" name="Freeform 4447"/>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9" name="Freeform 4448"/>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0" name="Freeform 4449"/>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1" name="Freeform 4450"/>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2" name="Freeform 4451"/>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3" name="Freeform 4452"/>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4" name="Freeform 4453"/>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5" name="Freeform 4454"/>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6" name="Freeform 4455"/>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7" name="Freeform 4456"/>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8" name="Freeform 4457"/>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9" name="Freeform 4458"/>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0" name="Freeform 4459"/>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1" name="Freeform 4460"/>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2" name="Freeform 4461"/>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3" name="Freeform 4462"/>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4" name="Freeform 4463"/>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5" name="Freeform 4464"/>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6" name="Freeform 4465"/>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7" name="Freeform 4466"/>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8" name="Freeform 4467"/>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9" name="Freeform 4468"/>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0" name="Freeform 4469"/>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1" name="Freeform 4470"/>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2" name="Freeform 4471"/>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3" name="Freeform 4472"/>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4" name="Freeform 4473"/>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5" name="Freeform 4474"/>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6" name="Freeform 4475"/>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7" name="Freeform 4476"/>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8" name="Freeform 4477"/>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9" name="Freeform 4478"/>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0" name="Freeform 4479"/>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1" name="Freeform 4480"/>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2" name="Freeform 4481"/>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3" name="Freeform 4482"/>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4" name="Freeform 4483"/>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5" name="Freeform 4484"/>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6" name="Freeform 4485"/>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7" name="Freeform 4486"/>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8" name="Freeform 4487"/>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9" name="Freeform 4488"/>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0" name="Freeform 4489"/>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1" name="Freeform 4490"/>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2" name="Freeform 4491"/>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3" name="Freeform 4492"/>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4" name="Freeform 4493"/>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5" name="Freeform 4494"/>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6" name="Freeform 4495"/>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7" name="Freeform 4496"/>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8" name="Freeform 4497"/>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9" name="Freeform 4498"/>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0" name="Freeform 4499"/>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1" name="Freeform 4500"/>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2" name="Freeform 4501"/>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3" name="Freeform 4502"/>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4" name="Freeform 4503"/>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 name="Freeform 4504"/>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 name="Freeform 4505"/>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 name="Freeform 4506"/>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8" name="Freeform 4507"/>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9" name="Freeform 4508"/>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0" name="Freeform 4509"/>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1" name="Freeform 4510"/>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2" name="Freeform 4511"/>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3" name="Freeform 4512"/>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4" name="Freeform 4513"/>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5" name="Freeform 4514"/>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6" name="Freeform 4515"/>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7" name="Freeform 4516"/>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8" name="Freeform 4517"/>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9" name="Freeform 4518"/>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0" name="Freeform 4519"/>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1" name="Freeform 4520"/>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2" name="Freeform 4521"/>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3" name="Freeform 4522"/>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4" name="Freeform 4523"/>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5" name="Freeform 4524"/>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6" name="Freeform 4525"/>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7" name="Freeform 4526"/>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9" name="Group 3558"/>
              <p:cNvGrpSpPr/>
              <p:nvPr/>
            </p:nvGrpSpPr>
            <p:grpSpPr>
              <a:xfrm>
                <a:off x="7664321" y="1982750"/>
                <a:ext cx="3955257" cy="1945482"/>
                <a:chOff x="2717006" y="1438275"/>
                <a:chExt cx="3955257" cy="1945482"/>
              </a:xfrm>
            </p:grpSpPr>
            <p:sp>
              <p:nvSpPr>
                <p:cNvPr id="4336" name="Freeform 4335"/>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7" name="Freeform 4336"/>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8" name="Freeform 4337"/>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9" name="Freeform 4338"/>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0" name="Freeform 4339"/>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1" name="Freeform 4340"/>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2" name="Freeform 4341"/>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3" name="Freeform 4342"/>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4" name="Freeform 4343"/>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5" name="Freeform 4344"/>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6" name="Freeform 4345"/>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7" name="Freeform 4346"/>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8" name="Freeform 4347"/>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9" name="Freeform 4348"/>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0" name="Freeform 4349"/>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1" name="Freeform 4350"/>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2" name="Freeform 4351"/>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3" name="Freeform 4352"/>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4" name="Freeform 4353"/>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5" name="Freeform 4354"/>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6" name="Freeform 4355"/>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7" name="Freeform 4356"/>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8" name="Freeform 4357"/>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9" name="Freeform 4358"/>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0" name="Freeform 4359"/>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1" name="Freeform 4360"/>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2" name="Freeform 4361"/>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3" name="Freeform 4362"/>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4" name="Freeform 4363"/>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5" name="Freeform 4364"/>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6" name="Freeform 4365"/>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7" name="Freeform 4366"/>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8" name="Freeform 4367"/>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9" name="Freeform 4368"/>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0" name="Freeform 4369"/>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1" name="Freeform 4370"/>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2" name="Freeform 4371"/>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3" name="Freeform 4372"/>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4" name="Freeform 4373"/>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5" name="Freeform 4374"/>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6" name="Freeform 4375"/>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7" name="Freeform 4376"/>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8" name="Freeform 4377"/>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9" name="Freeform 4378"/>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0" name="Freeform 4379"/>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1" name="Freeform 4380"/>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2" name="Freeform 4381"/>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3" name="Freeform 4382"/>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4" name="Freeform 4383"/>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5" name="Freeform 4384"/>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6" name="Freeform 4385"/>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7" name="Freeform 4386"/>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8" name="Freeform 4387"/>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9" name="Freeform 4388"/>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0" name="Freeform 4389"/>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1" name="Freeform 4390"/>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2" name="Freeform 4391"/>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3" name="Freeform 4392"/>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4" name="Freeform 4393"/>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5" name="Freeform 4394"/>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6" name="Freeform 4395"/>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7" name="Freeform 4396"/>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8" name="Freeform 4397"/>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9" name="Freeform 4398"/>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0" name="Freeform 4399"/>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1" name="Freeform 4400"/>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2" name="Freeform 4401"/>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 name="Freeform 4402"/>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 name="Freeform 4403"/>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5" name="Freeform 4404"/>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6" name="Freeform 4405"/>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7" name="Freeform 4406"/>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8" name="Freeform 4407"/>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9" name="Freeform 4408"/>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0" name="Freeform 4409"/>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1" name="Freeform 4410"/>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2" name="Freeform 4411"/>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3" name="Freeform 4412"/>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4" name="Freeform 4413"/>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5" name="Freeform 4414"/>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6" name="Freeform 4415"/>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7" name="Freeform 4416"/>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8" name="Freeform 4417"/>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9" name="Freeform 4418"/>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0" name="Freeform 4419"/>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1" name="Freeform 4420"/>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2" name="Freeform 4421"/>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3" name="Freeform 4422"/>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4" name="Freeform 4423"/>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5" name="Freeform 4424"/>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6" name="Freeform 4425"/>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7" name="Freeform 4426"/>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8" name="Freeform 4427"/>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9" name="Freeform 4428"/>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0" name="Freeform 4429"/>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1" name="Freeform 4430"/>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0" name="Group 3559"/>
              <p:cNvGrpSpPr/>
              <p:nvPr/>
            </p:nvGrpSpPr>
            <p:grpSpPr>
              <a:xfrm>
                <a:off x="8061280" y="1975655"/>
                <a:ext cx="3955257" cy="1945482"/>
                <a:chOff x="2717006" y="1438275"/>
                <a:chExt cx="3955257" cy="1945482"/>
              </a:xfrm>
            </p:grpSpPr>
            <p:sp>
              <p:nvSpPr>
                <p:cNvPr id="4240" name="Freeform 4239"/>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1" name="Freeform 4240"/>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2" name="Freeform 4241"/>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3" name="Freeform 4242"/>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4" name="Freeform 4243"/>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5" name="Freeform 4244"/>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6" name="Freeform 4245"/>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7" name="Freeform 4246"/>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8" name="Freeform 4247"/>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9" name="Freeform 4248"/>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0" name="Freeform 4249"/>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1" name="Freeform 4250"/>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2" name="Freeform 4251"/>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3" name="Freeform 4252"/>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4" name="Freeform 4253"/>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5" name="Freeform 4254"/>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6" name="Freeform 4255"/>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7" name="Freeform 4256"/>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8" name="Freeform 4257"/>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9" name="Freeform 4258"/>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0" name="Freeform 4259"/>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1" name="Freeform 4260"/>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2" name="Freeform 4261"/>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3" name="Freeform 4262"/>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4" name="Freeform 4263"/>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5" name="Freeform 4264"/>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6" name="Freeform 4265"/>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7" name="Freeform 4266"/>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8" name="Freeform 4267"/>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9" name="Freeform 4268"/>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0" name="Freeform 4269"/>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1" name="Freeform 4270"/>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2" name="Freeform 4271"/>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3" name="Freeform 4272"/>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4" name="Freeform 4273"/>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5" name="Freeform 4274"/>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6" name="Freeform 4275"/>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7" name="Freeform 4276"/>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8" name="Freeform 4277"/>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9" name="Freeform 4278"/>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0" name="Freeform 4279"/>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1" name="Freeform 4280"/>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2" name="Freeform 4281"/>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3" name="Freeform 4282"/>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4" name="Freeform 4283"/>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5" name="Freeform 4284"/>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6" name="Freeform 4285"/>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7" name="Freeform 4286"/>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8" name="Freeform 4287"/>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9" name="Freeform 4288"/>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0" name="Freeform 4289"/>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1" name="Freeform 4290"/>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2" name="Freeform 4291"/>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3" name="Freeform 4292"/>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4" name="Freeform 4293"/>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5" name="Freeform 4294"/>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6" name="Freeform 4295"/>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7" name="Freeform 4296"/>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8" name="Freeform 4297"/>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9" name="Freeform 4298"/>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0" name="Freeform 4299"/>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 name="Freeform 4300"/>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 name="Freeform 4301"/>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 name="Freeform 4302"/>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4" name="Freeform 4303"/>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5" name="Freeform 4304"/>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6" name="Freeform 4305"/>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7" name="Freeform 4306"/>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8" name="Freeform 4307"/>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9" name="Freeform 4308"/>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0" name="Freeform 4309"/>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1" name="Freeform 4310"/>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2" name="Freeform 4311"/>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3" name="Freeform 4312"/>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4" name="Freeform 4313"/>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5" name="Freeform 4314"/>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6" name="Freeform 4315"/>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7" name="Freeform 4316"/>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8" name="Freeform 4317"/>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9" name="Freeform 4318"/>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0" name="Freeform 4319"/>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1" name="Freeform 4320"/>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2" name="Freeform 4321"/>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3" name="Freeform 4322"/>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4" name="Freeform 4323"/>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5" name="Freeform 4324"/>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6" name="Freeform 4325"/>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7" name="Freeform 4326"/>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8" name="Freeform 4327"/>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9" name="Freeform 4328"/>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0" name="Freeform 4329"/>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1" name="Freeform 4330"/>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2" name="Freeform 4331"/>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3" name="Freeform 4332"/>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4" name="Freeform 4333"/>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5" name="Freeform 4334"/>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1" name="Group 3560"/>
              <p:cNvGrpSpPr/>
              <p:nvPr/>
            </p:nvGrpSpPr>
            <p:grpSpPr>
              <a:xfrm>
                <a:off x="8458239" y="1978085"/>
                <a:ext cx="3955257" cy="1945482"/>
                <a:chOff x="2717006" y="1438275"/>
                <a:chExt cx="3955257" cy="1945482"/>
              </a:xfrm>
            </p:grpSpPr>
            <p:sp>
              <p:nvSpPr>
                <p:cNvPr id="4144" name="Freeform 4143"/>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5" name="Freeform 4144"/>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6" name="Freeform 4145"/>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7" name="Freeform 4146"/>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8" name="Freeform 4147"/>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9" name="Freeform 4148"/>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0" name="Freeform 4149"/>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1" name="Freeform 4150"/>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2" name="Freeform 4151"/>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3" name="Freeform 4152"/>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4" name="Freeform 4153"/>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5" name="Freeform 4154"/>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6" name="Freeform 4155"/>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7" name="Freeform 4156"/>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8" name="Freeform 4157"/>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9" name="Freeform 4158"/>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0" name="Freeform 4159"/>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1" name="Freeform 4160"/>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2" name="Freeform 4161"/>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3" name="Freeform 4162"/>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4" name="Freeform 4163"/>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5" name="Freeform 4164"/>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6" name="Freeform 4165"/>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7" name="Freeform 4166"/>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8" name="Freeform 4167"/>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9" name="Freeform 4168"/>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0" name="Freeform 4169"/>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1" name="Freeform 4170"/>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2" name="Freeform 4171"/>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3" name="Freeform 4172"/>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4" name="Freeform 4173"/>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5" name="Freeform 4174"/>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6" name="Freeform 4175"/>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7" name="Freeform 4176"/>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8" name="Freeform 4177"/>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9" name="Freeform 4178"/>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0" name="Freeform 4179"/>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1" name="Freeform 4180"/>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2" name="Freeform 4181"/>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3" name="Freeform 4182"/>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4" name="Freeform 4183"/>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5" name="Freeform 4184"/>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6" name="Freeform 4185"/>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7" name="Freeform 4186"/>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8" name="Freeform 4187"/>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9" name="Freeform 4188"/>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0" name="Freeform 4189"/>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1" name="Freeform 4190"/>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2" name="Freeform 4191"/>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3" name="Freeform 4192"/>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4" name="Freeform 4193"/>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5" name="Freeform 4194"/>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6" name="Freeform 4195"/>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7" name="Freeform 4196"/>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 name="Freeform 4197"/>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 name="Freeform 4198"/>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0" name="Freeform 4199"/>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1" name="Freeform 4200"/>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2" name="Freeform 4201"/>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3" name="Freeform 4202"/>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4" name="Freeform 4203"/>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5" name="Freeform 4204"/>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6" name="Freeform 4205"/>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7" name="Freeform 4206"/>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8" name="Freeform 4207"/>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9" name="Freeform 4208"/>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0" name="Freeform 4209"/>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1" name="Freeform 4210"/>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2" name="Freeform 4211"/>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3" name="Freeform 4212"/>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4" name="Freeform 4213"/>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5" name="Freeform 4214"/>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6" name="Freeform 4215"/>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7" name="Freeform 4216"/>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8" name="Freeform 4217"/>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9" name="Freeform 4218"/>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0" name="Freeform 4219"/>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1" name="Freeform 4220"/>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2" name="Freeform 4221"/>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3" name="Freeform 4222"/>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4" name="Freeform 4223"/>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5" name="Freeform 4224"/>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6" name="Freeform 4225"/>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7" name="Freeform 4226"/>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8" name="Freeform 4227"/>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9" name="Freeform 4228"/>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0" name="Freeform 4229"/>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1" name="Freeform 4230"/>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2" name="Freeform 4231"/>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3" name="Freeform 4232"/>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4" name="Freeform 4233"/>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5" name="Freeform 4234"/>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6" name="Freeform 4235"/>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7" name="Freeform 4236"/>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8" name="Freeform 4237"/>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9" name="Freeform 4238"/>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2" name="Group 3561"/>
              <p:cNvGrpSpPr/>
              <p:nvPr/>
            </p:nvGrpSpPr>
            <p:grpSpPr>
              <a:xfrm>
                <a:off x="8855198" y="1970990"/>
                <a:ext cx="3955257" cy="1945482"/>
                <a:chOff x="2717006" y="1438275"/>
                <a:chExt cx="3955257" cy="1945482"/>
              </a:xfrm>
            </p:grpSpPr>
            <p:sp>
              <p:nvSpPr>
                <p:cNvPr id="4048" name="Freeform 4047"/>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9" name="Freeform 4048"/>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0" name="Freeform 4049"/>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1" name="Freeform 4050"/>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2" name="Freeform 4051"/>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3" name="Freeform 4052"/>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4" name="Freeform 4053"/>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5" name="Freeform 4054"/>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6" name="Freeform 4055"/>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7" name="Freeform 4056"/>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8" name="Freeform 4057"/>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9" name="Freeform 4058"/>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0" name="Freeform 4059"/>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1" name="Freeform 4060"/>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2" name="Freeform 4061"/>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3" name="Freeform 4062"/>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4" name="Freeform 4063"/>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5" name="Freeform 4064"/>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6" name="Freeform 4065"/>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7" name="Freeform 4066"/>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8" name="Freeform 4067"/>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9" name="Freeform 4068"/>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0" name="Freeform 4069"/>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1" name="Freeform 4070"/>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2" name="Freeform 4071"/>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3" name="Freeform 4072"/>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4" name="Freeform 4073"/>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5" name="Freeform 4074"/>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6" name="Freeform 4075"/>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7" name="Freeform 4076"/>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8" name="Freeform 4077"/>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9" name="Freeform 4078"/>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0" name="Freeform 4079"/>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1" name="Freeform 4080"/>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2" name="Freeform 4081"/>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3" name="Freeform 4082"/>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4" name="Freeform 4083"/>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5" name="Freeform 4084"/>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6" name="Freeform 4085"/>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7" name="Freeform 4086"/>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8" name="Freeform 4087"/>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9" name="Freeform 4088"/>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0" name="Freeform 4089"/>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1" name="Freeform 4090"/>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2" name="Freeform 4091"/>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3" name="Freeform 4092"/>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4" name="Freeform 4093"/>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5" name="Freeform 4094"/>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 name="Freeform 4095"/>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Freeform 4096"/>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Freeform 4097"/>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Freeform 4098"/>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Freeform 4099"/>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Freeform 4100"/>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Freeform 4101"/>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3" name="Freeform 4102"/>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4" name="Freeform 4103"/>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4104"/>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Freeform 4105"/>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eeform 4106"/>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Freeform 4107"/>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Freeform 4108"/>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Freeform 4109"/>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reeform 4110"/>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Freeform 4111"/>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Freeform 4112"/>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Freeform 4113"/>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Freeform 4114"/>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Freeform 4115"/>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Freeform 4116"/>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8" name="Freeform 4117"/>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Freeform 4118"/>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Freeform 4119"/>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1" name="Freeform 4120"/>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2" name="Freeform 4121"/>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Freeform 4122"/>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4" name="Freeform 4123"/>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5" name="Freeform 4124"/>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6" name="Freeform 4125"/>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7" name="Freeform 4126"/>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8" name="Freeform 4127"/>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9" name="Freeform 4128"/>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0" name="Freeform 4129"/>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1" name="Freeform 4130"/>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2" name="Freeform 4131"/>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3" name="Freeform 4132"/>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4" name="Freeform 4133"/>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5" name="Freeform 4134"/>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6" name="Freeform 4135"/>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7" name="Freeform 4136"/>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8" name="Freeform 4137"/>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9" name="Freeform 4138"/>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0" name="Freeform 4139"/>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1" name="Freeform 4140"/>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2" name="Freeform 4141"/>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3" name="Freeform 4142"/>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3" name="Group 3562"/>
              <p:cNvGrpSpPr/>
              <p:nvPr/>
            </p:nvGrpSpPr>
            <p:grpSpPr>
              <a:xfrm>
                <a:off x="9252157" y="1973420"/>
                <a:ext cx="3955257" cy="1945482"/>
                <a:chOff x="2717006" y="1438275"/>
                <a:chExt cx="3955257" cy="1945482"/>
              </a:xfrm>
            </p:grpSpPr>
            <p:sp>
              <p:nvSpPr>
                <p:cNvPr id="3952" name="Freeform 3951"/>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3" name="Freeform 3952"/>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4" name="Freeform 3953"/>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5" name="Freeform 3954"/>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6" name="Freeform 3955"/>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7" name="Freeform 3956"/>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8" name="Freeform 3957"/>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9" name="Freeform 3958"/>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0" name="Freeform 3959"/>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1" name="Freeform 3960"/>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2" name="Freeform 3961"/>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3" name="Freeform 3962"/>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4" name="Freeform 3963"/>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5" name="Freeform 3964"/>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6" name="Freeform 3965"/>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7" name="Freeform 3966"/>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8" name="Freeform 3967"/>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9" name="Freeform 3968"/>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0" name="Freeform 3969"/>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1" name="Freeform 3970"/>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2" name="Freeform 3971"/>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3" name="Freeform 3972"/>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4" name="Freeform 3973"/>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5" name="Freeform 3974"/>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6" name="Freeform 3975"/>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7" name="Freeform 3976"/>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8" name="Freeform 3977"/>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9" name="Freeform 3978"/>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0" name="Freeform 3979"/>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1" name="Freeform 3980"/>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2" name="Freeform 3981"/>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3" name="Freeform 3982"/>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4" name="Freeform 3983"/>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5" name="Freeform 3984"/>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6" name="Freeform 3985"/>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7" name="Freeform 3986"/>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8" name="Freeform 3987"/>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9" name="Freeform 3988"/>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0" name="Freeform 3989"/>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1" name="Freeform 3990"/>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2" name="Freeform 3991"/>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 name="Freeform 3992"/>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 name="Freeform 3993"/>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 name="Freeform 3994"/>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6" name="Freeform 3995"/>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7" name="Freeform 3996"/>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8" name="Freeform 3997"/>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9" name="Freeform 3998"/>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0" name="Freeform 3999"/>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1" name="Freeform 4000"/>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2" name="Freeform 4001"/>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3" name="Freeform 4002"/>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4" name="Freeform 4003"/>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5" name="Freeform 4004"/>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6" name="Freeform 4005"/>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7" name="Freeform 4006"/>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8" name="Freeform 4007"/>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9" name="Freeform 4008"/>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0" name="Freeform 4009"/>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1" name="Freeform 4010"/>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2" name="Freeform 4011"/>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3" name="Freeform 4012"/>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4" name="Freeform 4013"/>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5" name="Freeform 4014"/>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6" name="Freeform 4015"/>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7" name="Freeform 4016"/>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8" name="Freeform 4017"/>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9" name="Freeform 4018"/>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0" name="Freeform 4019"/>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1" name="Freeform 4020"/>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2" name="Freeform 4021"/>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3" name="Freeform 4022"/>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4" name="Freeform 4023"/>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5" name="Freeform 4024"/>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6" name="Freeform 4025"/>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7" name="Freeform 4026"/>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8" name="Freeform 4027"/>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9" name="Freeform 4028"/>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0" name="Freeform 4029"/>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1" name="Freeform 4030"/>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2" name="Freeform 4031"/>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3" name="Freeform 4032"/>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 name="Freeform 4033"/>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5" name="Freeform 4034"/>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6" name="Freeform 4035"/>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7" name="Freeform 4036"/>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8" name="Freeform 4037"/>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9" name="Freeform 4038"/>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0" name="Freeform 4039"/>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1" name="Freeform 4040"/>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2" name="Freeform 4041"/>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3" name="Freeform 4042"/>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4" name="Freeform 4043"/>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5" name="Freeform 4044"/>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6" name="Freeform 4045"/>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7" name="Freeform 4046"/>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4" name="Group 3563"/>
              <p:cNvGrpSpPr/>
              <p:nvPr/>
            </p:nvGrpSpPr>
            <p:grpSpPr>
              <a:xfrm>
                <a:off x="-1044067" y="1992840"/>
                <a:ext cx="3955257" cy="1945482"/>
                <a:chOff x="2717006" y="1438275"/>
                <a:chExt cx="3955257" cy="1945482"/>
              </a:xfrm>
            </p:grpSpPr>
            <p:sp>
              <p:nvSpPr>
                <p:cNvPr id="3856" name="Freeform 3855"/>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7" name="Freeform 3856"/>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8" name="Freeform 3857"/>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9" name="Freeform 3858"/>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0" name="Freeform 3859"/>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1" name="Freeform 3860"/>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2" name="Freeform 3861"/>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3" name="Freeform 3862"/>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4" name="Freeform 3863"/>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5" name="Freeform 3864"/>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6" name="Freeform 3865"/>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7" name="Freeform 3866"/>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8" name="Freeform 3867"/>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9" name="Freeform 3868"/>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0" name="Freeform 3869"/>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1" name="Freeform 3870"/>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2" name="Freeform 3871"/>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3" name="Freeform 3872"/>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4" name="Freeform 3873"/>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5" name="Freeform 3874"/>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6" name="Freeform 3875"/>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7" name="Freeform 3876"/>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8" name="Freeform 3877"/>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9" name="Freeform 3878"/>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0" name="Freeform 3879"/>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1" name="Freeform 3880"/>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2" name="Freeform 3881"/>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3" name="Freeform 3882"/>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4" name="Freeform 3883"/>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5" name="Freeform 3884"/>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6" name="Freeform 3885"/>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7" name="Freeform 3886"/>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8" name="Freeform 3887"/>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9" name="Freeform 3888"/>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0" name="Freeform 3889"/>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 name="Freeform 3890"/>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 name="Freeform 3891"/>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 name="Freeform 3892"/>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4" name="Freeform 3893"/>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5" name="Freeform 3894"/>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6" name="Freeform 3895"/>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7" name="Freeform 3896"/>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8" name="Freeform 3897"/>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9" name="Freeform 3898"/>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0" name="Freeform 3899"/>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1" name="Freeform 3900"/>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2" name="Freeform 3901"/>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3" name="Freeform 3902"/>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4" name="Freeform 3903"/>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5" name="Freeform 3904"/>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6" name="Freeform 3905"/>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7" name="Freeform 3906"/>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8" name="Freeform 3907"/>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9" name="Freeform 3908"/>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0" name="Freeform 3909"/>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1" name="Freeform 3910"/>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2" name="Freeform 3911"/>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3" name="Freeform 3912"/>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4" name="Freeform 3913"/>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5" name="Freeform 3914"/>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6" name="Freeform 3915"/>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7" name="Freeform 3916"/>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8" name="Freeform 3917"/>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9" name="Freeform 3918"/>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0" name="Freeform 3919"/>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1" name="Freeform 3920"/>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2" name="Freeform 3921"/>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3" name="Freeform 3922"/>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4" name="Freeform 3923"/>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5" name="Freeform 3924"/>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6" name="Freeform 3925"/>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7" name="Freeform 3926"/>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8" name="Freeform 3927"/>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9" name="Freeform 3928"/>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0" name="Freeform 3929"/>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1" name="Freeform 3930"/>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2" name="Freeform 3931"/>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3" name="Freeform 3932"/>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4" name="Freeform 3933"/>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5" name="Freeform 3934"/>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6" name="Freeform 3935"/>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7" name="Freeform 3936"/>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8" name="Freeform 3937"/>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9" name="Freeform 3938"/>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0" name="Freeform 3939"/>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1" name="Freeform 3940"/>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2" name="Freeform 3941"/>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3" name="Freeform 3942"/>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4" name="Freeform 3943"/>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5" name="Freeform 3944"/>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6" name="Freeform 3945"/>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7" name="Freeform 3946"/>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8" name="Freeform 3947"/>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9" name="Freeform 3948"/>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0" name="Freeform 3949"/>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1" name="Freeform 3950"/>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5" name="Group 3564"/>
              <p:cNvGrpSpPr/>
              <p:nvPr/>
            </p:nvGrpSpPr>
            <p:grpSpPr>
              <a:xfrm>
                <a:off x="-1449792" y="1990865"/>
                <a:ext cx="3955257" cy="1945482"/>
                <a:chOff x="2717006" y="1438275"/>
                <a:chExt cx="3955257" cy="1945482"/>
              </a:xfrm>
            </p:grpSpPr>
            <p:sp>
              <p:nvSpPr>
                <p:cNvPr id="3760" name="Freeform 3759"/>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1" name="Freeform 3760"/>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2" name="Freeform 3761"/>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3" name="Freeform 3762"/>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4" name="Freeform 3763"/>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5" name="Freeform 3764"/>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6" name="Freeform 3765"/>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7" name="Freeform 3766"/>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8" name="Freeform 3767"/>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9" name="Freeform 3768"/>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0" name="Freeform 3769"/>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1" name="Freeform 3770"/>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2" name="Freeform 3771"/>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3" name="Freeform 3772"/>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4" name="Freeform 3773"/>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5" name="Freeform 3774"/>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6" name="Freeform 3775"/>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7" name="Freeform 3776"/>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8" name="Freeform 3777"/>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9" name="Freeform 3778"/>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0" name="Freeform 3779"/>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1" name="Freeform 3780"/>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2" name="Freeform 3781"/>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3" name="Freeform 3782"/>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4" name="Freeform 3783"/>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5" name="Freeform 3784"/>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6" name="Freeform 3785"/>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7" name="Freeform 3786"/>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 name="Freeform 3787"/>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 name="Freeform 3788"/>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 name="Freeform 3789"/>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1" name="Freeform 3790"/>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2" name="Freeform 3791"/>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3" name="Freeform 3792"/>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4" name="Freeform 3793"/>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5" name="Freeform 3794"/>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6" name="Freeform 3795"/>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7" name="Freeform 3796"/>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8" name="Freeform 3797"/>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9" name="Freeform 3798"/>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0" name="Freeform 3799"/>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1" name="Freeform 3800"/>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2" name="Freeform 3801"/>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3" name="Freeform 3802"/>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4" name="Freeform 3803"/>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5" name="Freeform 3804"/>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6" name="Freeform 3805"/>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7" name="Freeform 3806"/>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8" name="Freeform 3807"/>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9" name="Freeform 3808"/>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0" name="Freeform 3809"/>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1" name="Freeform 3810"/>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2" name="Freeform 3811"/>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3" name="Freeform 3812"/>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4" name="Freeform 3813"/>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5" name="Freeform 3814"/>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6" name="Freeform 3815"/>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7" name="Freeform 3816"/>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8" name="Freeform 3817"/>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9" name="Freeform 3818"/>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0" name="Freeform 3819"/>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1" name="Freeform 3820"/>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2" name="Freeform 3821"/>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3" name="Freeform 3822"/>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4" name="Freeform 3823"/>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5" name="Freeform 3824"/>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6" name="Freeform 3825"/>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7" name="Freeform 3826"/>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8" name="Freeform 3827"/>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9" name="Freeform 3828"/>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0" name="Freeform 3829"/>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1" name="Freeform 3830"/>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2" name="Freeform 3831"/>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3" name="Freeform 3832"/>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4" name="Freeform 3833"/>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5" name="Freeform 3834"/>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6" name="Freeform 3835"/>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7" name="Freeform 3836"/>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8" name="Freeform 3837"/>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9" name="Freeform 3838"/>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0" name="Freeform 3839"/>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1" name="Freeform 3840"/>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2" name="Freeform 3841"/>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3" name="Freeform 3842"/>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4" name="Freeform 3843"/>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5" name="Freeform 3844"/>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6" name="Freeform 3845"/>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7" name="Freeform 3846"/>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8" name="Freeform 3847"/>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9" name="Freeform 3848"/>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0" name="Freeform 3849"/>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1" name="Freeform 3850"/>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2" name="Freeform 3851"/>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3" name="Freeform 3852"/>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4" name="Freeform 3853"/>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5" name="Freeform 3854"/>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6" name="Group 3565"/>
              <p:cNvGrpSpPr/>
              <p:nvPr/>
            </p:nvGrpSpPr>
            <p:grpSpPr>
              <a:xfrm>
                <a:off x="-1855517" y="1988890"/>
                <a:ext cx="3955257" cy="1945482"/>
                <a:chOff x="2717006" y="1438275"/>
                <a:chExt cx="3955257" cy="1945482"/>
              </a:xfrm>
            </p:grpSpPr>
            <p:sp>
              <p:nvSpPr>
                <p:cNvPr id="3664" name="Freeform 3663"/>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5" name="Freeform 3664"/>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6" name="Freeform 3665"/>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7" name="Freeform 3666"/>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8" name="Freeform 3667"/>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9" name="Freeform 3668"/>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0" name="Freeform 3669"/>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1" name="Freeform 3670"/>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2" name="Freeform 3671"/>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3" name="Freeform 3672"/>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4" name="Freeform 3673"/>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5" name="Freeform 3674"/>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6" name="Freeform 3675"/>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7" name="Freeform 3676"/>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8" name="Freeform 3677"/>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9" name="Freeform 3678"/>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0" name="Freeform 3679"/>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1" name="Freeform 3680"/>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2" name="Freeform 3681"/>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3" name="Freeform 3682"/>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4" name="Freeform 3683"/>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5" name="Freeform 3684"/>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 name="Freeform 3685"/>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 name="Freeform 3686"/>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8" name="Freeform 3687"/>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9" name="Freeform 3688"/>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0" name="Freeform 3689"/>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1" name="Freeform 3690"/>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2" name="Freeform 3691"/>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3" name="Freeform 3692"/>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4" name="Freeform 3693"/>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5" name="Freeform 3694"/>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6" name="Freeform 3695"/>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7" name="Freeform 3696"/>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8" name="Freeform 3697"/>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9" name="Freeform 3698"/>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0" name="Freeform 3699"/>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1" name="Freeform 3700"/>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2" name="Freeform 3701"/>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3" name="Freeform 3702"/>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4" name="Freeform 3703"/>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5" name="Freeform 3704"/>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6" name="Freeform 3705"/>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7" name="Freeform 3706"/>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8" name="Freeform 3707"/>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9" name="Freeform 3708"/>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0" name="Freeform 3709"/>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1" name="Freeform 3710"/>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2" name="Freeform 3711"/>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3" name="Freeform 3712"/>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4" name="Freeform 3713"/>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5" name="Freeform 3714"/>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6" name="Freeform 3715"/>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7" name="Freeform 3716"/>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8" name="Freeform 3717"/>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9" name="Freeform 3718"/>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0" name="Freeform 3719"/>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1" name="Freeform 3720"/>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2" name="Freeform 3721"/>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3" name="Freeform 3722"/>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4" name="Freeform 3723"/>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5" name="Freeform 3724"/>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6" name="Freeform 3725"/>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7" name="Freeform 3726"/>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8" name="Freeform 3727"/>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9" name="Freeform 3728"/>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0" name="Freeform 3729"/>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1" name="Freeform 3730"/>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2" name="Freeform 3731"/>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3" name="Freeform 3732"/>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4" name="Freeform 3733"/>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5" name="Freeform 3734"/>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6" name="Freeform 3735"/>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7" name="Freeform 3736"/>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8" name="Freeform 3737"/>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9" name="Freeform 3738"/>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0" name="Freeform 3739"/>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1" name="Freeform 3740"/>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2" name="Freeform 3741"/>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3" name="Freeform 3742"/>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4" name="Freeform 3743"/>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5" name="Freeform 3744"/>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6" name="Freeform 3745"/>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7" name="Freeform 3746"/>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8" name="Freeform 3747"/>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9" name="Freeform 3748"/>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0" name="Freeform 3749"/>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1" name="Freeform 3750"/>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2" name="Freeform 3751"/>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3" name="Freeform 3752"/>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4" name="Freeform 3753"/>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5" name="Freeform 3754"/>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6" name="Freeform 3755"/>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7" name="Freeform 3756"/>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 name="Freeform 3757"/>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9" name="Freeform 3758"/>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7" name="Group 3566"/>
              <p:cNvGrpSpPr/>
              <p:nvPr/>
            </p:nvGrpSpPr>
            <p:grpSpPr>
              <a:xfrm>
                <a:off x="-2261242" y="1998790"/>
                <a:ext cx="3955257" cy="1945482"/>
                <a:chOff x="2717006" y="1438275"/>
                <a:chExt cx="3955257" cy="1945482"/>
              </a:xfrm>
            </p:grpSpPr>
            <p:sp>
              <p:nvSpPr>
                <p:cNvPr id="3568" name="Freeform 3567"/>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9" name="Freeform 3568"/>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0" name="Freeform 3569"/>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1" name="Freeform 3570"/>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2" name="Freeform 3571"/>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3" name="Freeform 3572"/>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4" name="Freeform 3573"/>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5" name="Freeform 3574"/>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6" name="Freeform 3575"/>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7" name="Freeform 3576"/>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8" name="Freeform 3577"/>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9" name="Freeform 3578"/>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0" name="Freeform 3579"/>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1" name="Freeform 3580"/>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2" name="Freeform 3581"/>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3" name="Freeform 3582"/>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 name="Freeform 3583"/>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 name="Freeform 3584"/>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 name="Freeform 3585"/>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7" name="Freeform 3586"/>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8" name="Freeform 3587"/>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9" name="Freeform 3588"/>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0" name="Freeform 3589"/>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1" name="Freeform 3590"/>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2" name="Freeform 3591"/>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3" name="Freeform 3592"/>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4" name="Freeform 3593"/>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5" name="Freeform 3594"/>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6" name="Freeform 3595"/>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7" name="Freeform 3596"/>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8" name="Freeform 3597"/>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9" name="Freeform 3598"/>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0" name="Freeform 3599"/>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1" name="Freeform 3600"/>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2" name="Freeform 3601"/>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3" name="Freeform 3602"/>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4" name="Freeform 3603"/>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5" name="Freeform 3604"/>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6" name="Freeform 3605"/>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7" name="Freeform 3606"/>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8" name="Freeform 3607"/>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9" name="Freeform 3608"/>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0" name="Freeform 3609"/>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1" name="Freeform 3610"/>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2" name="Freeform 3611"/>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3" name="Freeform 3612"/>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4" name="Freeform 3613"/>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5" name="Freeform 3614"/>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6" name="Freeform 3615"/>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7" name="Freeform 3616"/>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8" name="Freeform 3617"/>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9" name="Freeform 3618"/>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0" name="Freeform 3619"/>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1" name="Freeform 3620"/>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2" name="Freeform 3621"/>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3" name="Freeform 3622"/>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4" name="Freeform 3623"/>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5" name="Freeform 3624"/>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6" name="Freeform 3625"/>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7" name="Freeform 3626"/>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8" name="Freeform 3627"/>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9" name="Freeform 3628"/>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0" name="Freeform 3629"/>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1" name="Freeform 3630"/>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2" name="Freeform 3631"/>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3" name="Freeform 3632"/>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4" name="Freeform 3633"/>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5" name="Freeform 3634"/>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6" name="Freeform 3635"/>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7" name="Freeform 3636"/>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8" name="Freeform 3637"/>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9" name="Freeform 3638"/>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0" name="Freeform 3639"/>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1" name="Freeform 3640"/>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2" name="Freeform 3641"/>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3" name="Freeform 3642"/>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4" name="Freeform 3643"/>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5" name="Freeform 3644"/>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6" name="Freeform 3645"/>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7" name="Freeform 3646"/>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8" name="Freeform 3647"/>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9" name="Freeform 3648"/>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0" name="Freeform 3649"/>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1" name="Freeform 3650"/>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2" name="Freeform 3651"/>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3" name="Freeform 3652"/>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4" name="Freeform 3653"/>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5" name="Freeform 3654"/>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6" name="Freeform 3655"/>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7" name="Freeform 3656"/>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8" name="Freeform 3657"/>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9" name="Freeform 3658"/>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0" name="Freeform 3659"/>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1" name="Freeform 3660"/>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2" name="Freeform 3661"/>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3" name="Freeform 3662"/>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34" name="Rectangle 3533"/>
            <p:cNvSpPr/>
            <p:nvPr/>
          </p:nvSpPr>
          <p:spPr>
            <a:xfrm>
              <a:off x="2052085" y="3179102"/>
              <a:ext cx="5188687" cy="531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OFDM Channel</a:t>
              </a:r>
              <a:endParaRPr lang="en-US" dirty="0"/>
            </a:p>
          </p:txBody>
        </p:sp>
        <p:cxnSp>
          <p:nvCxnSpPr>
            <p:cNvPr id="3535" name="Straight Arrow Connector 3534"/>
            <p:cNvCxnSpPr/>
            <p:nvPr/>
          </p:nvCxnSpPr>
          <p:spPr>
            <a:xfrm>
              <a:off x="5530288" y="3451414"/>
              <a:ext cx="1194806" cy="4136"/>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536" name="Straight Arrow Connector 3535"/>
            <p:cNvCxnSpPr/>
            <p:nvPr/>
          </p:nvCxnSpPr>
          <p:spPr>
            <a:xfrm flipH="1">
              <a:off x="2580302" y="3455550"/>
              <a:ext cx="1146412" cy="0"/>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537" name="TextBox 3536"/>
            <p:cNvSpPr txBox="1"/>
            <p:nvPr/>
          </p:nvSpPr>
          <p:spPr>
            <a:xfrm>
              <a:off x="2650158" y="1699796"/>
              <a:ext cx="4120039" cy="307777"/>
            </a:xfrm>
            <a:prstGeom prst="rect">
              <a:avLst/>
            </a:prstGeom>
            <a:noFill/>
          </p:spPr>
          <p:txBody>
            <a:bodyPr wrap="none" rtlCol="0">
              <a:spAutoFit/>
            </a:bodyPr>
            <a:lstStyle/>
            <a:p>
              <a:r>
                <a:rPr lang="en-US" sz="1400" b="1" dirty="0" smtClean="0"/>
                <a:t>Multiple subcarriers </a:t>
              </a:r>
              <a:r>
                <a:rPr lang="en-US" sz="1400" b="1" smtClean="0"/>
                <a:t>within one OFDM </a:t>
              </a:r>
              <a:r>
                <a:rPr lang="en-US" sz="1400" b="1" dirty="0" smtClean="0"/>
                <a:t>channel</a:t>
              </a:r>
              <a:endParaRPr lang="en-US" sz="1400" b="1" dirty="0"/>
            </a:p>
          </p:txBody>
        </p:sp>
      </p:grpSp>
      <p:sp>
        <p:nvSpPr>
          <p:cNvPr id="23" name="Trapezoid 22"/>
          <p:cNvSpPr/>
          <p:nvPr/>
        </p:nvSpPr>
        <p:spPr>
          <a:xfrm>
            <a:off x="292248" y="1213635"/>
            <a:ext cx="1259079" cy="1233893"/>
          </a:xfrm>
          <a:prstGeom prst="trapezoid">
            <a:avLst>
              <a:gd name="adj" fmla="val 12074"/>
            </a:avLst>
          </a:pr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2338" y="2447528"/>
            <a:ext cx="5633561" cy="531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6 MHz SC-QAM Channel</a:t>
            </a:r>
            <a:endParaRPr lang="en-US" dirty="0"/>
          </a:p>
        </p:txBody>
      </p:sp>
      <p:cxnSp>
        <p:nvCxnSpPr>
          <p:cNvPr id="27" name="Straight Arrow Connector 26"/>
          <p:cNvCxnSpPr/>
          <p:nvPr/>
        </p:nvCxnSpPr>
        <p:spPr>
          <a:xfrm>
            <a:off x="5566078" y="472976"/>
            <a:ext cx="1339707"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90871" y="2716638"/>
            <a:ext cx="1265067" cy="525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48695" y="3620726"/>
            <a:ext cx="3673563" cy="523220"/>
          </a:xfrm>
          <a:prstGeom prst="rect">
            <a:avLst/>
          </a:prstGeom>
        </p:spPr>
        <p:txBody>
          <a:bodyPr wrap="square">
            <a:spAutoFit/>
          </a:bodyPr>
          <a:lstStyle/>
          <a:p>
            <a:r>
              <a:rPr lang="en-US" sz="1400" b="1" smtClean="0"/>
              <a:t>Up to 7600 narrow subcarriers in</a:t>
            </a:r>
            <a:br>
              <a:rPr lang="en-US" sz="1400" b="1" smtClean="0"/>
            </a:br>
            <a:r>
              <a:rPr lang="en-US" sz="1400" b="1" smtClean="0"/>
              <a:t>up to 192 MHz-wide OFDM channel</a:t>
            </a:r>
            <a:endParaRPr lang="en-US" sz="1400" b="1" dirty="0"/>
          </a:p>
        </p:txBody>
      </p:sp>
      <p:sp>
        <p:nvSpPr>
          <p:cNvPr id="31" name="Rectangle 30"/>
          <p:cNvSpPr/>
          <p:nvPr/>
        </p:nvSpPr>
        <p:spPr>
          <a:xfrm>
            <a:off x="6079183" y="1172938"/>
            <a:ext cx="2921276" cy="1600438"/>
          </a:xfrm>
          <a:prstGeom prst="rect">
            <a:avLst/>
          </a:prstGeom>
        </p:spPr>
        <p:txBody>
          <a:bodyPr wrap="square">
            <a:spAutoFit/>
          </a:bodyPr>
          <a:lstStyle/>
          <a:p>
            <a:r>
              <a:rPr lang="en-US" sz="1400" b="1" dirty="0"/>
              <a:t>The 6 MHz-wide downstream channel slots defined by the </a:t>
            </a:r>
            <a:r>
              <a:rPr lang="en-US" sz="1400" b="1" dirty="0" smtClean="0"/>
              <a:t>North American </a:t>
            </a:r>
            <a:r>
              <a:rPr lang="en-US" sz="1400" b="1" dirty="0" err="1" smtClean="0"/>
              <a:t>CEA</a:t>
            </a:r>
            <a:r>
              <a:rPr lang="en-US" sz="1400" b="1" dirty="0" smtClean="0"/>
              <a:t>-542-D </a:t>
            </a:r>
            <a:r>
              <a:rPr lang="en-US" sz="1400" b="1" dirty="0"/>
              <a:t>frequency plan can each accommodate </a:t>
            </a:r>
            <a:r>
              <a:rPr lang="en-US" sz="1400" b="1" u="sng" dirty="0"/>
              <a:t>one</a:t>
            </a:r>
            <a:r>
              <a:rPr lang="en-US" sz="1400" b="1" dirty="0"/>
              <a:t> analog NTSC TV signal or </a:t>
            </a:r>
            <a:r>
              <a:rPr lang="en-US" sz="1400" b="1" u="sng"/>
              <a:t>one</a:t>
            </a:r>
            <a:r>
              <a:rPr lang="en-US" sz="1400" b="1"/>
              <a:t> </a:t>
            </a:r>
            <a:r>
              <a:rPr lang="en-US" sz="1400" b="1" smtClean="0"/>
              <a:t>single-carrier QAM (SC-QAM) signal</a:t>
            </a:r>
            <a:endParaRPr lang="en-US" sz="1400" b="1" dirty="0"/>
          </a:p>
        </p:txBody>
      </p:sp>
      <p:sp>
        <p:nvSpPr>
          <p:cNvPr id="54" name="Right Arrow 53"/>
          <p:cNvSpPr/>
          <p:nvPr/>
        </p:nvSpPr>
        <p:spPr>
          <a:xfrm rot="10800000">
            <a:off x="5486401" y="1730844"/>
            <a:ext cx="520996" cy="340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8" name="Right Arrow 6447"/>
          <p:cNvSpPr/>
          <p:nvPr/>
        </p:nvSpPr>
        <p:spPr>
          <a:xfrm>
            <a:off x="3617898" y="3711878"/>
            <a:ext cx="520996" cy="340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65" name="Straight Connector 6464"/>
          <p:cNvCxnSpPr/>
          <p:nvPr/>
        </p:nvCxnSpPr>
        <p:spPr>
          <a:xfrm>
            <a:off x="290870" y="2535863"/>
            <a:ext cx="0" cy="36154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467" name="Straight Connector 6466"/>
          <p:cNvCxnSpPr/>
          <p:nvPr/>
        </p:nvCxnSpPr>
        <p:spPr>
          <a:xfrm>
            <a:off x="1555938" y="2535861"/>
            <a:ext cx="0" cy="36154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468" name="Straight Connector 6467"/>
          <p:cNvCxnSpPr/>
          <p:nvPr/>
        </p:nvCxnSpPr>
        <p:spPr>
          <a:xfrm>
            <a:off x="4339988" y="4554430"/>
            <a:ext cx="0" cy="36154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469" name="Straight Connector 6468"/>
          <p:cNvCxnSpPr/>
          <p:nvPr/>
        </p:nvCxnSpPr>
        <p:spPr>
          <a:xfrm>
            <a:off x="8484781" y="4558565"/>
            <a:ext cx="0" cy="36154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939" name="Straight Arrow Connector 2938"/>
          <p:cNvCxnSpPr/>
          <p:nvPr/>
        </p:nvCxnSpPr>
        <p:spPr>
          <a:xfrm>
            <a:off x="292248" y="2721894"/>
            <a:ext cx="126369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280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DOCSIS 3.1 OFDM channel </a:t>
            </a:r>
            <a:r>
              <a:rPr lang="en-US" dirty="0"/>
              <a:t>w</a:t>
            </a:r>
            <a:r>
              <a:rPr lang="en-US" dirty="0" smtClean="0"/>
              <a:t>idth</a:t>
            </a:r>
            <a:endParaRPr lang="en-US" dirty="0"/>
          </a:p>
        </p:txBody>
      </p:sp>
      <p:sp>
        <p:nvSpPr>
          <p:cNvPr id="3" name="Content Placeholder 2"/>
          <p:cNvSpPr>
            <a:spLocks noGrp="1"/>
          </p:cNvSpPr>
          <p:nvPr>
            <p:ph idx="1"/>
          </p:nvPr>
        </p:nvSpPr>
        <p:spPr>
          <a:xfrm>
            <a:off x="803277" y="980701"/>
            <a:ext cx="7893048" cy="2374587"/>
          </a:xfrm>
        </p:spPr>
        <p:txBody>
          <a:bodyPr/>
          <a:lstStyle/>
          <a:p>
            <a:r>
              <a:rPr lang="en-US" sz="1900" dirty="0"/>
              <a:t>W</a:t>
            </a:r>
            <a:r>
              <a:rPr lang="en-US" sz="1900" dirty="0" smtClean="0"/>
              <a:t>ith OFDM, the concept of a 6 MHz or 8 MHz channel is no longer necessary.</a:t>
            </a:r>
          </a:p>
          <a:p>
            <a:r>
              <a:rPr lang="en-US" sz="1900" dirty="0" smtClean="0"/>
              <a:t>DOCSIS </a:t>
            </a:r>
            <a:r>
              <a:rPr lang="en-US" sz="1900" dirty="0"/>
              <a:t>3.1 </a:t>
            </a:r>
            <a:r>
              <a:rPr lang="en-US" sz="1900" dirty="0" smtClean="0"/>
              <a:t>OFDM channel </a:t>
            </a:r>
            <a:r>
              <a:rPr lang="en-US" sz="1900" dirty="0"/>
              <a:t>bandwidth </a:t>
            </a:r>
            <a:r>
              <a:rPr lang="en-US" sz="1900" dirty="0" smtClean="0"/>
              <a:t>is flexible</a:t>
            </a:r>
          </a:p>
          <a:p>
            <a:pPr lvl="1"/>
            <a:r>
              <a:rPr lang="en-US" sz="1700" dirty="0" smtClean="0"/>
              <a:t>Downstream channel bandwidth: Minimum of 24 MHz to maximum of 192 MHz</a:t>
            </a:r>
          </a:p>
          <a:p>
            <a:pPr lvl="1"/>
            <a:r>
              <a:rPr lang="en-US" sz="1700" dirty="0" smtClean="0"/>
              <a:t>Upstream channel bandwidth</a:t>
            </a:r>
            <a:r>
              <a:rPr lang="en-US" sz="1700" dirty="0"/>
              <a:t>: Minimum encompassed spectrum of 6.4 MHz </a:t>
            </a:r>
            <a:r>
              <a:rPr lang="en-US" sz="1700" dirty="0" smtClean="0"/>
              <a:t>to </a:t>
            </a:r>
            <a:r>
              <a:rPr lang="en-US" sz="1700" dirty="0"/>
              <a:t>a maximum encompassed spectrum of 95 MHz</a:t>
            </a:r>
          </a:p>
        </p:txBody>
      </p:sp>
    </p:spTree>
    <p:extLst>
      <p:ext uri="{BB962C8B-B14F-4D97-AF65-F5344CB8AC3E}">
        <p14:creationId xmlns:p14="http://schemas.microsoft.com/office/powerpoint/2010/main" val="4068234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52" y="475081"/>
            <a:ext cx="7944731" cy="628650"/>
          </a:xfrm>
        </p:spPr>
        <p:txBody>
          <a:bodyPr/>
          <a:lstStyle/>
          <a:p>
            <a:r>
              <a:rPr lang="en-US" sz="2800" dirty="0" smtClean="0"/>
              <a:t>DOCSIS 3.1 downstream OFDM channel (96 MHz bandwidth) on a spectrum analyzer</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190" y="1176797"/>
            <a:ext cx="5005971" cy="3764180"/>
          </a:xfrm>
          <a:prstGeom prst="rect">
            <a:avLst/>
          </a:prstGeom>
        </p:spPr>
      </p:pic>
      <p:sp>
        <p:nvSpPr>
          <p:cNvPr id="5" name="TextBox 4"/>
          <p:cNvSpPr txBox="1"/>
          <p:nvPr/>
        </p:nvSpPr>
        <p:spPr>
          <a:xfrm>
            <a:off x="6355724" y="1255252"/>
            <a:ext cx="2407789" cy="584775"/>
          </a:xfrm>
          <a:prstGeom prst="rect">
            <a:avLst/>
          </a:prstGeom>
          <a:noFill/>
        </p:spPr>
        <p:txBody>
          <a:bodyPr wrap="square" rtlCol="0">
            <a:spAutoFit/>
          </a:bodyPr>
          <a:lstStyle/>
          <a:p>
            <a:r>
              <a:rPr lang="en-US" sz="1600" smtClean="0"/>
              <a:t>Pilots evenly spaced across channel</a:t>
            </a:r>
            <a:endParaRPr lang="en-US" sz="1600" dirty="0"/>
          </a:p>
        </p:txBody>
      </p:sp>
      <p:sp>
        <p:nvSpPr>
          <p:cNvPr id="6" name="TextBox 5"/>
          <p:cNvSpPr txBox="1"/>
          <p:nvPr/>
        </p:nvSpPr>
        <p:spPr>
          <a:xfrm>
            <a:off x="6355724" y="3855371"/>
            <a:ext cx="2407789" cy="338554"/>
          </a:xfrm>
          <a:prstGeom prst="rect">
            <a:avLst/>
          </a:prstGeom>
          <a:noFill/>
        </p:spPr>
        <p:txBody>
          <a:bodyPr wrap="square" rtlCol="0">
            <a:spAutoFit/>
          </a:bodyPr>
          <a:lstStyle/>
          <a:p>
            <a:r>
              <a:rPr lang="en-US" sz="1600" smtClean="0"/>
              <a:t>PHY link channel (PLC)</a:t>
            </a:r>
            <a:endParaRPr lang="en-US" sz="1600" dirty="0"/>
          </a:p>
        </p:txBody>
      </p:sp>
      <p:sp>
        <p:nvSpPr>
          <p:cNvPr id="3" name="Oval 2"/>
          <p:cNvSpPr/>
          <p:nvPr/>
        </p:nvSpPr>
        <p:spPr>
          <a:xfrm>
            <a:off x="3799268" y="2112135"/>
            <a:ext cx="560231" cy="1481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5" idx="1"/>
          </p:cNvCxnSpPr>
          <p:nvPr/>
        </p:nvCxnSpPr>
        <p:spPr>
          <a:xfrm flipH="1">
            <a:off x="4295104" y="1547640"/>
            <a:ext cx="2060620" cy="56449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110248" y="2260244"/>
            <a:ext cx="3245476" cy="176440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751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OFDM: orthogonal subcarriers</a:t>
            </a:r>
            <a:endParaRPr lang="en-US" dirty="0"/>
          </a:p>
        </p:txBody>
      </p:sp>
      <p:sp>
        <p:nvSpPr>
          <p:cNvPr id="3" name="Content Placeholder 2"/>
          <p:cNvSpPr>
            <a:spLocks noGrp="1"/>
          </p:cNvSpPr>
          <p:nvPr>
            <p:ph idx="1"/>
          </p:nvPr>
        </p:nvSpPr>
        <p:spPr>
          <a:xfrm>
            <a:off x="803277" y="980701"/>
            <a:ext cx="7893048" cy="2746267"/>
          </a:xfrm>
        </p:spPr>
        <p:txBody>
          <a:bodyPr/>
          <a:lstStyle/>
          <a:p>
            <a:r>
              <a:rPr lang="en-US" dirty="0"/>
              <a:t>For improved spectral efficiency, the subcarriers </a:t>
            </a:r>
            <a:r>
              <a:rPr lang="en-US" dirty="0" smtClean="0"/>
              <a:t>in an OFDM or OFDMA </a:t>
            </a:r>
            <a:r>
              <a:rPr lang="en-US" smtClean="0"/>
              <a:t>channel overlap </a:t>
            </a:r>
            <a:r>
              <a:rPr lang="en-US"/>
              <a:t>one </a:t>
            </a:r>
            <a:r>
              <a:rPr lang="en-US" smtClean="0"/>
              <a:t>another.</a:t>
            </a:r>
            <a:endParaRPr lang="en-US" dirty="0"/>
          </a:p>
          <a:p>
            <a:pPr lvl="1"/>
            <a:r>
              <a:rPr lang="en-US" sz="1600" smtClean="0"/>
              <a:t>Why don’t they interfere with one another?</a:t>
            </a:r>
            <a:endParaRPr lang="en-US" sz="1600" dirty="0" smtClean="0"/>
          </a:p>
          <a:p>
            <a:r>
              <a:rPr lang="en-US" smtClean="0"/>
              <a:t>The </a:t>
            </a:r>
            <a:r>
              <a:rPr lang="en-US" dirty="0" smtClean="0"/>
              <a:t>subcarriers </a:t>
            </a:r>
            <a:r>
              <a:rPr lang="en-US" smtClean="0"/>
              <a:t>are </a:t>
            </a:r>
            <a:r>
              <a:rPr lang="en-US" smtClean="0">
                <a:solidFill>
                  <a:srgbClr val="C00000"/>
                </a:solidFill>
              </a:rPr>
              <a:t>orthogonal.</a:t>
            </a:r>
            <a:endParaRPr lang="en-US" dirty="0" smtClean="0"/>
          </a:p>
          <a:p>
            <a:pPr lvl="1"/>
            <a:r>
              <a:rPr lang="en-US" sz="1600" dirty="0" smtClean="0"/>
              <a:t>“Orthogonal” in this case means the subcarriers are independent such that there is no interaction between them despite the overlap </a:t>
            </a:r>
            <a:r>
              <a:rPr lang="en-US" sz="1600" smtClean="0"/>
              <a:t>in frequency.</a:t>
            </a:r>
            <a:endParaRPr lang="en-US" sz="1600" dirty="0" smtClean="0"/>
          </a:p>
          <a:p>
            <a:pPr lvl="1"/>
            <a:r>
              <a:rPr lang="en-US" sz="1600" smtClean="0"/>
              <a:t>Orthogonal subcarriers have </a:t>
            </a:r>
            <a:r>
              <a:rPr lang="en-US" sz="1600" dirty="0" smtClean="0"/>
              <a:t>exactly an integer number of cycles in </a:t>
            </a:r>
            <a:r>
              <a:rPr lang="en-US" sz="1600" smtClean="0"/>
              <a:t>the symbol interval.</a:t>
            </a:r>
            <a:endParaRPr lang="en-US" sz="1600" dirty="0" smtClean="0"/>
          </a:p>
        </p:txBody>
      </p:sp>
    </p:spTree>
    <p:extLst>
      <p:ext uri="{BB962C8B-B14F-4D97-AF65-F5344CB8AC3E}">
        <p14:creationId xmlns:p14="http://schemas.microsoft.com/office/powerpoint/2010/main" val="3414151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OFDM</a:t>
            </a:r>
            <a:r>
              <a:rPr lang="en-US" smtClean="0"/>
              <a:t>: orthogonal subcarriers</a:t>
            </a:r>
            <a:endParaRPr lang="en-US" dirty="0"/>
          </a:p>
        </p:txBody>
      </p:sp>
      <p:grpSp>
        <p:nvGrpSpPr>
          <p:cNvPr id="1091" name="Group 1090"/>
          <p:cNvGrpSpPr/>
          <p:nvPr/>
        </p:nvGrpSpPr>
        <p:grpSpPr>
          <a:xfrm>
            <a:off x="2503256" y="1994925"/>
            <a:ext cx="3955257" cy="1945482"/>
            <a:chOff x="2717006" y="1438275"/>
            <a:chExt cx="3955257" cy="1945482"/>
          </a:xfrm>
        </p:grpSpPr>
        <p:sp>
          <p:nvSpPr>
            <p:cNvPr id="1042" name="Freeform 1041"/>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1042"/>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1044"/>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1045"/>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1046"/>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1047"/>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1048"/>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Freeform 1049"/>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Freeform 1050"/>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Freeform 1051"/>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Freeform 1053"/>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eeform 1054"/>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Freeform 1055"/>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Freeform 1056"/>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Freeform 1057"/>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Freeform 1058"/>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Freeform 1059"/>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Freeform 1060"/>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Freeform 1061"/>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Freeform 1062"/>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Freeform 1063"/>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Freeform 1064"/>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Freeform 1065"/>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Freeform 1066"/>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Freeform 1067"/>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Freeform 1068"/>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Freeform 1069"/>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reeform 1070"/>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reeform 1071"/>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Freeform 1072"/>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Freeform 1073"/>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Freeform 1074"/>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Freeform 1075"/>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reeform 1077"/>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reeform 1078"/>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Freeform 1079"/>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Freeform 1080"/>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Freeform 1081"/>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Freeform 1082"/>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1083"/>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reeform 1084"/>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reeform 1086"/>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Freeform 1087"/>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Freeform 1088"/>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Freeform 1089"/>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D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648"/>
          <p:cNvGrpSpPr/>
          <p:nvPr/>
        </p:nvGrpSpPr>
        <p:grpSpPr>
          <a:xfrm>
            <a:off x="2133156" y="1992950"/>
            <a:ext cx="3955257" cy="1945482"/>
            <a:chOff x="2717006" y="1438275"/>
            <a:chExt cx="3955257" cy="1945482"/>
          </a:xfrm>
        </p:grpSpPr>
        <p:sp>
          <p:nvSpPr>
            <p:cNvPr id="650" name="Freeform 649"/>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reeform 650"/>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Freeform 651"/>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Freeform 652"/>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Freeform 653"/>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Freeform 654"/>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Freeform 655"/>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Freeform 656"/>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Freeform 657"/>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Freeform 658"/>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Freeform 659"/>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Freeform 660"/>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Freeform 661"/>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reeform 662"/>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Freeform 663"/>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Freeform 664"/>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Freeform 665"/>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Freeform 666"/>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Freeform 667"/>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Freeform 668"/>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Freeform 669"/>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Freeform 670"/>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Freeform 671"/>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Freeform 672"/>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Freeform 673"/>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Freeform 674"/>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Freeform 675"/>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Freeform 676"/>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Freeform 677"/>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Freeform 678"/>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Freeform 679"/>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Freeform 680"/>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Freeform 681"/>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Freeform 682"/>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683"/>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684"/>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685"/>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reeform 686"/>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Freeform 687"/>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Freeform 688"/>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Freeform 689"/>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Freeform 690"/>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Freeform 691"/>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Freeform 692"/>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Freeform 693"/>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Freeform 694"/>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Freeform 695"/>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Freeform 696"/>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Freeform 697"/>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reeform 698"/>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Freeform 699"/>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Freeform 700"/>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Freeform 701"/>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Freeform 702"/>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Freeform 703"/>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Freeform 704"/>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Freeform 705"/>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Freeform 706"/>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Freeform 707"/>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Freeform 708"/>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Freeform 709"/>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Freeform 710"/>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Freeform 711"/>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Freeform 712"/>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Freeform 713"/>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Freeform 714"/>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Freeform 715"/>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Freeform 716"/>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Freeform 717"/>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Freeform 718"/>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Freeform 719"/>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Freeform 720"/>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Freeform 721"/>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reeform 722"/>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Freeform 723"/>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Freeform 724"/>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Freeform 725"/>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Freeform 726"/>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Freeform 727"/>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Freeform 728"/>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Freeform 729"/>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Freeform 730"/>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Freeform 731"/>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Freeform 732"/>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Freeform 733"/>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reeform 734"/>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Freeform 735"/>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Freeform 736"/>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Freeform 737"/>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Freeform 738"/>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Freeform 739"/>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Freeform 740"/>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Freeform 741"/>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Freeform 742"/>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Freeform 743"/>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Freeform 744"/>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745"/>
          <p:cNvGrpSpPr/>
          <p:nvPr/>
        </p:nvGrpSpPr>
        <p:grpSpPr>
          <a:xfrm>
            <a:off x="1727431" y="1990975"/>
            <a:ext cx="3955257" cy="1945482"/>
            <a:chOff x="2717006" y="1438275"/>
            <a:chExt cx="3955257" cy="1945482"/>
          </a:xfrm>
        </p:grpSpPr>
        <p:sp>
          <p:nvSpPr>
            <p:cNvPr id="747" name="Freeform 746"/>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Freeform 747"/>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Freeform 748"/>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Freeform 749"/>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Freeform 750"/>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Freeform 751"/>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Freeform 752"/>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Freeform 753"/>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Freeform 754"/>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Freeform 755"/>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Freeform 756"/>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Freeform 757"/>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Freeform 758"/>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Freeform 759"/>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Freeform 760"/>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Freeform 761"/>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Freeform 762"/>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Freeform 763"/>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Freeform 764"/>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Freeform 765"/>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Freeform 766"/>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Freeform 767"/>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Freeform 768"/>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Freeform 769"/>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Freeform 770"/>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Freeform 771"/>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Freeform 772"/>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Freeform 773"/>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Freeform 774"/>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Freeform 775"/>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Freeform 776"/>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Freeform 777"/>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Freeform 778"/>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Freeform 779"/>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Freeform 780"/>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Freeform 781"/>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Freeform 782"/>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Freeform 783"/>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Freeform 784"/>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Freeform 785"/>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Freeform 786"/>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Freeform 787"/>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Freeform 788"/>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Freeform 789"/>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Freeform 790"/>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Freeform 791"/>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Freeform 792"/>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Freeform 793"/>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Freeform 794"/>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Freeform 795"/>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Freeform 796"/>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Freeform 797"/>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Freeform 798"/>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Freeform 799"/>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Freeform 800"/>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Freeform 801"/>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Freeform 802"/>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Freeform 803"/>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Freeform 804"/>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Freeform 805"/>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Freeform 806"/>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Freeform 807"/>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Freeform 808"/>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Freeform 809"/>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Freeform 810"/>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Freeform 811"/>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Freeform 812"/>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Freeform 813"/>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Freeform 814"/>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Freeform 815"/>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Freeform 816"/>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Freeform 817"/>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Freeform 818"/>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Freeform 819"/>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Freeform 820"/>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Freeform 821"/>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Freeform 822"/>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Freeform 823"/>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Freeform 824"/>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Freeform 825"/>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Freeform 826"/>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Freeform 827"/>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Freeform 828"/>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Freeform 829"/>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reeform 830"/>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Freeform 831"/>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Freeform 832"/>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reeform 833"/>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Freeform 834"/>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Freeform 835"/>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Freeform 836"/>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Freeform 837"/>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Freeform 838"/>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Freeform 839"/>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Freeform 840"/>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Freeform 841"/>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3" name="Group 842"/>
          <p:cNvGrpSpPr/>
          <p:nvPr/>
        </p:nvGrpSpPr>
        <p:grpSpPr>
          <a:xfrm>
            <a:off x="1321706" y="1989000"/>
            <a:ext cx="3955257" cy="1945482"/>
            <a:chOff x="2717006" y="1438275"/>
            <a:chExt cx="3955257" cy="1945482"/>
          </a:xfrm>
        </p:grpSpPr>
        <p:sp>
          <p:nvSpPr>
            <p:cNvPr id="844" name="Freeform 843"/>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Freeform 844"/>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Freeform 845"/>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Freeform 846"/>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Freeform 847"/>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Freeform 848"/>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Freeform 849"/>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Freeform 850"/>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Freeform 851"/>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Freeform 852"/>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Freeform 853"/>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Freeform 854"/>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Freeform 855"/>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Freeform 856"/>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Freeform 857"/>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Freeform 858"/>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Freeform 859"/>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Freeform 860"/>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Freeform 861"/>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Freeform 862"/>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Freeform 863"/>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Freeform 864"/>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Freeform 865"/>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Freeform 866"/>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Freeform 867"/>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Freeform 868"/>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Freeform 869"/>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Freeform 870"/>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Freeform 871"/>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Freeform 872"/>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Freeform 873"/>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Freeform 874"/>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Freeform 875"/>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Freeform 876"/>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Freeform 877"/>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Freeform 878"/>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Freeform 879"/>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Freeform 880"/>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Freeform 881"/>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Freeform 882"/>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Freeform 883"/>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Freeform 884"/>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Freeform 885"/>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Freeform 886"/>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Freeform 887"/>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Freeform 888"/>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Freeform 889"/>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Freeform 890"/>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Freeform 891"/>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Freeform 892"/>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Freeform 893"/>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Freeform 894"/>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Freeform 895"/>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Freeform 896"/>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Freeform 897"/>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Freeform 898"/>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Freeform 899"/>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Freeform 900"/>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Freeform 901"/>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Freeform 902"/>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Freeform 903"/>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Freeform 904"/>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Freeform 905"/>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Freeform 906"/>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Freeform 907"/>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Freeform 908"/>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Freeform 909"/>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Freeform 910"/>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Freeform 911"/>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Freeform 912"/>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Freeform 913"/>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Freeform 914"/>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Freeform 915"/>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Freeform 916"/>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Freeform 917"/>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Freeform 918"/>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Freeform 919"/>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Freeform 920"/>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Freeform 921"/>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Freeform 922"/>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Freeform 923"/>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Freeform 924"/>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Freeform 925"/>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Freeform 926"/>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Freeform 927"/>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Freeform 928"/>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Freeform 929"/>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Freeform 930"/>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Freeform 931"/>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Freeform 932"/>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Freeform 933"/>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Freeform 934"/>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Freeform 935"/>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Freeform 936"/>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Freeform 937"/>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Freeform 938"/>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5" name="Group 1104"/>
          <p:cNvGrpSpPr/>
          <p:nvPr/>
        </p:nvGrpSpPr>
        <p:grpSpPr>
          <a:xfrm>
            <a:off x="2891181" y="1990975"/>
            <a:ext cx="3955257" cy="1945482"/>
            <a:chOff x="2717006" y="1438275"/>
            <a:chExt cx="3955257" cy="1945482"/>
          </a:xfrm>
        </p:grpSpPr>
        <p:sp>
          <p:nvSpPr>
            <p:cNvPr id="1106" name="Freeform 1105"/>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Freeform 1106"/>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Freeform 1107"/>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Freeform 1108"/>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Freeform 1109"/>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Freeform 1110"/>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Freeform 1111"/>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Freeform 1112"/>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Freeform 1113"/>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Freeform 1114"/>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Freeform 1115"/>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Freeform 1116"/>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Freeform 1117"/>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Freeform 1118"/>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Freeform 1119"/>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Freeform 1120"/>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Freeform 1121"/>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Freeform 1122"/>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Freeform 1123"/>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Freeform 1124"/>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Freeform 1125"/>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Freeform 1126"/>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Freeform 1127"/>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Freeform 1128"/>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Freeform 1129"/>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Freeform 1130"/>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Freeform 1131"/>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Freeform 1132"/>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Freeform 1133"/>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Freeform 1134"/>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Freeform 1135"/>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Freeform 1136"/>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Freeform 1137"/>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Freeform 1138"/>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Freeform 1139"/>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Freeform 1140"/>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Freeform 1141"/>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Freeform 1142"/>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Freeform 1143"/>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Freeform 1144"/>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Freeform 1145"/>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Freeform 1146"/>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Freeform 1147"/>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Freeform 1148"/>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Freeform 1149"/>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Freeform 1150"/>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Freeform 1151"/>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Freeform 1152"/>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Freeform 1153"/>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Freeform 1154"/>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Freeform 1155"/>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Freeform 1156"/>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Freeform 1157"/>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Freeform 1158"/>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Freeform 1159"/>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Freeform 1160"/>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Freeform 1161"/>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Freeform 1162"/>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Freeform 1163"/>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Freeform 1164"/>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Freeform 1165"/>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Freeform 1166"/>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Freeform 1167"/>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 name="Freeform 1168"/>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Freeform 1169"/>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Freeform 1170"/>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Freeform 1171"/>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Freeform 1172"/>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Freeform 1173"/>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Freeform 1174"/>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Freeform 1175"/>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Freeform 1176"/>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Freeform 1177"/>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Freeform 1178"/>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Freeform 1179"/>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Freeform 1180"/>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Freeform 1181"/>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Freeform 1182"/>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Freeform 1183"/>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Freeform 1184"/>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Freeform 1185"/>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 name="Freeform 1186"/>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Freeform 1187"/>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Freeform 1188"/>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Freeform 1189"/>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Freeform 1190"/>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Freeform 1191"/>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Freeform 1192"/>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Freeform 1193"/>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Freeform 1194"/>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Freeform 1195"/>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Freeform 1196"/>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Freeform 1197"/>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9" name="Freeform 1198"/>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0" name="Freeform 1199"/>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Freeform 1200"/>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2" name="Group 1201"/>
          <p:cNvGrpSpPr/>
          <p:nvPr/>
        </p:nvGrpSpPr>
        <p:grpSpPr>
          <a:xfrm>
            <a:off x="3304831" y="1989000"/>
            <a:ext cx="3955257" cy="1945482"/>
            <a:chOff x="2717006" y="1438275"/>
            <a:chExt cx="3955257" cy="1945482"/>
          </a:xfrm>
        </p:grpSpPr>
        <p:sp>
          <p:nvSpPr>
            <p:cNvPr id="1203" name="Freeform 1202"/>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Freeform 1203"/>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Freeform 1204"/>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Freeform 1205"/>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Freeform 1206"/>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Freeform 1207"/>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Freeform 1208"/>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Freeform 1209"/>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Freeform 1210"/>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2" name="Freeform 1211"/>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Freeform 1212"/>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4" name="Freeform 1213"/>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Freeform 1214"/>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Freeform 1215"/>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Freeform 1216"/>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Freeform 1217"/>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Freeform 1218"/>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Freeform 1219"/>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Freeform 1220"/>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Freeform 1221"/>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Freeform 1222"/>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Freeform 1223"/>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Freeform 1224"/>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Freeform 1225"/>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Freeform 1226"/>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Freeform 1227"/>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Freeform 1228"/>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 name="Freeform 1229"/>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Freeform 1230"/>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Freeform 1231"/>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Freeform 1232"/>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Freeform 1233"/>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Freeform 1234"/>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Freeform 1235"/>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Freeform 1236"/>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Freeform 1237"/>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Freeform 1238"/>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Freeform 1239"/>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Freeform 1240"/>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Freeform 1241"/>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Freeform 1242"/>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Freeform 1243"/>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Freeform 1244"/>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Freeform 1245"/>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Freeform 1246"/>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Freeform 1247"/>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Freeform 1248"/>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Freeform 1249"/>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1" name="Freeform 1250"/>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2" name="Freeform 1251"/>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Freeform 1252"/>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Freeform 1253"/>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Freeform 1254"/>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Freeform 1255"/>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Freeform 1256"/>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Freeform 1257"/>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Freeform 1258"/>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Freeform 1259"/>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1" name="Freeform 1260"/>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2" name="Freeform 1261"/>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Freeform 1262"/>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Freeform 1263"/>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Freeform 1264"/>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Freeform 1265"/>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Freeform 1266"/>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8" name="Freeform 1267"/>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 name="Freeform 1268"/>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Freeform 1269"/>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1" name="Freeform 1270"/>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Freeform 1271"/>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Freeform 1272"/>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Freeform 1273"/>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Freeform 1274"/>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Freeform 1275"/>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Freeform 1276"/>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8" name="Freeform 1277"/>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9" name="Freeform 1278"/>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Freeform 1279"/>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Freeform 1280"/>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Freeform 1281"/>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Freeform 1282"/>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Freeform 1283"/>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Freeform 1284"/>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Freeform 1285"/>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Freeform 1286"/>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Freeform 1287"/>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Freeform 1288"/>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Freeform 1289"/>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Freeform 1290"/>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Freeform 1291"/>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Freeform 1292"/>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Freeform 1293"/>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Freeform 1294"/>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Freeform 1295"/>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Freeform 1296"/>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Freeform 1297"/>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9" name="Group 1298"/>
          <p:cNvGrpSpPr/>
          <p:nvPr/>
        </p:nvGrpSpPr>
        <p:grpSpPr>
          <a:xfrm>
            <a:off x="3694731" y="1987025"/>
            <a:ext cx="3955257" cy="1945482"/>
            <a:chOff x="2717006" y="1438275"/>
            <a:chExt cx="3955257" cy="1945482"/>
          </a:xfrm>
        </p:grpSpPr>
        <p:sp>
          <p:nvSpPr>
            <p:cNvPr id="1300" name="Freeform 1299"/>
            <p:cNvSpPr/>
            <p:nvPr/>
          </p:nvSpPr>
          <p:spPr>
            <a:xfrm>
              <a:off x="4741069" y="1471613"/>
              <a:ext cx="37434" cy="77577"/>
            </a:xfrm>
            <a:custGeom>
              <a:avLst/>
              <a:gdLst>
                <a:gd name="connsiteX0" fmla="*/ 0 w 37434"/>
                <a:gd name="connsiteY0" fmla="*/ 0 h 77577"/>
                <a:gd name="connsiteX1" fmla="*/ 33337 w 37434"/>
                <a:gd name="connsiteY1" fmla="*/ 71437 h 77577"/>
                <a:gd name="connsiteX2" fmla="*/ 35719 w 37434"/>
                <a:gd name="connsiteY2" fmla="*/ 69056 h 77577"/>
              </a:gdLst>
              <a:ahLst/>
              <a:cxnLst>
                <a:cxn ang="0">
                  <a:pos x="connsiteX0" y="connsiteY0"/>
                </a:cxn>
                <a:cxn ang="0">
                  <a:pos x="connsiteX1" y="connsiteY1"/>
                </a:cxn>
                <a:cxn ang="0">
                  <a:pos x="connsiteX2" y="connsiteY2"/>
                </a:cxn>
              </a:cxnLst>
              <a:rect l="l" t="t" r="r" b="b"/>
              <a:pathLst>
                <a:path w="37434" h="77577">
                  <a:moveTo>
                    <a:pt x="0" y="0"/>
                  </a:moveTo>
                  <a:cubicBezTo>
                    <a:pt x="13692" y="29964"/>
                    <a:pt x="27384" y="59928"/>
                    <a:pt x="33337" y="71437"/>
                  </a:cubicBezTo>
                  <a:cubicBezTo>
                    <a:pt x="39290" y="82946"/>
                    <a:pt x="37504" y="76001"/>
                    <a:pt x="35719" y="69056"/>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1" name="Freeform 1300"/>
            <p:cNvSpPr/>
            <p:nvPr/>
          </p:nvSpPr>
          <p:spPr>
            <a:xfrm>
              <a:off x="4822031" y="1709737"/>
              <a:ext cx="38100" cy="135731"/>
            </a:xfrm>
            <a:custGeom>
              <a:avLst/>
              <a:gdLst>
                <a:gd name="connsiteX0" fmla="*/ 0 w 38100"/>
                <a:gd name="connsiteY0" fmla="*/ 0 h 135731"/>
                <a:gd name="connsiteX1" fmla="*/ 38100 w 38100"/>
                <a:gd name="connsiteY1" fmla="*/ 135731 h 135731"/>
                <a:gd name="connsiteX2" fmla="*/ 38100 w 38100"/>
                <a:gd name="connsiteY2" fmla="*/ 135731 h 135731"/>
              </a:gdLst>
              <a:ahLst/>
              <a:cxnLst>
                <a:cxn ang="0">
                  <a:pos x="connsiteX0" y="connsiteY0"/>
                </a:cxn>
                <a:cxn ang="0">
                  <a:pos x="connsiteX1" y="connsiteY1"/>
                </a:cxn>
                <a:cxn ang="0">
                  <a:pos x="connsiteX2" y="connsiteY2"/>
                </a:cxn>
              </a:cxnLst>
              <a:rect l="l" t="t" r="r" b="b"/>
              <a:pathLst>
                <a:path w="38100" h="135731">
                  <a:moveTo>
                    <a:pt x="0" y="0"/>
                  </a:moveTo>
                  <a:lnTo>
                    <a:pt x="38100" y="135731"/>
                  </a:lnTo>
                  <a:lnTo>
                    <a:pt x="38100" y="135731"/>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Freeform 1301"/>
            <p:cNvSpPr/>
            <p:nvPr/>
          </p:nvSpPr>
          <p:spPr>
            <a:xfrm>
              <a:off x="4781550" y="1559719"/>
              <a:ext cx="42863" cy="164306"/>
            </a:xfrm>
            <a:custGeom>
              <a:avLst/>
              <a:gdLst>
                <a:gd name="connsiteX0" fmla="*/ 0 w 42863"/>
                <a:gd name="connsiteY0" fmla="*/ 0 h 164306"/>
                <a:gd name="connsiteX1" fmla="*/ 42863 w 42863"/>
                <a:gd name="connsiteY1" fmla="*/ 164306 h 164306"/>
                <a:gd name="connsiteX2" fmla="*/ 42863 w 42863"/>
                <a:gd name="connsiteY2" fmla="*/ 164306 h 164306"/>
              </a:gdLst>
              <a:ahLst/>
              <a:cxnLst>
                <a:cxn ang="0">
                  <a:pos x="connsiteX0" y="connsiteY0"/>
                </a:cxn>
                <a:cxn ang="0">
                  <a:pos x="connsiteX1" y="connsiteY1"/>
                </a:cxn>
                <a:cxn ang="0">
                  <a:pos x="connsiteX2" y="connsiteY2"/>
                </a:cxn>
              </a:cxnLst>
              <a:rect l="l" t="t" r="r" b="b"/>
              <a:pathLst>
                <a:path w="42863" h="164306">
                  <a:moveTo>
                    <a:pt x="0" y="0"/>
                  </a:moveTo>
                  <a:lnTo>
                    <a:pt x="42863" y="164306"/>
                  </a:lnTo>
                  <a:lnTo>
                    <a:pt x="42863" y="164306"/>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Freeform 1302"/>
            <p:cNvSpPr/>
            <p:nvPr/>
          </p:nvSpPr>
          <p:spPr>
            <a:xfrm>
              <a:off x="4855369" y="1840706"/>
              <a:ext cx="45244" cy="200025"/>
            </a:xfrm>
            <a:custGeom>
              <a:avLst/>
              <a:gdLst>
                <a:gd name="connsiteX0" fmla="*/ 0 w 45244"/>
                <a:gd name="connsiteY0" fmla="*/ 0 h 200025"/>
                <a:gd name="connsiteX1" fmla="*/ 45244 w 45244"/>
                <a:gd name="connsiteY1" fmla="*/ 200025 h 200025"/>
                <a:gd name="connsiteX2" fmla="*/ 45244 w 45244"/>
                <a:gd name="connsiteY2" fmla="*/ 200025 h 200025"/>
              </a:gdLst>
              <a:ahLst/>
              <a:cxnLst>
                <a:cxn ang="0">
                  <a:pos x="connsiteX0" y="connsiteY0"/>
                </a:cxn>
                <a:cxn ang="0">
                  <a:pos x="connsiteX1" y="connsiteY1"/>
                </a:cxn>
                <a:cxn ang="0">
                  <a:pos x="connsiteX2" y="connsiteY2"/>
                </a:cxn>
              </a:cxnLst>
              <a:rect l="l" t="t" r="r" b="b"/>
              <a:pathLst>
                <a:path w="45244" h="200025">
                  <a:moveTo>
                    <a:pt x="0" y="0"/>
                  </a:moveTo>
                  <a:lnTo>
                    <a:pt x="45244" y="200025"/>
                  </a:lnTo>
                  <a:lnTo>
                    <a:pt x="45244" y="200025"/>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Freeform 1303"/>
            <p:cNvSpPr/>
            <p:nvPr/>
          </p:nvSpPr>
          <p:spPr>
            <a:xfrm>
              <a:off x="4895850" y="2031206"/>
              <a:ext cx="50006" cy="228600"/>
            </a:xfrm>
            <a:custGeom>
              <a:avLst/>
              <a:gdLst>
                <a:gd name="connsiteX0" fmla="*/ 0 w 50006"/>
                <a:gd name="connsiteY0" fmla="*/ 0 h 228600"/>
                <a:gd name="connsiteX1" fmla="*/ 50006 w 50006"/>
                <a:gd name="connsiteY1" fmla="*/ 228600 h 228600"/>
                <a:gd name="connsiteX2" fmla="*/ 50006 w 50006"/>
                <a:gd name="connsiteY2" fmla="*/ 228600 h 228600"/>
              </a:gdLst>
              <a:ahLst/>
              <a:cxnLst>
                <a:cxn ang="0">
                  <a:pos x="connsiteX0" y="connsiteY0"/>
                </a:cxn>
                <a:cxn ang="0">
                  <a:pos x="connsiteX1" y="connsiteY1"/>
                </a:cxn>
                <a:cxn ang="0">
                  <a:pos x="connsiteX2" y="connsiteY2"/>
                </a:cxn>
              </a:cxnLst>
              <a:rect l="l" t="t" r="r" b="b"/>
              <a:pathLst>
                <a:path w="50006" h="228600">
                  <a:moveTo>
                    <a:pt x="0" y="0"/>
                  </a:moveTo>
                  <a:lnTo>
                    <a:pt x="50006" y="228600"/>
                  </a:lnTo>
                  <a:lnTo>
                    <a:pt x="50006" y="22860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Freeform 1304"/>
            <p:cNvSpPr/>
            <p:nvPr/>
          </p:nvSpPr>
          <p:spPr>
            <a:xfrm>
              <a:off x="4941094" y="2257425"/>
              <a:ext cx="28575" cy="138113"/>
            </a:xfrm>
            <a:custGeom>
              <a:avLst/>
              <a:gdLst>
                <a:gd name="connsiteX0" fmla="*/ 0 w 28575"/>
                <a:gd name="connsiteY0" fmla="*/ 0 h 138113"/>
                <a:gd name="connsiteX1" fmla="*/ 28575 w 28575"/>
                <a:gd name="connsiteY1" fmla="*/ 138113 h 138113"/>
                <a:gd name="connsiteX2" fmla="*/ 28575 w 28575"/>
                <a:gd name="connsiteY2" fmla="*/ 138113 h 138113"/>
              </a:gdLst>
              <a:ahLst/>
              <a:cxnLst>
                <a:cxn ang="0">
                  <a:pos x="connsiteX0" y="connsiteY0"/>
                </a:cxn>
                <a:cxn ang="0">
                  <a:pos x="connsiteX1" y="connsiteY1"/>
                </a:cxn>
                <a:cxn ang="0">
                  <a:pos x="connsiteX2" y="connsiteY2"/>
                </a:cxn>
              </a:cxnLst>
              <a:rect l="l" t="t" r="r" b="b"/>
              <a:pathLst>
                <a:path w="28575" h="138113">
                  <a:moveTo>
                    <a:pt x="0" y="0"/>
                  </a:moveTo>
                  <a:lnTo>
                    <a:pt x="28575" y="138113"/>
                  </a:lnTo>
                  <a:lnTo>
                    <a:pt x="28575" y="138113"/>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Freeform 1305"/>
            <p:cNvSpPr/>
            <p:nvPr/>
          </p:nvSpPr>
          <p:spPr>
            <a:xfrm>
              <a:off x="4969669" y="2386013"/>
              <a:ext cx="28575" cy="152400"/>
            </a:xfrm>
            <a:custGeom>
              <a:avLst/>
              <a:gdLst>
                <a:gd name="connsiteX0" fmla="*/ 0 w 28575"/>
                <a:gd name="connsiteY0" fmla="*/ 0 h 152400"/>
                <a:gd name="connsiteX1" fmla="*/ 28575 w 28575"/>
                <a:gd name="connsiteY1" fmla="*/ 152400 h 152400"/>
                <a:gd name="connsiteX2" fmla="*/ 28575 w 28575"/>
                <a:gd name="connsiteY2" fmla="*/ 152400 h 152400"/>
              </a:gdLst>
              <a:ahLst/>
              <a:cxnLst>
                <a:cxn ang="0">
                  <a:pos x="connsiteX0" y="connsiteY0"/>
                </a:cxn>
                <a:cxn ang="0">
                  <a:pos x="connsiteX1" y="connsiteY1"/>
                </a:cxn>
                <a:cxn ang="0">
                  <a:pos x="connsiteX2" y="connsiteY2"/>
                </a:cxn>
              </a:cxnLst>
              <a:rect l="l" t="t" r="r" b="b"/>
              <a:pathLst>
                <a:path w="28575" h="152400">
                  <a:moveTo>
                    <a:pt x="0" y="0"/>
                  </a:moveTo>
                  <a:lnTo>
                    <a:pt x="28575" y="152400"/>
                  </a:lnTo>
                  <a:lnTo>
                    <a:pt x="28575" y="15240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7" name="Freeform 1306"/>
            <p:cNvSpPr/>
            <p:nvPr/>
          </p:nvSpPr>
          <p:spPr>
            <a:xfrm>
              <a:off x="4993481" y="2536031"/>
              <a:ext cx="35719" cy="188119"/>
            </a:xfrm>
            <a:custGeom>
              <a:avLst/>
              <a:gdLst>
                <a:gd name="connsiteX0" fmla="*/ 0 w 35719"/>
                <a:gd name="connsiteY0" fmla="*/ 0 h 188119"/>
                <a:gd name="connsiteX1" fmla="*/ 35719 w 35719"/>
                <a:gd name="connsiteY1" fmla="*/ 188119 h 188119"/>
                <a:gd name="connsiteX2" fmla="*/ 35719 w 35719"/>
                <a:gd name="connsiteY2" fmla="*/ 188119 h 188119"/>
              </a:gdLst>
              <a:ahLst/>
              <a:cxnLst>
                <a:cxn ang="0">
                  <a:pos x="connsiteX0" y="connsiteY0"/>
                </a:cxn>
                <a:cxn ang="0">
                  <a:pos x="connsiteX1" y="connsiteY1"/>
                </a:cxn>
                <a:cxn ang="0">
                  <a:pos x="connsiteX2" y="connsiteY2"/>
                </a:cxn>
              </a:cxnLst>
              <a:rect l="l" t="t" r="r" b="b"/>
              <a:pathLst>
                <a:path w="35719" h="188119">
                  <a:moveTo>
                    <a:pt x="0" y="0"/>
                  </a:moveTo>
                  <a:lnTo>
                    <a:pt x="35719" y="188119"/>
                  </a:lnTo>
                  <a:lnTo>
                    <a:pt x="35719" y="188119"/>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Freeform 1307"/>
            <p:cNvSpPr/>
            <p:nvPr/>
          </p:nvSpPr>
          <p:spPr>
            <a:xfrm>
              <a:off x="5031581" y="2721769"/>
              <a:ext cx="42863" cy="197644"/>
            </a:xfrm>
            <a:custGeom>
              <a:avLst/>
              <a:gdLst>
                <a:gd name="connsiteX0" fmla="*/ 0 w 42863"/>
                <a:gd name="connsiteY0" fmla="*/ 0 h 197644"/>
                <a:gd name="connsiteX1" fmla="*/ 42863 w 42863"/>
                <a:gd name="connsiteY1" fmla="*/ 197644 h 197644"/>
                <a:gd name="connsiteX2" fmla="*/ 42863 w 42863"/>
                <a:gd name="connsiteY2" fmla="*/ 197644 h 197644"/>
              </a:gdLst>
              <a:ahLst/>
              <a:cxnLst>
                <a:cxn ang="0">
                  <a:pos x="connsiteX0" y="connsiteY0"/>
                </a:cxn>
                <a:cxn ang="0">
                  <a:pos x="connsiteX1" y="connsiteY1"/>
                </a:cxn>
                <a:cxn ang="0">
                  <a:pos x="connsiteX2" y="connsiteY2"/>
                </a:cxn>
              </a:cxnLst>
              <a:rect l="l" t="t" r="r" b="b"/>
              <a:pathLst>
                <a:path w="42863" h="197644">
                  <a:moveTo>
                    <a:pt x="0" y="0"/>
                  </a:moveTo>
                  <a:lnTo>
                    <a:pt x="42863" y="197644"/>
                  </a:lnTo>
                  <a:lnTo>
                    <a:pt x="42863" y="197644"/>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Freeform 1308"/>
            <p:cNvSpPr/>
            <p:nvPr/>
          </p:nvSpPr>
          <p:spPr>
            <a:xfrm>
              <a:off x="5072063" y="2919413"/>
              <a:ext cx="28575" cy="119063"/>
            </a:xfrm>
            <a:custGeom>
              <a:avLst/>
              <a:gdLst>
                <a:gd name="connsiteX0" fmla="*/ 0 w 28575"/>
                <a:gd name="connsiteY0" fmla="*/ 0 h 119063"/>
                <a:gd name="connsiteX1" fmla="*/ 28575 w 28575"/>
                <a:gd name="connsiteY1" fmla="*/ 119063 h 119063"/>
                <a:gd name="connsiteX2" fmla="*/ 28575 w 28575"/>
                <a:gd name="connsiteY2" fmla="*/ 119063 h 119063"/>
              </a:gdLst>
              <a:ahLst/>
              <a:cxnLst>
                <a:cxn ang="0">
                  <a:pos x="connsiteX0" y="connsiteY0"/>
                </a:cxn>
                <a:cxn ang="0">
                  <a:pos x="connsiteX1" y="connsiteY1"/>
                </a:cxn>
                <a:cxn ang="0">
                  <a:pos x="connsiteX2" y="connsiteY2"/>
                </a:cxn>
              </a:cxnLst>
              <a:rect l="l" t="t" r="r" b="b"/>
              <a:pathLst>
                <a:path w="28575" h="119063">
                  <a:moveTo>
                    <a:pt x="0" y="0"/>
                  </a:moveTo>
                  <a:lnTo>
                    <a:pt x="28575" y="119063"/>
                  </a:lnTo>
                  <a:lnTo>
                    <a:pt x="28575" y="119063"/>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Freeform 1309"/>
            <p:cNvSpPr/>
            <p:nvPr/>
          </p:nvSpPr>
          <p:spPr>
            <a:xfrm>
              <a:off x="5098256" y="3038475"/>
              <a:ext cx="30957" cy="100013"/>
            </a:xfrm>
            <a:custGeom>
              <a:avLst/>
              <a:gdLst>
                <a:gd name="connsiteX0" fmla="*/ 0 w 30957"/>
                <a:gd name="connsiteY0" fmla="*/ 0 h 100013"/>
                <a:gd name="connsiteX1" fmla="*/ 30957 w 30957"/>
                <a:gd name="connsiteY1" fmla="*/ 100013 h 100013"/>
                <a:gd name="connsiteX2" fmla="*/ 30957 w 30957"/>
                <a:gd name="connsiteY2" fmla="*/ 100013 h 100013"/>
              </a:gdLst>
              <a:ahLst/>
              <a:cxnLst>
                <a:cxn ang="0">
                  <a:pos x="connsiteX0" y="connsiteY0"/>
                </a:cxn>
                <a:cxn ang="0">
                  <a:pos x="connsiteX1" y="connsiteY1"/>
                </a:cxn>
                <a:cxn ang="0">
                  <a:pos x="connsiteX2" y="connsiteY2"/>
                </a:cxn>
              </a:cxnLst>
              <a:rect l="l" t="t" r="r" b="b"/>
              <a:pathLst>
                <a:path w="30957" h="100013">
                  <a:moveTo>
                    <a:pt x="0" y="0"/>
                  </a:moveTo>
                  <a:lnTo>
                    <a:pt x="30957" y="100013"/>
                  </a:lnTo>
                  <a:lnTo>
                    <a:pt x="30957" y="100013"/>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Freeform 1310"/>
            <p:cNvSpPr/>
            <p:nvPr/>
          </p:nvSpPr>
          <p:spPr>
            <a:xfrm>
              <a:off x="5129213" y="3138488"/>
              <a:ext cx="23812" cy="80962"/>
            </a:xfrm>
            <a:custGeom>
              <a:avLst/>
              <a:gdLst>
                <a:gd name="connsiteX0" fmla="*/ 0 w 23812"/>
                <a:gd name="connsiteY0" fmla="*/ 0 h 80962"/>
                <a:gd name="connsiteX1" fmla="*/ 23812 w 23812"/>
                <a:gd name="connsiteY1" fmla="*/ 80962 h 80962"/>
                <a:gd name="connsiteX2" fmla="*/ 23812 w 23812"/>
                <a:gd name="connsiteY2" fmla="*/ 80962 h 80962"/>
              </a:gdLst>
              <a:ahLst/>
              <a:cxnLst>
                <a:cxn ang="0">
                  <a:pos x="connsiteX0" y="connsiteY0"/>
                </a:cxn>
                <a:cxn ang="0">
                  <a:pos x="connsiteX1" y="connsiteY1"/>
                </a:cxn>
                <a:cxn ang="0">
                  <a:pos x="connsiteX2" y="connsiteY2"/>
                </a:cxn>
              </a:cxnLst>
              <a:rect l="l" t="t" r="r" b="b"/>
              <a:pathLst>
                <a:path w="23812" h="80962">
                  <a:moveTo>
                    <a:pt x="0" y="0"/>
                  </a:moveTo>
                  <a:lnTo>
                    <a:pt x="23812" y="80962"/>
                  </a:lnTo>
                  <a:lnTo>
                    <a:pt x="23812" y="80962"/>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Freeform 1311"/>
            <p:cNvSpPr/>
            <p:nvPr/>
          </p:nvSpPr>
          <p:spPr>
            <a:xfrm>
              <a:off x="5153025" y="3219450"/>
              <a:ext cx="23813" cy="47625"/>
            </a:xfrm>
            <a:custGeom>
              <a:avLst/>
              <a:gdLst>
                <a:gd name="connsiteX0" fmla="*/ 0 w 23813"/>
                <a:gd name="connsiteY0" fmla="*/ 0 h 47625"/>
                <a:gd name="connsiteX1" fmla="*/ 23813 w 23813"/>
                <a:gd name="connsiteY1" fmla="*/ 47625 h 47625"/>
                <a:gd name="connsiteX2" fmla="*/ 23813 w 23813"/>
                <a:gd name="connsiteY2" fmla="*/ 47625 h 47625"/>
              </a:gdLst>
              <a:ahLst/>
              <a:cxnLst>
                <a:cxn ang="0">
                  <a:pos x="connsiteX0" y="connsiteY0"/>
                </a:cxn>
                <a:cxn ang="0">
                  <a:pos x="connsiteX1" y="connsiteY1"/>
                </a:cxn>
                <a:cxn ang="0">
                  <a:pos x="connsiteX2" y="connsiteY2"/>
                </a:cxn>
              </a:cxnLst>
              <a:rect l="l" t="t" r="r" b="b"/>
              <a:pathLst>
                <a:path w="23813" h="47625">
                  <a:moveTo>
                    <a:pt x="0" y="0"/>
                  </a:moveTo>
                  <a:lnTo>
                    <a:pt x="23813" y="47625"/>
                  </a:lnTo>
                  <a:lnTo>
                    <a:pt x="23813" y="47625"/>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Freeform 1312"/>
            <p:cNvSpPr/>
            <p:nvPr/>
          </p:nvSpPr>
          <p:spPr>
            <a:xfrm>
              <a:off x="5174456" y="3259931"/>
              <a:ext cx="26194" cy="59532"/>
            </a:xfrm>
            <a:custGeom>
              <a:avLst/>
              <a:gdLst>
                <a:gd name="connsiteX0" fmla="*/ 0 w 26194"/>
                <a:gd name="connsiteY0" fmla="*/ 0 h 59532"/>
                <a:gd name="connsiteX1" fmla="*/ 26194 w 26194"/>
                <a:gd name="connsiteY1" fmla="*/ 59532 h 59532"/>
                <a:gd name="connsiteX2" fmla="*/ 26194 w 26194"/>
                <a:gd name="connsiteY2" fmla="*/ 59532 h 59532"/>
              </a:gdLst>
              <a:ahLst/>
              <a:cxnLst>
                <a:cxn ang="0">
                  <a:pos x="connsiteX0" y="connsiteY0"/>
                </a:cxn>
                <a:cxn ang="0">
                  <a:pos x="connsiteX1" y="connsiteY1"/>
                </a:cxn>
                <a:cxn ang="0">
                  <a:pos x="connsiteX2" y="connsiteY2"/>
                </a:cxn>
              </a:cxnLst>
              <a:rect l="l" t="t" r="r" b="b"/>
              <a:pathLst>
                <a:path w="26194" h="59532">
                  <a:moveTo>
                    <a:pt x="0" y="0"/>
                  </a:moveTo>
                  <a:lnTo>
                    <a:pt x="26194" y="59532"/>
                  </a:lnTo>
                  <a:lnTo>
                    <a:pt x="26194" y="59532"/>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Freeform 1313"/>
            <p:cNvSpPr/>
            <p:nvPr/>
          </p:nvSpPr>
          <p:spPr>
            <a:xfrm>
              <a:off x="4236244" y="3131344"/>
              <a:ext cx="33337" cy="100012"/>
            </a:xfrm>
            <a:custGeom>
              <a:avLst/>
              <a:gdLst>
                <a:gd name="connsiteX0" fmla="*/ 0 w 33337"/>
                <a:gd name="connsiteY0" fmla="*/ 100012 h 100012"/>
                <a:gd name="connsiteX1" fmla="*/ 33337 w 33337"/>
                <a:gd name="connsiteY1" fmla="*/ 0 h 100012"/>
                <a:gd name="connsiteX2" fmla="*/ 33337 w 33337"/>
                <a:gd name="connsiteY2" fmla="*/ 0 h 100012"/>
              </a:gdLst>
              <a:ahLst/>
              <a:cxnLst>
                <a:cxn ang="0">
                  <a:pos x="connsiteX0" y="connsiteY0"/>
                </a:cxn>
                <a:cxn ang="0">
                  <a:pos x="connsiteX1" y="connsiteY1"/>
                </a:cxn>
                <a:cxn ang="0">
                  <a:pos x="connsiteX2" y="connsiteY2"/>
                </a:cxn>
              </a:cxnLst>
              <a:rect l="l" t="t" r="r" b="b"/>
              <a:pathLst>
                <a:path w="33337" h="100012">
                  <a:moveTo>
                    <a:pt x="0" y="100012"/>
                  </a:moveTo>
                  <a:lnTo>
                    <a:pt x="33337" y="0"/>
                  </a:lnTo>
                  <a:lnTo>
                    <a:pt x="33337"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Freeform 1314"/>
            <p:cNvSpPr/>
            <p:nvPr/>
          </p:nvSpPr>
          <p:spPr>
            <a:xfrm>
              <a:off x="4267200" y="3036093"/>
              <a:ext cx="26194" cy="95250"/>
            </a:xfrm>
            <a:custGeom>
              <a:avLst/>
              <a:gdLst>
                <a:gd name="connsiteX0" fmla="*/ 0 w 26194"/>
                <a:gd name="connsiteY0" fmla="*/ 95250 h 95250"/>
                <a:gd name="connsiteX1" fmla="*/ 26194 w 26194"/>
                <a:gd name="connsiteY1" fmla="*/ 0 h 95250"/>
                <a:gd name="connsiteX2" fmla="*/ 26194 w 26194"/>
                <a:gd name="connsiteY2" fmla="*/ 0 h 95250"/>
              </a:gdLst>
              <a:ahLst/>
              <a:cxnLst>
                <a:cxn ang="0">
                  <a:pos x="connsiteX0" y="connsiteY0"/>
                </a:cxn>
                <a:cxn ang="0">
                  <a:pos x="connsiteX1" y="connsiteY1"/>
                </a:cxn>
                <a:cxn ang="0">
                  <a:pos x="connsiteX2" y="connsiteY2"/>
                </a:cxn>
              </a:cxnLst>
              <a:rect l="l" t="t" r="r" b="b"/>
              <a:pathLst>
                <a:path w="26194" h="95250">
                  <a:moveTo>
                    <a:pt x="0" y="95250"/>
                  </a:moveTo>
                  <a:lnTo>
                    <a:pt x="26194" y="0"/>
                  </a:lnTo>
                  <a:lnTo>
                    <a:pt x="26194"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Freeform 1315"/>
            <p:cNvSpPr/>
            <p:nvPr/>
          </p:nvSpPr>
          <p:spPr>
            <a:xfrm>
              <a:off x="4293394" y="2943225"/>
              <a:ext cx="21432" cy="92868"/>
            </a:xfrm>
            <a:custGeom>
              <a:avLst/>
              <a:gdLst>
                <a:gd name="connsiteX0" fmla="*/ 0 w 21432"/>
                <a:gd name="connsiteY0" fmla="*/ 92868 h 92868"/>
                <a:gd name="connsiteX1" fmla="*/ 21432 w 21432"/>
                <a:gd name="connsiteY1" fmla="*/ 0 h 92868"/>
                <a:gd name="connsiteX2" fmla="*/ 21432 w 21432"/>
                <a:gd name="connsiteY2" fmla="*/ 0 h 92868"/>
              </a:gdLst>
              <a:ahLst/>
              <a:cxnLst>
                <a:cxn ang="0">
                  <a:pos x="connsiteX0" y="connsiteY0"/>
                </a:cxn>
                <a:cxn ang="0">
                  <a:pos x="connsiteX1" y="connsiteY1"/>
                </a:cxn>
                <a:cxn ang="0">
                  <a:pos x="connsiteX2" y="connsiteY2"/>
                </a:cxn>
              </a:cxnLst>
              <a:rect l="l" t="t" r="r" b="b"/>
              <a:pathLst>
                <a:path w="21432" h="92868">
                  <a:moveTo>
                    <a:pt x="0" y="92868"/>
                  </a:moveTo>
                  <a:lnTo>
                    <a:pt x="21432" y="0"/>
                  </a:lnTo>
                  <a:lnTo>
                    <a:pt x="21432"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Freeform 1316"/>
            <p:cNvSpPr/>
            <p:nvPr/>
          </p:nvSpPr>
          <p:spPr>
            <a:xfrm>
              <a:off x="4314825" y="2776538"/>
              <a:ext cx="35719" cy="171450"/>
            </a:xfrm>
            <a:custGeom>
              <a:avLst/>
              <a:gdLst>
                <a:gd name="connsiteX0" fmla="*/ 35719 w 35719"/>
                <a:gd name="connsiteY0" fmla="*/ 0 h 171450"/>
                <a:gd name="connsiteX1" fmla="*/ 0 w 35719"/>
                <a:gd name="connsiteY1" fmla="*/ 171450 h 171450"/>
                <a:gd name="connsiteX2" fmla="*/ 0 w 35719"/>
                <a:gd name="connsiteY2" fmla="*/ 171450 h 171450"/>
              </a:gdLst>
              <a:ahLst/>
              <a:cxnLst>
                <a:cxn ang="0">
                  <a:pos x="connsiteX0" y="connsiteY0"/>
                </a:cxn>
                <a:cxn ang="0">
                  <a:pos x="connsiteX1" y="connsiteY1"/>
                </a:cxn>
                <a:cxn ang="0">
                  <a:pos x="connsiteX2" y="connsiteY2"/>
                </a:cxn>
              </a:cxnLst>
              <a:rect l="l" t="t" r="r" b="b"/>
              <a:pathLst>
                <a:path w="35719" h="171450">
                  <a:moveTo>
                    <a:pt x="35719" y="0"/>
                  </a:moveTo>
                  <a:lnTo>
                    <a:pt x="0" y="171450"/>
                  </a:lnTo>
                  <a:lnTo>
                    <a:pt x="0" y="17145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Freeform 1317"/>
            <p:cNvSpPr/>
            <p:nvPr/>
          </p:nvSpPr>
          <p:spPr>
            <a:xfrm>
              <a:off x="4350544" y="2628899"/>
              <a:ext cx="28575" cy="147638"/>
            </a:xfrm>
            <a:custGeom>
              <a:avLst/>
              <a:gdLst>
                <a:gd name="connsiteX0" fmla="*/ 0 w 28575"/>
                <a:gd name="connsiteY0" fmla="*/ 147638 h 147638"/>
                <a:gd name="connsiteX1" fmla="*/ 28575 w 28575"/>
                <a:gd name="connsiteY1" fmla="*/ 0 h 147638"/>
                <a:gd name="connsiteX2" fmla="*/ 28575 w 28575"/>
                <a:gd name="connsiteY2" fmla="*/ 0 h 147638"/>
              </a:gdLst>
              <a:ahLst/>
              <a:cxnLst>
                <a:cxn ang="0">
                  <a:pos x="connsiteX0" y="connsiteY0"/>
                </a:cxn>
                <a:cxn ang="0">
                  <a:pos x="connsiteX1" y="connsiteY1"/>
                </a:cxn>
                <a:cxn ang="0">
                  <a:pos x="connsiteX2" y="connsiteY2"/>
                </a:cxn>
              </a:cxnLst>
              <a:rect l="l" t="t" r="r" b="b"/>
              <a:pathLst>
                <a:path w="28575" h="147638">
                  <a:moveTo>
                    <a:pt x="0" y="147638"/>
                  </a:moveTo>
                  <a:lnTo>
                    <a:pt x="28575" y="0"/>
                  </a:lnTo>
                  <a:lnTo>
                    <a:pt x="28575"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Freeform 1318"/>
            <p:cNvSpPr/>
            <p:nvPr/>
          </p:nvSpPr>
          <p:spPr>
            <a:xfrm>
              <a:off x="4376738" y="2483644"/>
              <a:ext cx="28575" cy="157162"/>
            </a:xfrm>
            <a:custGeom>
              <a:avLst/>
              <a:gdLst>
                <a:gd name="connsiteX0" fmla="*/ 0 w 28575"/>
                <a:gd name="connsiteY0" fmla="*/ 157162 h 157162"/>
                <a:gd name="connsiteX1" fmla="*/ 28575 w 28575"/>
                <a:gd name="connsiteY1" fmla="*/ 0 h 157162"/>
                <a:gd name="connsiteX2" fmla="*/ 28575 w 28575"/>
                <a:gd name="connsiteY2" fmla="*/ 0 h 157162"/>
              </a:gdLst>
              <a:ahLst/>
              <a:cxnLst>
                <a:cxn ang="0">
                  <a:pos x="connsiteX0" y="connsiteY0"/>
                </a:cxn>
                <a:cxn ang="0">
                  <a:pos x="connsiteX1" y="connsiteY1"/>
                </a:cxn>
                <a:cxn ang="0">
                  <a:pos x="connsiteX2" y="connsiteY2"/>
                </a:cxn>
              </a:cxnLst>
              <a:rect l="l" t="t" r="r" b="b"/>
              <a:pathLst>
                <a:path w="28575" h="157162">
                  <a:moveTo>
                    <a:pt x="0" y="157162"/>
                  </a:moveTo>
                  <a:lnTo>
                    <a:pt x="28575" y="0"/>
                  </a:lnTo>
                  <a:lnTo>
                    <a:pt x="28575"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Freeform 1319"/>
            <p:cNvSpPr/>
            <p:nvPr/>
          </p:nvSpPr>
          <p:spPr>
            <a:xfrm>
              <a:off x="4402931" y="2294671"/>
              <a:ext cx="37434" cy="191354"/>
            </a:xfrm>
            <a:custGeom>
              <a:avLst/>
              <a:gdLst>
                <a:gd name="connsiteX0" fmla="*/ 0 w 37434"/>
                <a:gd name="connsiteY0" fmla="*/ 191354 h 191354"/>
                <a:gd name="connsiteX1" fmla="*/ 33338 w 37434"/>
                <a:gd name="connsiteY1" fmla="*/ 17523 h 191354"/>
                <a:gd name="connsiteX2" fmla="*/ 35719 w 37434"/>
                <a:gd name="connsiteY2" fmla="*/ 15142 h 191354"/>
              </a:gdLst>
              <a:ahLst/>
              <a:cxnLst>
                <a:cxn ang="0">
                  <a:pos x="connsiteX0" y="connsiteY0"/>
                </a:cxn>
                <a:cxn ang="0">
                  <a:pos x="connsiteX1" y="connsiteY1"/>
                </a:cxn>
                <a:cxn ang="0">
                  <a:pos x="connsiteX2" y="connsiteY2"/>
                </a:cxn>
              </a:cxnLst>
              <a:rect l="l" t="t" r="r" b="b"/>
              <a:pathLst>
                <a:path w="37434" h="191354">
                  <a:moveTo>
                    <a:pt x="0" y="191354"/>
                  </a:moveTo>
                  <a:cubicBezTo>
                    <a:pt x="11113" y="133410"/>
                    <a:pt x="27385" y="46892"/>
                    <a:pt x="33338" y="17523"/>
                  </a:cubicBezTo>
                  <a:cubicBezTo>
                    <a:pt x="39291" y="-11846"/>
                    <a:pt x="37505" y="1648"/>
                    <a:pt x="35719" y="15142"/>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Freeform 1320"/>
            <p:cNvSpPr/>
            <p:nvPr/>
          </p:nvSpPr>
          <p:spPr>
            <a:xfrm>
              <a:off x="4443413" y="2088281"/>
              <a:ext cx="39154" cy="209625"/>
            </a:xfrm>
            <a:custGeom>
              <a:avLst/>
              <a:gdLst>
                <a:gd name="connsiteX0" fmla="*/ 0 w 39154"/>
                <a:gd name="connsiteY0" fmla="*/ 209625 h 209625"/>
                <a:gd name="connsiteX1" fmla="*/ 35718 w 39154"/>
                <a:gd name="connsiteY1" fmla="*/ 19125 h 209625"/>
                <a:gd name="connsiteX2" fmla="*/ 35718 w 39154"/>
                <a:gd name="connsiteY2" fmla="*/ 16744 h 209625"/>
              </a:gdLst>
              <a:ahLst/>
              <a:cxnLst>
                <a:cxn ang="0">
                  <a:pos x="connsiteX0" y="connsiteY0"/>
                </a:cxn>
                <a:cxn ang="0">
                  <a:pos x="connsiteX1" y="connsiteY1"/>
                </a:cxn>
                <a:cxn ang="0">
                  <a:pos x="connsiteX2" y="connsiteY2"/>
                </a:cxn>
              </a:cxnLst>
              <a:rect l="l" t="t" r="r" b="b"/>
              <a:pathLst>
                <a:path w="39154" h="209625">
                  <a:moveTo>
                    <a:pt x="0" y="209625"/>
                  </a:moveTo>
                  <a:cubicBezTo>
                    <a:pt x="14882" y="130448"/>
                    <a:pt x="29765" y="51272"/>
                    <a:pt x="35718" y="19125"/>
                  </a:cubicBezTo>
                  <a:cubicBezTo>
                    <a:pt x="41671" y="-13022"/>
                    <a:pt x="38694" y="1861"/>
                    <a:pt x="35718" y="16744"/>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reeform 1321"/>
            <p:cNvSpPr/>
            <p:nvPr/>
          </p:nvSpPr>
          <p:spPr>
            <a:xfrm>
              <a:off x="4481513" y="1924050"/>
              <a:ext cx="33337" cy="169069"/>
            </a:xfrm>
            <a:custGeom>
              <a:avLst/>
              <a:gdLst>
                <a:gd name="connsiteX0" fmla="*/ 0 w 33337"/>
                <a:gd name="connsiteY0" fmla="*/ 169069 h 169069"/>
                <a:gd name="connsiteX1" fmla="*/ 33337 w 33337"/>
                <a:gd name="connsiteY1" fmla="*/ 0 h 169069"/>
                <a:gd name="connsiteX2" fmla="*/ 33337 w 33337"/>
                <a:gd name="connsiteY2" fmla="*/ 0 h 169069"/>
              </a:gdLst>
              <a:ahLst/>
              <a:cxnLst>
                <a:cxn ang="0">
                  <a:pos x="connsiteX0" y="connsiteY0"/>
                </a:cxn>
                <a:cxn ang="0">
                  <a:pos x="connsiteX1" y="connsiteY1"/>
                </a:cxn>
                <a:cxn ang="0">
                  <a:pos x="connsiteX2" y="connsiteY2"/>
                </a:cxn>
              </a:cxnLst>
              <a:rect l="l" t="t" r="r" b="b"/>
              <a:pathLst>
                <a:path w="33337" h="169069">
                  <a:moveTo>
                    <a:pt x="0" y="169069"/>
                  </a:moveTo>
                  <a:lnTo>
                    <a:pt x="33337" y="0"/>
                  </a:lnTo>
                  <a:lnTo>
                    <a:pt x="33337"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reeform 1322"/>
            <p:cNvSpPr/>
            <p:nvPr/>
          </p:nvSpPr>
          <p:spPr>
            <a:xfrm>
              <a:off x="4514850" y="1814513"/>
              <a:ext cx="23813" cy="109537"/>
            </a:xfrm>
            <a:custGeom>
              <a:avLst/>
              <a:gdLst>
                <a:gd name="connsiteX0" fmla="*/ 0 w 23813"/>
                <a:gd name="connsiteY0" fmla="*/ 109537 h 109537"/>
                <a:gd name="connsiteX1" fmla="*/ 23813 w 23813"/>
                <a:gd name="connsiteY1" fmla="*/ 0 h 109537"/>
                <a:gd name="connsiteX2" fmla="*/ 23813 w 23813"/>
                <a:gd name="connsiteY2" fmla="*/ 0 h 109537"/>
              </a:gdLst>
              <a:ahLst/>
              <a:cxnLst>
                <a:cxn ang="0">
                  <a:pos x="connsiteX0" y="connsiteY0"/>
                </a:cxn>
                <a:cxn ang="0">
                  <a:pos x="connsiteX1" y="connsiteY1"/>
                </a:cxn>
                <a:cxn ang="0">
                  <a:pos x="connsiteX2" y="connsiteY2"/>
                </a:cxn>
              </a:cxnLst>
              <a:rect l="l" t="t" r="r" b="b"/>
              <a:pathLst>
                <a:path w="23813" h="109537">
                  <a:moveTo>
                    <a:pt x="0" y="109537"/>
                  </a:moveTo>
                  <a:lnTo>
                    <a:pt x="23813" y="0"/>
                  </a:lnTo>
                  <a:lnTo>
                    <a:pt x="23813"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Freeform 1323"/>
            <p:cNvSpPr/>
            <p:nvPr/>
          </p:nvSpPr>
          <p:spPr>
            <a:xfrm>
              <a:off x="4538663" y="1726406"/>
              <a:ext cx="21431" cy="92869"/>
            </a:xfrm>
            <a:custGeom>
              <a:avLst/>
              <a:gdLst>
                <a:gd name="connsiteX0" fmla="*/ 0 w 21431"/>
                <a:gd name="connsiteY0" fmla="*/ 92869 h 92869"/>
                <a:gd name="connsiteX1" fmla="*/ 21431 w 21431"/>
                <a:gd name="connsiteY1" fmla="*/ 0 h 92869"/>
                <a:gd name="connsiteX2" fmla="*/ 21431 w 21431"/>
                <a:gd name="connsiteY2" fmla="*/ 0 h 92869"/>
              </a:gdLst>
              <a:ahLst/>
              <a:cxnLst>
                <a:cxn ang="0">
                  <a:pos x="connsiteX0" y="connsiteY0"/>
                </a:cxn>
                <a:cxn ang="0">
                  <a:pos x="connsiteX1" y="connsiteY1"/>
                </a:cxn>
                <a:cxn ang="0">
                  <a:pos x="connsiteX2" y="connsiteY2"/>
                </a:cxn>
              </a:cxnLst>
              <a:rect l="l" t="t" r="r" b="b"/>
              <a:pathLst>
                <a:path w="21431" h="92869">
                  <a:moveTo>
                    <a:pt x="0" y="92869"/>
                  </a:moveTo>
                  <a:lnTo>
                    <a:pt x="21431" y="0"/>
                  </a:lnTo>
                  <a:lnTo>
                    <a:pt x="21431"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Freeform 1324"/>
            <p:cNvSpPr/>
            <p:nvPr/>
          </p:nvSpPr>
          <p:spPr>
            <a:xfrm>
              <a:off x="4560094" y="1631156"/>
              <a:ext cx="28575" cy="95250"/>
            </a:xfrm>
            <a:custGeom>
              <a:avLst/>
              <a:gdLst>
                <a:gd name="connsiteX0" fmla="*/ 0 w 28575"/>
                <a:gd name="connsiteY0" fmla="*/ 95250 h 95250"/>
                <a:gd name="connsiteX1" fmla="*/ 28575 w 28575"/>
                <a:gd name="connsiteY1" fmla="*/ 0 h 95250"/>
                <a:gd name="connsiteX2" fmla="*/ 28575 w 28575"/>
                <a:gd name="connsiteY2" fmla="*/ 0 h 95250"/>
              </a:gdLst>
              <a:ahLst/>
              <a:cxnLst>
                <a:cxn ang="0">
                  <a:pos x="connsiteX0" y="connsiteY0"/>
                </a:cxn>
                <a:cxn ang="0">
                  <a:pos x="connsiteX1" y="connsiteY1"/>
                </a:cxn>
                <a:cxn ang="0">
                  <a:pos x="connsiteX2" y="connsiteY2"/>
                </a:cxn>
              </a:cxnLst>
              <a:rect l="l" t="t" r="r" b="b"/>
              <a:pathLst>
                <a:path w="28575" h="95250">
                  <a:moveTo>
                    <a:pt x="0" y="95250"/>
                  </a:moveTo>
                  <a:lnTo>
                    <a:pt x="28575" y="0"/>
                  </a:lnTo>
                  <a:lnTo>
                    <a:pt x="28575"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Freeform 1325"/>
            <p:cNvSpPr/>
            <p:nvPr/>
          </p:nvSpPr>
          <p:spPr>
            <a:xfrm>
              <a:off x="4586288" y="1545431"/>
              <a:ext cx="28575" cy="85725"/>
            </a:xfrm>
            <a:custGeom>
              <a:avLst/>
              <a:gdLst>
                <a:gd name="connsiteX0" fmla="*/ 0 w 28575"/>
                <a:gd name="connsiteY0" fmla="*/ 85725 h 85725"/>
                <a:gd name="connsiteX1" fmla="*/ 28575 w 28575"/>
                <a:gd name="connsiteY1" fmla="*/ 0 h 85725"/>
                <a:gd name="connsiteX2" fmla="*/ 28575 w 28575"/>
                <a:gd name="connsiteY2" fmla="*/ 0 h 85725"/>
              </a:gdLst>
              <a:ahLst/>
              <a:cxnLst>
                <a:cxn ang="0">
                  <a:pos x="connsiteX0" y="connsiteY0"/>
                </a:cxn>
                <a:cxn ang="0">
                  <a:pos x="connsiteX1" y="connsiteY1"/>
                </a:cxn>
                <a:cxn ang="0">
                  <a:pos x="connsiteX2" y="connsiteY2"/>
                </a:cxn>
              </a:cxnLst>
              <a:rect l="l" t="t" r="r" b="b"/>
              <a:pathLst>
                <a:path w="28575" h="85725">
                  <a:moveTo>
                    <a:pt x="0" y="85725"/>
                  </a:moveTo>
                  <a:lnTo>
                    <a:pt x="28575" y="0"/>
                  </a:lnTo>
                  <a:lnTo>
                    <a:pt x="28575"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Freeform 1326"/>
            <p:cNvSpPr/>
            <p:nvPr/>
          </p:nvSpPr>
          <p:spPr>
            <a:xfrm>
              <a:off x="4610100" y="1486480"/>
              <a:ext cx="26104" cy="66095"/>
            </a:xfrm>
            <a:custGeom>
              <a:avLst/>
              <a:gdLst>
                <a:gd name="connsiteX0" fmla="*/ 0 w 26104"/>
                <a:gd name="connsiteY0" fmla="*/ 66095 h 66095"/>
                <a:gd name="connsiteX1" fmla="*/ 23813 w 26104"/>
                <a:gd name="connsiteY1" fmla="*/ 6564 h 66095"/>
                <a:gd name="connsiteX2" fmla="*/ 23813 w 26104"/>
                <a:gd name="connsiteY2" fmla="*/ 4183 h 66095"/>
              </a:gdLst>
              <a:ahLst/>
              <a:cxnLst>
                <a:cxn ang="0">
                  <a:pos x="connsiteX0" y="connsiteY0"/>
                </a:cxn>
                <a:cxn ang="0">
                  <a:pos x="connsiteX1" y="connsiteY1"/>
                </a:cxn>
                <a:cxn ang="0">
                  <a:pos x="connsiteX2" y="connsiteY2"/>
                </a:cxn>
              </a:cxnLst>
              <a:rect l="l" t="t" r="r" b="b"/>
              <a:pathLst>
                <a:path w="26104" h="66095">
                  <a:moveTo>
                    <a:pt x="0" y="66095"/>
                  </a:moveTo>
                  <a:cubicBezTo>
                    <a:pt x="7938" y="46251"/>
                    <a:pt x="19844" y="16883"/>
                    <a:pt x="23813" y="6564"/>
                  </a:cubicBezTo>
                  <a:cubicBezTo>
                    <a:pt x="27782" y="-3755"/>
                    <a:pt x="25797" y="214"/>
                    <a:pt x="23813" y="4183"/>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Freeform 1327"/>
            <p:cNvSpPr/>
            <p:nvPr/>
          </p:nvSpPr>
          <p:spPr>
            <a:xfrm>
              <a:off x="4207669" y="3226594"/>
              <a:ext cx="28575" cy="71437"/>
            </a:xfrm>
            <a:custGeom>
              <a:avLst/>
              <a:gdLst>
                <a:gd name="connsiteX0" fmla="*/ 28575 w 28575"/>
                <a:gd name="connsiteY0" fmla="*/ 0 h 71437"/>
                <a:gd name="connsiteX1" fmla="*/ 0 w 28575"/>
                <a:gd name="connsiteY1" fmla="*/ 71437 h 71437"/>
                <a:gd name="connsiteX2" fmla="*/ 0 w 28575"/>
                <a:gd name="connsiteY2" fmla="*/ 71437 h 71437"/>
              </a:gdLst>
              <a:ahLst/>
              <a:cxnLst>
                <a:cxn ang="0">
                  <a:pos x="connsiteX0" y="connsiteY0"/>
                </a:cxn>
                <a:cxn ang="0">
                  <a:pos x="connsiteX1" y="connsiteY1"/>
                </a:cxn>
                <a:cxn ang="0">
                  <a:pos x="connsiteX2" y="connsiteY2"/>
                </a:cxn>
              </a:cxnLst>
              <a:rect l="l" t="t" r="r" b="b"/>
              <a:pathLst>
                <a:path w="28575" h="71437">
                  <a:moveTo>
                    <a:pt x="28575" y="0"/>
                  </a:moveTo>
                  <a:lnTo>
                    <a:pt x="0" y="71437"/>
                  </a:lnTo>
                  <a:lnTo>
                    <a:pt x="0" y="71437"/>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Freeform 1328"/>
            <p:cNvSpPr/>
            <p:nvPr/>
          </p:nvSpPr>
          <p:spPr>
            <a:xfrm>
              <a:off x="4160044" y="3298031"/>
              <a:ext cx="47625" cy="59532"/>
            </a:xfrm>
            <a:custGeom>
              <a:avLst/>
              <a:gdLst>
                <a:gd name="connsiteX0" fmla="*/ 47625 w 47625"/>
                <a:gd name="connsiteY0" fmla="*/ 0 h 59532"/>
                <a:gd name="connsiteX1" fmla="*/ 0 w 47625"/>
                <a:gd name="connsiteY1" fmla="*/ 59532 h 59532"/>
                <a:gd name="connsiteX2" fmla="*/ 0 w 47625"/>
                <a:gd name="connsiteY2" fmla="*/ 59532 h 59532"/>
              </a:gdLst>
              <a:ahLst/>
              <a:cxnLst>
                <a:cxn ang="0">
                  <a:pos x="connsiteX0" y="connsiteY0"/>
                </a:cxn>
                <a:cxn ang="0">
                  <a:pos x="connsiteX1" y="connsiteY1"/>
                </a:cxn>
                <a:cxn ang="0">
                  <a:pos x="connsiteX2" y="connsiteY2"/>
                </a:cxn>
              </a:cxnLst>
              <a:rect l="l" t="t" r="r" b="b"/>
              <a:pathLst>
                <a:path w="47625" h="59532">
                  <a:moveTo>
                    <a:pt x="47625" y="0"/>
                  </a:moveTo>
                  <a:lnTo>
                    <a:pt x="0" y="59532"/>
                  </a:lnTo>
                  <a:lnTo>
                    <a:pt x="0" y="59532"/>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Freeform 1329"/>
            <p:cNvSpPr/>
            <p:nvPr/>
          </p:nvSpPr>
          <p:spPr>
            <a:xfrm>
              <a:off x="3840956" y="2924175"/>
              <a:ext cx="52388" cy="92869"/>
            </a:xfrm>
            <a:custGeom>
              <a:avLst/>
              <a:gdLst>
                <a:gd name="connsiteX0" fmla="*/ 0 w 52388"/>
                <a:gd name="connsiteY0" fmla="*/ 0 h 92869"/>
                <a:gd name="connsiteX1" fmla="*/ 52388 w 52388"/>
                <a:gd name="connsiteY1" fmla="*/ 92869 h 92869"/>
                <a:gd name="connsiteX2" fmla="*/ 52388 w 52388"/>
                <a:gd name="connsiteY2" fmla="*/ 92869 h 92869"/>
              </a:gdLst>
              <a:ahLst/>
              <a:cxnLst>
                <a:cxn ang="0">
                  <a:pos x="connsiteX0" y="connsiteY0"/>
                </a:cxn>
                <a:cxn ang="0">
                  <a:pos x="connsiteX1" y="connsiteY1"/>
                </a:cxn>
                <a:cxn ang="0">
                  <a:pos x="connsiteX2" y="connsiteY2"/>
                </a:cxn>
              </a:cxnLst>
              <a:rect l="l" t="t" r="r" b="b"/>
              <a:pathLst>
                <a:path w="52388" h="92869">
                  <a:moveTo>
                    <a:pt x="0" y="0"/>
                  </a:moveTo>
                  <a:lnTo>
                    <a:pt x="52388" y="92869"/>
                  </a:lnTo>
                  <a:lnTo>
                    <a:pt x="52388" y="92869"/>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 name="Freeform 1330"/>
            <p:cNvSpPr/>
            <p:nvPr/>
          </p:nvSpPr>
          <p:spPr>
            <a:xfrm>
              <a:off x="3890963" y="3019425"/>
              <a:ext cx="45243" cy="114300"/>
            </a:xfrm>
            <a:custGeom>
              <a:avLst/>
              <a:gdLst>
                <a:gd name="connsiteX0" fmla="*/ 0 w 45243"/>
                <a:gd name="connsiteY0" fmla="*/ 0 h 114300"/>
                <a:gd name="connsiteX1" fmla="*/ 45243 w 45243"/>
                <a:gd name="connsiteY1" fmla="*/ 114300 h 114300"/>
                <a:gd name="connsiteX2" fmla="*/ 45243 w 45243"/>
                <a:gd name="connsiteY2" fmla="*/ 114300 h 114300"/>
              </a:gdLst>
              <a:ahLst/>
              <a:cxnLst>
                <a:cxn ang="0">
                  <a:pos x="connsiteX0" y="connsiteY0"/>
                </a:cxn>
                <a:cxn ang="0">
                  <a:pos x="connsiteX1" y="connsiteY1"/>
                </a:cxn>
                <a:cxn ang="0">
                  <a:pos x="connsiteX2" y="connsiteY2"/>
                </a:cxn>
              </a:cxnLst>
              <a:rect l="l" t="t" r="r" b="b"/>
              <a:pathLst>
                <a:path w="45243" h="114300">
                  <a:moveTo>
                    <a:pt x="0" y="0"/>
                  </a:moveTo>
                  <a:lnTo>
                    <a:pt x="45243" y="114300"/>
                  </a:lnTo>
                  <a:lnTo>
                    <a:pt x="45243" y="11430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Freeform 1331"/>
            <p:cNvSpPr/>
            <p:nvPr/>
          </p:nvSpPr>
          <p:spPr>
            <a:xfrm>
              <a:off x="3933825" y="3126581"/>
              <a:ext cx="47625" cy="92869"/>
            </a:xfrm>
            <a:custGeom>
              <a:avLst/>
              <a:gdLst>
                <a:gd name="connsiteX0" fmla="*/ 0 w 47625"/>
                <a:gd name="connsiteY0" fmla="*/ 0 h 92869"/>
                <a:gd name="connsiteX1" fmla="*/ 47625 w 47625"/>
                <a:gd name="connsiteY1" fmla="*/ 92869 h 92869"/>
                <a:gd name="connsiteX2" fmla="*/ 47625 w 47625"/>
                <a:gd name="connsiteY2" fmla="*/ 92869 h 92869"/>
              </a:gdLst>
              <a:ahLst/>
              <a:cxnLst>
                <a:cxn ang="0">
                  <a:pos x="connsiteX0" y="connsiteY0"/>
                </a:cxn>
                <a:cxn ang="0">
                  <a:pos x="connsiteX1" y="connsiteY1"/>
                </a:cxn>
                <a:cxn ang="0">
                  <a:pos x="connsiteX2" y="connsiteY2"/>
                </a:cxn>
              </a:cxnLst>
              <a:rect l="l" t="t" r="r" b="b"/>
              <a:pathLst>
                <a:path w="47625" h="92869">
                  <a:moveTo>
                    <a:pt x="0" y="0"/>
                  </a:moveTo>
                  <a:lnTo>
                    <a:pt x="47625" y="92869"/>
                  </a:lnTo>
                  <a:lnTo>
                    <a:pt x="47625" y="92869"/>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Freeform 1332"/>
            <p:cNvSpPr/>
            <p:nvPr/>
          </p:nvSpPr>
          <p:spPr>
            <a:xfrm>
              <a:off x="3981450" y="3214688"/>
              <a:ext cx="45244" cy="78581"/>
            </a:xfrm>
            <a:custGeom>
              <a:avLst/>
              <a:gdLst>
                <a:gd name="connsiteX0" fmla="*/ 0 w 45244"/>
                <a:gd name="connsiteY0" fmla="*/ 0 h 78581"/>
                <a:gd name="connsiteX1" fmla="*/ 45244 w 45244"/>
                <a:gd name="connsiteY1" fmla="*/ 78581 h 78581"/>
                <a:gd name="connsiteX2" fmla="*/ 45244 w 45244"/>
                <a:gd name="connsiteY2" fmla="*/ 78581 h 78581"/>
              </a:gdLst>
              <a:ahLst/>
              <a:cxnLst>
                <a:cxn ang="0">
                  <a:pos x="connsiteX0" y="connsiteY0"/>
                </a:cxn>
                <a:cxn ang="0">
                  <a:pos x="connsiteX1" y="connsiteY1"/>
                </a:cxn>
                <a:cxn ang="0">
                  <a:pos x="connsiteX2" y="connsiteY2"/>
                </a:cxn>
              </a:cxnLst>
              <a:rect l="l" t="t" r="r" b="b"/>
              <a:pathLst>
                <a:path w="45244" h="78581">
                  <a:moveTo>
                    <a:pt x="0" y="0"/>
                  </a:moveTo>
                  <a:lnTo>
                    <a:pt x="45244" y="78581"/>
                  </a:lnTo>
                  <a:lnTo>
                    <a:pt x="45244" y="78581"/>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Freeform 1333"/>
            <p:cNvSpPr/>
            <p:nvPr/>
          </p:nvSpPr>
          <p:spPr>
            <a:xfrm>
              <a:off x="4024313" y="3293269"/>
              <a:ext cx="42862" cy="50006"/>
            </a:xfrm>
            <a:custGeom>
              <a:avLst/>
              <a:gdLst>
                <a:gd name="connsiteX0" fmla="*/ 0 w 42862"/>
                <a:gd name="connsiteY0" fmla="*/ 0 h 50006"/>
                <a:gd name="connsiteX1" fmla="*/ 42862 w 42862"/>
                <a:gd name="connsiteY1" fmla="*/ 50006 h 50006"/>
                <a:gd name="connsiteX2" fmla="*/ 42862 w 42862"/>
                <a:gd name="connsiteY2" fmla="*/ 50006 h 50006"/>
              </a:gdLst>
              <a:ahLst/>
              <a:cxnLst>
                <a:cxn ang="0">
                  <a:pos x="connsiteX0" y="connsiteY0"/>
                </a:cxn>
                <a:cxn ang="0">
                  <a:pos x="connsiteX1" y="connsiteY1"/>
                </a:cxn>
                <a:cxn ang="0">
                  <a:pos x="connsiteX2" y="connsiteY2"/>
                </a:cxn>
              </a:cxnLst>
              <a:rect l="l" t="t" r="r" b="b"/>
              <a:pathLst>
                <a:path w="42862" h="50006">
                  <a:moveTo>
                    <a:pt x="0" y="0"/>
                  </a:moveTo>
                  <a:lnTo>
                    <a:pt x="42862" y="50006"/>
                  </a:lnTo>
                  <a:lnTo>
                    <a:pt x="42862" y="50006"/>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Freeform 1334"/>
            <p:cNvSpPr/>
            <p:nvPr/>
          </p:nvSpPr>
          <p:spPr>
            <a:xfrm>
              <a:off x="3805238" y="2881313"/>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Freeform 1335"/>
            <p:cNvSpPr/>
            <p:nvPr/>
          </p:nvSpPr>
          <p:spPr>
            <a:xfrm>
              <a:off x="3776682" y="2855138"/>
              <a:ext cx="38100" cy="45243"/>
            </a:xfrm>
            <a:custGeom>
              <a:avLst/>
              <a:gdLst>
                <a:gd name="connsiteX0" fmla="*/ 38100 w 38100"/>
                <a:gd name="connsiteY0" fmla="*/ 45243 h 45243"/>
                <a:gd name="connsiteX1" fmla="*/ 0 w 38100"/>
                <a:gd name="connsiteY1" fmla="*/ 0 h 45243"/>
                <a:gd name="connsiteX2" fmla="*/ 0 w 38100"/>
                <a:gd name="connsiteY2" fmla="*/ 0 h 45243"/>
              </a:gdLst>
              <a:ahLst/>
              <a:cxnLst>
                <a:cxn ang="0">
                  <a:pos x="connsiteX0" y="connsiteY0"/>
                </a:cxn>
                <a:cxn ang="0">
                  <a:pos x="connsiteX1" y="connsiteY1"/>
                </a:cxn>
                <a:cxn ang="0">
                  <a:pos x="connsiteX2" y="connsiteY2"/>
                </a:cxn>
              </a:cxnLst>
              <a:rect l="l" t="t" r="r" b="b"/>
              <a:pathLst>
                <a:path w="38100" h="45243">
                  <a:moveTo>
                    <a:pt x="38100" y="45243"/>
                  </a:moveTo>
                  <a:lnTo>
                    <a:pt x="0" y="0"/>
                  </a:lnTo>
                  <a:lnTo>
                    <a:pt x="0"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Freeform 1336"/>
            <p:cNvSpPr/>
            <p:nvPr/>
          </p:nvSpPr>
          <p:spPr>
            <a:xfrm>
              <a:off x="3738563" y="2833688"/>
              <a:ext cx="59531" cy="40481"/>
            </a:xfrm>
            <a:custGeom>
              <a:avLst/>
              <a:gdLst>
                <a:gd name="connsiteX0" fmla="*/ 59531 w 59531"/>
                <a:gd name="connsiteY0" fmla="*/ 40481 h 40481"/>
                <a:gd name="connsiteX1" fmla="*/ 0 w 59531"/>
                <a:gd name="connsiteY1" fmla="*/ 0 h 40481"/>
                <a:gd name="connsiteX2" fmla="*/ 0 w 59531"/>
                <a:gd name="connsiteY2" fmla="*/ 0 h 40481"/>
              </a:gdLst>
              <a:ahLst/>
              <a:cxnLst>
                <a:cxn ang="0">
                  <a:pos x="connsiteX0" y="connsiteY0"/>
                </a:cxn>
                <a:cxn ang="0">
                  <a:pos x="connsiteX1" y="connsiteY1"/>
                </a:cxn>
                <a:cxn ang="0">
                  <a:pos x="connsiteX2" y="connsiteY2"/>
                </a:cxn>
              </a:cxnLst>
              <a:rect l="l" t="t" r="r" b="b"/>
              <a:pathLst>
                <a:path w="59531" h="40481">
                  <a:moveTo>
                    <a:pt x="59531" y="40481"/>
                  </a:moveTo>
                  <a:lnTo>
                    <a:pt x="0" y="0"/>
                  </a:lnTo>
                  <a:lnTo>
                    <a:pt x="0"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Freeform 1337"/>
            <p:cNvSpPr/>
            <p:nvPr/>
          </p:nvSpPr>
          <p:spPr>
            <a:xfrm>
              <a:off x="3421856" y="3071813"/>
              <a:ext cx="61913" cy="52387"/>
            </a:xfrm>
            <a:custGeom>
              <a:avLst/>
              <a:gdLst>
                <a:gd name="connsiteX0" fmla="*/ 0 w 61913"/>
                <a:gd name="connsiteY0" fmla="*/ 52387 h 52387"/>
                <a:gd name="connsiteX1" fmla="*/ 61913 w 61913"/>
                <a:gd name="connsiteY1" fmla="*/ 0 h 52387"/>
                <a:gd name="connsiteX2" fmla="*/ 61913 w 61913"/>
                <a:gd name="connsiteY2" fmla="*/ 0 h 52387"/>
              </a:gdLst>
              <a:ahLst/>
              <a:cxnLst>
                <a:cxn ang="0">
                  <a:pos x="connsiteX0" y="connsiteY0"/>
                </a:cxn>
                <a:cxn ang="0">
                  <a:pos x="connsiteX1" y="connsiteY1"/>
                </a:cxn>
                <a:cxn ang="0">
                  <a:pos x="connsiteX2" y="connsiteY2"/>
                </a:cxn>
              </a:cxnLst>
              <a:rect l="l" t="t" r="r" b="b"/>
              <a:pathLst>
                <a:path w="61913" h="52387">
                  <a:moveTo>
                    <a:pt x="0" y="52387"/>
                  </a:moveTo>
                  <a:lnTo>
                    <a:pt x="61913" y="0"/>
                  </a:lnTo>
                  <a:lnTo>
                    <a:pt x="61913"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Freeform 1338"/>
            <p:cNvSpPr/>
            <p:nvPr/>
          </p:nvSpPr>
          <p:spPr>
            <a:xfrm>
              <a:off x="3481388" y="3000047"/>
              <a:ext cx="44376" cy="76528"/>
            </a:xfrm>
            <a:custGeom>
              <a:avLst/>
              <a:gdLst>
                <a:gd name="connsiteX0" fmla="*/ 0 w 44376"/>
                <a:gd name="connsiteY0" fmla="*/ 76528 h 76528"/>
                <a:gd name="connsiteX1" fmla="*/ 40481 w 44376"/>
                <a:gd name="connsiteY1" fmla="*/ 7472 h 76528"/>
                <a:gd name="connsiteX2" fmla="*/ 40481 w 44376"/>
                <a:gd name="connsiteY2" fmla="*/ 5091 h 76528"/>
              </a:gdLst>
              <a:ahLst/>
              <a:cxnLst>
                <a:cxn ang="0">
                  <a:pos x="connsiteX0" y="connsiteY0"/>
                </a:cxn>
                <a:cxn ang="0">
                  <a:pos x="connsiteX1" y="connsiteY1"/>
                </a:cxn>
                <a:cxn ang="0">
                  <a:pos x="connsiteX2" y="connsiteY2"/>
                </a:cxn>
              </a:cxnLst>
              <a:rect l="l" t="t" r="r" b="b"/>
              <a:pathLst>
                <a:path w="44376" h="76528">
                  <a:moveTo>
                    <a:pt x="0" y="76528"/>
                  </a:moveTo>
                  <a:cubicBezTo>
                    <a:pt x="16867" y="47953"/>
                    <a:pt x="33734" y="19378"/>
                    <a:pt x="40481" y="7472"/>
                  </a:cubicBezTo>
                  <a:cubicBezTo>
                    <a:pt x="47228" y="-4434"/>
                    <a:pt x="43854" y="328"/>
                    <a:pt x="40481" y="5091"/>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Freeform 1339"/>
            <p:cNvSpPr/>
            <p:nvPr/>
          </p:nvSpPr>
          <p:spPr>
            <a:xfrm>
              <a:off x="3526631" y="2943225"/>
              <a:ext cx="47625" cy="59531"/>
            </a:xfrm>
            <a:custGeom>
              <a:avLst/>
              <a:gdLst>
                <a:gd name="connsiteX0" fmla="*/ 0 w 47625"/>
                <a:gd name="connsiteY0" fmla="*/ 59531 h 59531"/>
                <a:gd name="connsiteX1" fmla="*/ 47625 w 47625"/>
                <a:gd name="connsiteY1" fmla="*/ 0 h 59531"/>
                <a:gd name="connsiteX2" fmla="*/ 47625 w 47625"/>
                <a:gd name="connsiteY2" fmla="*/ 0 h 59531"/>
              </a:gdLst>
              <a:ahLst/>
              <a:cxnLst>
                <a:cxn ang="0">
                  <a:pos x="connsiteX0" y="connsiteY0"/>
                </a:cxn>
                <a:cxn ang="0">
                  <a:pos x="connsiteX1" y="connsiteY1"/>
                </a:cxn>
                <a:cxn ang="0">
                  <a:pos x="connsiteX2" y="connsiteY2"/>
                </a:cxn>
              </a:cxnLst>
              <a:rect l="l" t="t" r="r" b="b"/>
              <a:pathLst>
                <a:path w="47625" h="59531">
                  <a:moveTo>
                    <a:pt x="0" y="59531"/>
                  </a:moveTo>
                  <a:lnTo>
                    <a:pt x="47625" y="0"/>
                  </a:lnTo>
                  <a:lnTo>
                    <a:pt x="47625"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Freeform 1340"/>
            <p:cNvSpPr/>
            <p:nvPr/>
          </p:nvSpPr>
          <p:spPr>
            <a:xfrm>
              <a:off x="3569494" y="2886075"/>
              <a:ext cx="52387" cy="57150"/>
            </a:xfrm>
            <a:custGeom>
              <a:avLst/>
              <a:gdLst>
                <a:gd name="connsiteX0" fmla="*/ 0 w 52387"/>
                <a:gd name="connsiteY0" fmla="*/ 57150 h 57150"/>
                <a:gd name="connsiteX1" fmla="*/ 52387 w 52387"/>
                <a:gd name="connsiteY1" fmla="*/ 0 h 57150"/>
                <a:gd name="connsiteX2" fmla="*/ 52387 w 52387"/>
                <a:gd name="connsiteY2" fmla="*/ 0 h 57150"/>
              </a:gdLst>
              <a:ahLst/>
              <a:cxnLst>
                <a:cxn ang="0">
                  <a:pos x="connsiteX0" y="connsiteY0"/>
                </a:cxn>
                <a:cxn ang="0">
                  <a:pos x="connsiteX1" y="connsiteY1"/>
                </a:cxn>
                <a:cxn ang="0">
                  <a:pos x="connsiteX2" y="connsiteY2"/>
                </a:cxn>
              </a:cxnLst>
              <a:rect l="l" t="t" r="r" b="b"/>
              <a:pathLst>
                <a:path w="52387" h="57150">
                  <a:moveTo>
                    <a:pt x="0" y="57150"/>
                  </a:moveTo>
                  <a:lnTo>
                    <a:pt x="52387" y="0"/>
                  </a:lnTo>
                  <a:lnTo>
                    <a:pt x="52387"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2" name="Freeform 1341"/>
            <p:cNvSpPr/>
            <p:nvPr/>
          </p:nvSpPr>
          <p:spPr>
            <a:xfrm>
              <a:off x="3621882" y="2855119"/>
              <a:ext cx="42862" cy="33338"/>
            </a:xfrm>
            <a:custGeom>
              <a:avLst/>
              <a:gdLst>
                <a:gd name="connsiteX0" fmla="*/ 0 w 42862"/>
                <a:gd name="connsiteY0" fmla="*/ 33338 h 33338"/>
                <a:gd name="connsiteX1" fmla="*/ 42862 w 42862"/>
                <a:gd name="connsiteY1" fmla="*/ 0 h 33338"/>
                <a:gd name="connsiteX2" fmla="*/ 42862 w 42862"/>
                <a:gd name="connsiteY2" fmla="*/ 0 h 33338"/>
              </a:gdLst>
              <a:ahLst/>
              <a:cxnLst>
                <a:cxn ang="0">
                  <a:pos x="connsiteX0" y="connsiteY0"/>
                </a:cxn>
                <a:cxn ang="0">
                  <a:pos x="connsiteX1" y="connsiteY1"/>
                </a:cxn>
                <a:cxn ang="0">
                  <a:pos x="connsiteX2" y="connsiteY2"/>
                </a:cxn>
              </a:cxnLst>
              <a:rect l="l" t="t" r="r" b="b"/>
              <a:pathLst>
                <a:path w="42862" h="33338">
                  <a:moveTo>
                    <a:pt x="0" y="33338"/>
                  </a:moveTo>
                  <a:lnTo>
                    <a:pt x="42862" y="0"/>
                  </a:lnTo>
                  <a:lnTo>
                    <a:pt x="42862"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Freeform 1342"/>
            <p:cNvSpPr/>
            <p:nvPr/>
          </p:nvSpPr>
          <p:spPr>
            <a:xfrm>
              <a:off x="3652838" y="2831306"/>
              <a:ext cx="47625" cy="23812"/>
            </a:xfrm>
            <a:custGeom>
              <a:avLst/>
              <a:gdLst>
                <a:gd name="connsiteX0" fmla="*/ 0 w 47625"/>
                <a:gd name="connsiteY0" fmla="*/ 23812 h 23812"/>
                <a:gd name="connsiteX1" fmla="*/ 47625 w 47625"/>
                <a:gd name="connsiteY1" fmla="*/ 0 h 23812"/>
                <a:gd name="connsiteX2" fmla="*/ 47625 w 47625"/>
                <a:gd name="connsiteY2" fmla="*/ 0 h 23812"/>
              </a:gdLst>
              <a:ahLst/>
              <a:cxnLst>
                <a:cxn ang="0">
                  <a:pos x="connsiteX0" y="connsiteY0"/>
                </a:cxn>
                <a:cxn ang="0">
                  <a:pos x="connsiteX1" y="connsiteY1"/>
                </a:cxn>
                <a:cxn ang="0">
                  <a:pos x="connsiteX2" y="connsiteY2"/>
                </a:cxn>
              </a:cxnLst>
              <a:rect l="l" t="t" r="r" b="b"/>
              <a:pathLst>
                <a:path w="47625" h="23812">
                  <a:moveTo>
                    <a:pt x="0" y="23812"/>
                  </a:moveTo>
                  <a:lnTo>
                    <a:pt x="47625" y="0"/>
                  </a:lnTo>
                  <a:lnTo>
                    <a:pt x="47625"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Freeform 1343"/>
            <p:cNvSpPr/>
            <p:nvPr/>
          </p:nvSpPr>
          <p:spPr>
            <a:xfrm>
              <a:off x="3357563" y="3124200"/>
              <a:ext cx="71437" cy="47625"/>
            </a:xfrm>
            <a:custGeom>
              <a:avLst/>
              <a:gdLst>
                <a:gd name="connsiteX0" fmla="*/ 0 w 71437"/>
                <a:gd name="connsiteY0" fmla="*/ 47625 h 47625"/>
                <a:gd name="connsiteX1" fmla="*/ 71437 w 71437"/>
                <a:gd name="connsiteY1" fmla="*/ 0 h 47625"/>
                <a:gd name="connsiteX2" fmla="*/ 71437 w 71437"/>
                <a:gd name="connsiteY2" fmla="*/ 0 h 47625"/>
              </a:gdLst>
              <a:ahLst/>
              <a:cxnLst>
                <a:cxn ang="0">
                  <a:pos x="connsiteX0" y="connsiteY0"/>
                </a:cxn>
                <a:cxn ang="0">
                  <a:pos x="connsiteX1" y="connsiteY1"/>
                </a:cxn>
                <a:cxn ang="0">
                  <a:pos x="connsiteX2" y="connsiteY2"/>
                </a:cxn>
              </a:cxnLst>
              <a:rect l="l" t="t" r="r" b="b"/>
              <a:pathLst>
                <a:path w="71437" h="47625">
                  <a:moveTo>
                    <a:pt x="0" y="47625"/>
                  </a:moveTo>
                  <a:lnTo>
                    <a:pt x="71437" y="0"/>
                  </a:lnTo>
                  <a:lnTo>
                    <a:pt x="71437"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Freeform 1344"/>
            <p:cNvSpPr/>
            <p:nvPr/>
          </p:nvSpPr>
          <p:spPr>
            <a:xfrm rot="21308025">
              <a:off x="3295650" y="3169443"/>
              <a:ext cx="78581" cy="4763"/>
            </a:xfrm>
            <a:custGeom>
              <a:avLst/>
              <a:gdLst>
                <a:gd name="connsiteX0" fmla="*/ 0 w 78581"/>
                <a:gd name="connsiteY0" fmla="*/ 4763 h 4763"/>
                <a:gd name="connsiteX1" fmla="*/ 78581 w 78581"/>
                <a:gd name="connsiteY1" fmla="*/ 0 h 4763"/>
                <a:gd name="connsiteX2" fmla="*/ 78581 w 78581"/>
                <a:gd name="connsiteY2" fmla="*/ 0 h 4763"/>
              </a:gdLst>
              <a:ahLst/>
              <a:cxnLst>
                <a:cxn ang="0">
                  <a:pos x="connsiteX0" y="connsiteY0"/>
                </a:cxn>
                <a:cxn ang="0">
                  <a:pos x="connsiteX1" y="connsiteY1"/>
                </a:cxn>
                <a:cxn ang="0">
                  <a:pos x="connsiteX2" y="connsiteY2"/>
                </a:cxn>
              </a:cxnLst>
              <a:rect l="l" t="t" r="r" b="b"/>
              <a:pathLst>
                <a:path w="78581" h="4763">
                  <a:moveTo>
                    <a:pt x="0" y="4763"/>
                  </a:moveTo>
                  <a:lnTo>
                    <a:pt x="78581" y="0"/>
                  </a:lnTo>
                  <a:lnTo>
                    <a:pt x="78581"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Freeform 1345"/>
            <p:cNvSpPr/>
            <p:nvPr/>
          </p:nvSpPr>
          <p:spPr>
            <a:xfrm>
              <a:off x="3062288" y="2997994"/>
              <a:ext cx="50006" cy="52387"/>
            </a:xfrm>
            <a:custGeom>
              <a:avLst/>
              <a:gdLst>
                <a:gd name="connsiteX0" fmla="*/ 0 w 50006"/>
                <a:gd name="connsiteY0" fmla="*/ 0 h 52387"/>
                <a:gd name="connsiteX1" fmla="*/ 50006 w 50006"/>
                <a:gd name="connsiteY1" fmla="*/ 52387 h 52387"/>
                <a:gd name="connsiteX2" fmla="*/ 50006 w 50006"/>
                <a:gd name="connsiteY2" fmla="*/ 52387 h 52387"/>
              </a:gdLst>
              <a:ahLst/>
              <a:cxnLst>
                <a:cxn ang="0">
                  <a:pos x="connsiteX0" y="connsiteY0"/>
                </a:cxn>
                <a:cxn ang="0">
                  <a:pos x="connsiteX1" y="connsiteY1"/>
                </a:cxn>
                <a:cxn ang="0">
                  <a:pos x="connsiteX2" y="connsiteY2"/>
                </a:cxn>
              </a:cxnLst>
              <a:rect l="l" t="t" r="r" b="b"/>
              <a:pathLst>
                <a:path w="50006" h="52387">
                  <a:moveTo>
                    <a:pt x="0" y="0"/>
                  </a:moveTo>
                  <a:lnTo>
                    <a:pt x="50006" y="52387"/>
                  </a:lnTo>
                  <a:lnTo>
                    <a:pt x="50006" y="52387"/>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reeform 1346"/>
            <p:cNvSpPr/>
            <p:nvPr/>
          </p:nvSpPr>
          <p:spPr>
            <a:xfrm>
              <a:off x="3107531" y="3050381"/>
              <a:ext cx="47625" cy="47625"/>
            </a:xfrm>
            <a:custGeom>
              <a:avLst/>
              <a:gdLst>
                <a:gd name="connsiteX0" fmla="*/ 0 w 47625"/>
                <a:gd name="connsiteY0" fmla="*/ 0 h 47625"/>
                <a:gd name="connsiteX1" fmla="*/ 47625 w 47625"/>
                <a:gd name="connsiteY1" fmla="*/ 47625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47625"/>
                  </a:lnTo>
                  <a:lnTo>
                    <a:pt x="47625" y="47625"/>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reeform 1347"/>
            <p:cNvSpPr/>
            <p:nvPr/>
          </p:nvSpPr>
          <p:spPr>
            <a:xfrm>
              <a:off x="3152775" y="3095625"/>
              <a:ext cx="54769" cy="54769"/>
            </a:xfrm>
            <a:custGeom>
              <a:avLst/>
              <a:gdLst>
                <a:gd name="connsiteX0" fmla="*/ 0 w 54769"/>
                <a:gd name="connsiteY0" fmla="*/ 0 h 54769"/>
                <a:gd name="connsiteX1" fmla="*/ 54769 w 54769"/>
                <a:gd name="connsiteY1" fmla="*/ 54769 h 54769"/>
                <a:gd name="connsiteX2" fmla="*/ 54769 w 54769"/>
                <a:gd name="connsiteY2" fmla="*/ 54769 h 54769"/>
              </a:gdLst>
              <a:ahLst/>
              <a:cxnLst>
                <a:cxn ang="0">
                  <a:pos x="connsiteX0" y="connsiteY0"/>
                </a:cxn>
                <a:cxn ang="0">
                  <a:pos x="connsiteX1" y="connsiteY1"/>
                </a:cxn>
                <a:cxn ang="0">
                  <a:pos x="connsiteX2" y="connsiteY2"/>
                </a:cxn>
              </a:cxnLst>
              <a:rect l="l" t="t" r="r" b="b"/>
              <a:pathLst>
                <a:path w="54769" h="54769">
                  <a:moveTo>
                    <a:pt x="0" y="0"/>
                  </a:moveTo>
                  <a:lnTo>
                    <a:pt x="54769" y="54769"/>
                  </a:lnTo>
                  <a:lnTo>
                    <a:pt x="54769" y="54769"/>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Freeform 1348"/>
            <p:cNvSpPr/>
            <p:nvPr/>
          </p:nvSpPr>
          <p:spPr>
            <a:xfrm>
              <a:off x="3209925" y="3150394"/>
              <a:ext cx="45244" cy="21431"/>
            </a:xfrm>
            <a:custGeom>
              <a:avLst/>
              <a:gdLst>
                <a:gd name="connsiteX0" fmla="*/ 0 w 45244"/>
                <a:gd name="connsiteY0" fmla="*/ 0 h 21431"/>
                <a:gd name="connsiteX1" fmla="*/ 45244 w 45244"/>
                <a:gd name="connsiteY1" fmla="*/ 21431 h 21431"/>
                <a:gd name="connsiteX2" fmla="*/ 45244 w 45244"/>
                <a:gd name="connsiteY2" fmla="*/ 21431 h 21431"/>
              </a:gdLst>
              <a:ahLst/>
              <a:cxnLst>
                <a:cxn ang="0">
                  <a:pos x="connsiteX0" y="connsiteY0"/>
                </a:cxn>
                <a:cxn ang="0">
                  <a:pos x="connsiteX1" y="connsiteY1"/>
                </a:cxn>
                <a:cxn ang="0">
                  <a:pos x="connsiteX2" y="connsiteY2"/>
                </a:cxn>
              </a:cxnLst>
              <a:rect l="l" t="t" r="r" b="b"/>
              <a:pathLst>
                <a:path w="45244" h="21431">
                  <a:moveTo>
                    <a:pt x="0" y="0"/>
                  </a:moveTo>
                  <a:lnTo>
                    <a:pt x="45244" y="21431"/>
                  </a:lnTo>
                  <a:lnTo>
                    <a:pt x="45244" y="21431"/>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Freeform 1349"/>
            <p:cNvSpPr/>
            <p:nvPr/>
          </p:nvSpPr>
          <p:spPr>
            <a:xfrm>
              <a:off x="3245644" y="3169444"/>
              <a:ext cx="64294" cy="7144"/>
            </a:xfrm>
            <a:custGeom>
              <a:avLst/>
              <a:gdLst>
                <a:gd name="connsiteX0" fmla="*/ 0 w 64294"/>
                <a:gd name="connsiteY0" fmla="*/ 0 h 7144"/>
                <a:gd name="connsiteX1" fmla="*/ 64294 w 64294"/>
                <a:gd name="connsiteY1" fmla="*/ 7144 h 7144"/>
                <a:gd name="connsiteX2" fmla="*/ 64294 w 64294"/>
                <a:gd name="connsiteY2" fmla="*/ 7144 h 7144"/>
              </a:gdLst>
              <a:ahLst/>
              <a:cxnLst>
                <a:cxn ang="0">
                  <a:pos x="connsiteX0" y="connsiteY0"/>
                </a:cxn>
                <a:cxn ang="0">
                  <a:pos x="connsiteX1" y="connsiteY1"/>
                </a:cxn>
                <a:cxn ang="0">
                  <a:pos x="connsiteX2" y="connsiteY2"/>
                </a:cxn>
              </a:cxnLst>
              <a:rect l="l" t="t" r="r" b="b"/>
              <a:pathLst>
                <a:path w="64294" h="7144">
                  <a:moveTo>
                    <a:pt x="0" y="0"/>
                  </a:moveTo>
                  <a:lnTo>
                    <a:pt x="64294" y="7144"/>
                  </a:lnTo>
                  <a:lnTo>
                    <a:pt x="64294" y="7144"/>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Freeform 1350"/>
            <p:cNvSpPr/>
            <p:nvPr/>
          </p:nvSpPr>
          <p:spPr>
            <a:xfrm>
              <a:off x="2717006" y="2974181"/>
              <a:ext cx="61913" cy="47625"/>
            </a:xfrm>
            <a:custGeom>
              <a:avLst/>
              <a:gdLst>
                <a:gd name="connsiteX0" fmla="*/ 0 w 61913"/>
                <a:gd name="connsiteY0" fmla="*/ 47625 h 47625"/>
                <a:gd name="connsiteX1" fmla="*/ 61913 w 61913"/>
                <a:gd name="connsiteY1" fmla="*/ 0 h 47625"/>
                <a:gd name="connsiteX2" fmla="*/ 61913 w 61913"/>
                <a:gd name="connsiteY2" fmla="*/ 0 h 47625"/>
              </a:gdLst>
              <a:ahLst/>
              <a:cxnLst>
                <a:cxn ang="0">
                  <a:pos x="connsiteX0" y="connsiteY0"/>
                </a:cxn>
                <a:cxn ang="0">
                  <a:pos x="connsiteX1" y="connsiteY1"/>
                </a:cxn>
                <a:cxn ang="0">
                  <a:pos x="connsiteX2" y="connsiteY2"/>
                </a:cxn>
              </a:cxnLst>
              <a:rect l="l" t="t" r="r" b="b"/>
              <a:pathLst>
                <a:path w="61913" h="47625">
                  <a:moveTo>
                    <a:pt x="0" y="47625"/>
                  </a:moveTo>
                  <a:lnTo>
                    <a:pt x="61913" y="0"/>
                  </a:lnTo>
                  <a:lnTo>
                    <a:pt x="61913"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Freeform 1351"/>
            <p:cNvSpPr/>
            <p:nvPr/>
          </p:nvSpPr>
          <p:spPr>
            <a:xfrm>
              <a:off x="2774156" y="2950369"/>
              <a:ext cx="59532" cy="26194"/>
            </a:xfrm>
            <a:custGeom>
              <a:avLst/>
              <a:gdLst>
                <a:gd name="connsiteX0" fmla="*/ 0 w 59532"/>
                <a:gd name="connsiteY0" fmla="*/ 26194 h 26194"/>
                <a:gd name="connsiteX1" fmla="*/ 59532 w 59532"/>
                <a:gd name="connsiteY1" fmla="*/ 0 h 26194"/>
                <a:gd name="connsiteX2" fmla="*/ 59532 w 59532"/>
                <a:gd name="connsiteY2" fmla="*/ 0 h 26194"/>
              </a:gdLst>
              <a:ahLst/>
              <a:cxnLst>
                <a:cxn ang="0">
                  <a:pos x="connsiteX0" y="connsiteY0"/>
                </a:cxn>
                <a:cxn ang="0">
                  <a:pos x="connsiteX1" y="connsiteY1"/>
                </a:cxn>
                <a:cxn ang="0">
                  <a:pos x="connsiteX2" y="connsiteY2"/>
                </a:cxn>
              </a:cxnLst>
              <a:rect l="l" t="t" r="r" b="b"/>
              <a:pathLst>
                <a:path w="59532" h="26194">
                  <a:moveTo>
                    <a:pt x="0" y="26194"/>
                  </a:moveTo>
                  <a:lnTo>
                    <a:pt x="59532" y="0"/>
                  </a:lnTo>
                  <a:lnTo>
                    <a:pt x="59532"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Freeform 1352"/>
            <p:cNvSpPr/>
            <p:nvPr/>
          </p:nvSpPr>
          <p:spPr>
            <a:xfrm>
              <a:off x="2833688" y="2938463"/>
              <a:ext cx="54768" cy="11906"/>
            </a:xfrm>
            <a:custGeom>
              <a:avLst/>
              <a:gdLst>
                <a:gd name="connsiteX0" fmla="*/ 0 w 54768"/>
                <a:gd name="connsiteY0" fmla="*/ 11906 h 11906"/>
                <a:gd name="connsiteX1" fmla="*/ 54768 w 54768"/>
                <a:gd name="connsiteY1" fmla="*/ 0 h 11906"/>
                <a:gd name="connsiteX2" fmla="*/ 54768 w 54768"/>
                <a:gd name="connsiteY2" fmla="*/ 0 h 11906"/>
              </a:gdLst>
              <a:ahLst/>
              <a:cxnLst>
                <a:cxn ang="0">
                  <a:pos x="connsiteX0" y="connsiteY0"/>
                </a:cxn>
                <a:cxn ang="0">
                  <a:pos x="connsiteX1" y="connsiteY1"/>
                </a:cxn>
                <a:cxn ang="0">
                  <a:pos x="connsiteX2" y="connsiteY2"/>
                </a:cxn>
              </a:cxnLst>
              <a:rect l="l" t="t" r="r" b="b"/>
              <a:pathLst>
                <a:path w="54768" h="11906">
                  <a:moveTo>
                    <a:pt x="0" y="11906"/>
                  </a:moveTo>
                  <a:lnTo>
                    <a:pt x="54768" y="0"/>
                  </a:lnTo>
                  <a:lnTo>
                    <a:pt x="54768"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Freeform 1353"/>
            <p:cNvSpPr/>
            <p:nvPr/>
          </p:nvSpPr>
          <p:spPr>
            <a:xfrm>
              <a:off x="2888456" y="2936081"/>
              <a:ext cx="64294" cy="0"/>
            </a:xfrm>
            <a:custGeom>
              <a:avLst/>
              <a:gdLst>
                <a:gd name="connsiteX0" fmla="*/ 0 w 64294"/>
                <a:gd name="connsiteY0" fmla="*/ 0 h 0"/>
                <a:gd name="connsiteX1" fmla="*/ 64294 w 64294"/>
                <a:gd name="connsiteY1" fmla="*/ 0 h 0"/>
                <a:gd name="connsiteX2" fmla="*/ 64294 w 64294"/>
                <a:gd name="connsiteY2" fmla="*/ 0 h 0"/>
              </a:gdLst>
              <a:ahLst/>
              <a:cxnLst>
                <a:cxn ang="0">
                  <a:pos x="connsiteX0" y="connsiteY0"/>
                </a:cxn>
                <a:cxn ang="0">
                  <a:pos x="connsiteX1" y="connsiteY1"/>
                </a:cxn>
                <a:cxn ang="0">
                  <a:pos x="connsiteX2" y="connsiteY2"/>
                </a:cxn>
              </a:cxnLst>
              <a:rect l="l" t="t" r="r" b="b"/>
              <a:pathLst>
                <a:path w="64294">
                  <a:moveTo>
                    <a:pt x="0" y="0"/>
                  </a:moveTo>
                  <a:lnTo>
                    <a:pt x="64294" y="0"/>
                  </a:lnTo>
                  <a:lnTo>
                    <a:pt x="64294"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Freeform 1354"/>
            <p:cNvSpPr/>
            <p:nvPr/>
          </p:nvSpPr>
          <p:spPr>
            <a:xfrm>
              <a:off x="3024187" y="2962275"/>
              <a:ext cx="40481" cy="35719"/>
            </a:xfrm>
            <a:custGeom>
              <a:avLst/>
              <a:gdLst>
                <a:gd name="connsiteX0" fmla="*/ 40481 w 40481"/>
                <a:gd name="connsiteY0" fmla="*/ 35719 h 35719"/>
                <a:gd name="connsiteX1" fmla="*/ 0 w 40481"/>
                <a:gd name="connsiteY1" fmla="*/ 0 h 35719"/>
                <a:gd name="connsiteX2" fmla="*/ 0 w 40481"/>
                <a:gd name="connsiteY2" fmla="*/ 0 h 35719"/>
              </a:gdLst>
              <a:ahLst/>
              <a:cxnLst>
                <a:cxn ang="0">
                  <a:pos x="connsiteX0" y="connsiteY0"/>
                </a:cxn>
                <a:cxn ang="0">
                  <a:pos x="connsiteX1" y="connsiteY1"/>
                </a:cxn>
                <a:cxn ang="0">
                  <a:pos x="connsiteX2" y="connsiteY2"/>
                </a:cxn>
              </a:cxnLst>
              <a:rect l="l" t="t" r="r" b="b"/>
              <a:pathLst>
                <a:path w="40481" h="35719">
                  <a:moveTo>
                    <a:pt x="40481" y="35719"/>
                  </a:moveTo>
                  <a:lnTo>
                    <a:pt x="0" y="0"/>
                  </a:lnTo>
                  <a:lnTo>
                    <a:pt x="0"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Freeform 1355"/>
            <p:cNvSpPr/>
            <p:nvPr/>
          </p:nvSpPr>
          <p:spPr>
            <a:xfrm>
              <a:off x="2983706" y="2938462"/>
              <a:ext cx="50006" cy="28575"/>
            </a:xfrm>
            <a:custGeom>
              <a:avLst/>
              <a:gdLst>
                <a:gd name="connsiteX0" fmla="*/ 0 w 50006"/>
                <a:gd name="connsiteY0" fmla="*/ 0 h 28575"/>
                <a:gd name="connsiteX1" fmla="*/ 50006 w 50006"/>
                <a:gd name="connsiteY1" fmla="*/ 28575 h 28575"/>
                <a:gd name="connsiteX2" fmla="*/ 50006 w 50006"/>
                <a:gd name="connsiteY2" fmla="*/ 28575 h 28575"/>
              </a:gdLst>
              <a:ahLst/>
              <a:cxnLst>
                <a:cxn ang="0">
                  <a:pos x="connsiteX0" y="connsiteY0"/>
                </a:cxn>
                <a:cxn ang="0">
                  <a:pos x="connsiteX1" y="connsiteY1"/>
                </a:cxn>
                <a:cxn ang="0">
                  <a:pos x="connsiteX2" y="connsiteY2"/>
                </a:cxn>
              </a:cxnLst>
              <a:rect l="l" t="t" r="r" b="b"/>
              <a:pathLst>
                <a:path w="50006" h="28575">
                  <a:moveTo>
                    <a:pt x="0" y="0"/>
                  </a:moveTo>
                  <a:lnTo>
                    <a:pt x="50006" y="28575"/>
                  </a:lnTo>
                  <a:lnTo>
                    <a:pt x="50006" y="28575"/>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Freeform 1356"/>
            <p:cNvSpPr/>
            <p:nvPr/>
          </p:nvSpPr>
          <p:spPr>
            <a:xfrm>
              <a:off x="2943225" y="2933700"/>
              <a:ext cx="57150" cy="11906"/>
            </a:xfrm>
            <a:custGeom>
              <a:avLst/>
              <a:gdLst>
                <a:gd name="connsiteX0" fmla="*/ 0 w 57150"/>
                <a:gd name="connsiteY0" fmla="*/ 0 h 11906"/>
                <a:gd name="connsiteX1" fmla="*/ 57150 w 57150"/>
                <a:gd name="connsiteY1" fmla="*/ 11906 h 11906"/>
                <a:gd name="connsiteX2" fmla="*/ 57150 w 57150"/>
                <a:gd name="connsiteY2" fmla="*/ 11906 h 11906"/>
              </a:gdLst>
              <a:ahLst/>
              <a:cxnLst>
                <a:cxn ang="0">
                  <a:pos x="connsiteX0" y="connsiteY0"/>
                </a:cxn>
                <a:cxn ang="0">
                  <a:pos x="connsiteX1" y="connsiteY1"/>
                </a:cxn>
                <a:cxn ang="0">
                  <a:pos x="connsiteX2" y="connsiteY2"/>
                </a:cxn>
              </a:cxnLst>
              <a:rect l="l" t="t" r="r" b="b"/>
              <a:pathLst>
                <a:path w="57150" h="11906">
                  <a:moveTo>
                    <a:pt x="0" y="0"/>
                  </a:moveTo>
                  <a:lnTo>
                    <a:pt x="57150" y="11906"/>
                  </a:lnTo>
                  <a:lnTo>
                    <a:pt x="57150" y="11906"/>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Freeform 1357"/>
            <p:cNvSpPr/>
            <p:nvPr/>
          </p:nvSpPr>
          <p:spPr>
            <a:xfrm>
              <a:off x="3695700" y="2828925"/>
              <a:ext cx="54769" cy="9525"/>
            </a:xfrm>
            <a:custGeom>
              <a:avLst/>
              <a:gdLst>
                <a:gd name="connsiteX0" fmla="*/ 0 w 54769"/>
                <a:gd name="connsiteY0" fmla="*/ 0 h 9525"/>
                <a:gd name="connsiteX1" fmla="*/ 54769 w 54769"/>
                <a:gd name="connsiteY1" fmla="*/ 9525 h 9525"/>
                <a:gd name="connsiteX2" fmla="*/ 54769 w 54769"/>
                <a:gd name="connsiteY2" fmla="*/ 9525 h 9525"/>
              </a:gdLst>
              <a:ahLst/>
              <a:cxnLst>
                <a:cxn ang="0">
                  <a:pos x="connsiteX0" y="connsiteY0"/>
                </a:cxn>
                <a:cxn ang="0">
                  <a:pos x="connsiteX1" y="connsiteY1"/>
                </a:cxn>
                <a:cxn ang="0">
                  <a:pos x="connsiteX2" y="connsiteY2"/>
                </a:cxn>
              </a:cxnLst>
              <a:rect l="l" t="t" r="r" b="b"/>
              <a:pathLst>
                <a:path w="54769" h="9525">
                  <a:moveTo>
                    <a:pt x="0" y="0"/>
                  </a:moveTo>
                  <a:lnTo>
                    <a:pt x="54769" y="9525"/>
                  </a:lnTo>
                  <a:lnTo>
                    <a:pt x="54769" y="9525"/>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Freeform 1358"/>
            <p:cNvSpPr/>
            <p:nvPr/>
          </p:nvSpPr>
          <p:spPr>
            <a:xfrm>
              <a:off x="4064794" y="3343275"/>
              <a:ext cx="38100" cy="33338"/>
            </a:xfrm>
            <a:custGeom>
              <a:avLst/>
              <a:gdLst>
                <a:gd name="connsiteX0" fmla="*/ 0 w 38100"/>
                <a:gd name="connsiteY0" fmla="*/ 0 h 33338"/>
                <a:gd name="connsiteX1" fmla="*/ 38100 w 38100"/>
                <a:gd name="connsiteY1" fmla="*/ 33338 h 33338"/>
                <a:gd name="connsiteX2" fmla="*/ 38100 w 38100"/>
                <a:gd name="connsiteY2" fmla="*/ 33338 h 33338"/>
              </a:gdLst>
              <a:ahLst/>
              <a:cxnLst>
                <a:cxn ang="0">
                  <a:pos x="connsiteX0" y="connsiteY0"/>
                </a:cxn>
                <a:cxn ang="0">
                  <a:pos x="connsiteX1" y="connsiteY1"/>
                </a:cxn>
                <a:cxn ang="0">
                  <a:pos x="connsiteX2" y="connsiteY2"/>
                </a:cxn>
              </a:cxnLst>
              <a:rect l="l" t="t" r="r" b="b"/>
              <a:pathLst>
                <a:path w="38100" h="33338">
                  <a:moveTo>
                    <a:pt x="0" y="0"/>
                  </a:moveTo>
                  <a:lnTo>
                    <a:pt x="38100" y="33338"/>
                  </a:lnTo>
                  <a:lnTo>
                    <a:pt x="38100" y="33338"/>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0" name="Freeform 1359"/>
            <p:cNvSpPr/>
            <p:nvPr/>
          </p:nvSpPr>
          <p:spPr>
            <a:xfrm>
              <a:off x="4095750" y="3369470"/>
              <a:ext cx="50006" cy="14287"/>
            </a:xfrm>
            <a:custGeom>
              <a:avLst/>
              <a:gdLst>
                <a:gd name="connsiteX0" fmla="*/ 0 w 50006"/>
                <a:gd name="connsiteY0" fmla="*/ 0 h 14287"/>
                <a:gd name="connsiteX1" fmla="*/ 50006 w 50006"/>
                <a:gd name="connsiteY1" fmla="*/ 14287 h 14287"/>
                <a:gd name="connsiteX2" fmla="*/ 50006 w 50006"/>
                <a:gd name="connsiteY2" fmla="*/ 14287 h 14287"/>
              </a:gdLst>
              <a:ahLst/>
              <a:cxnLst>
                <a:cxn ang="0">
                  <a:pos x="connsiteX0" y="connsiteY0"/>
                </a:cxn>
                <a:cxn ang="0">
                  <a:pos x="connsiteX1" y="connsiteY1"/>
                </a:cxn>
                <a:cxn ang="0">
                  <a:pos x="connsiteX2" y="connsiteY2"/>
                </a:cxn>
              </a:cxnLst>
              <a:rect l="l" t="t" r="r" b="b"/>
              <a:pathLst>
                <a:path w="50006" h="14287">
                  <a:moveTo>
                    <a:pt x="0" y="0"/>
                  </a:moveTo>
                  <a:lnTo>
                    <a:pt x="50006" y="14287"/>
                  </a:lnTo>
                  <a:lnTo>
                    <a:pt x="50006" y="14287"/>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Freeform 1360"/>
            <p:cNvSpPr/>
            <p:nvPr/>
          </p:nvSpPr>
          <p:spPr>
            <a:xfrm>
              <a:off x="4133850" y="3340893"/>
              <a:ext cx="45244" cy="40481"/>
            </a:xfrm>
            <a:custGeom>
              <a:avLst/>
              <a:gdLst>
                <a:gd name="connsiteX0" fmla="*/ 0 w 45244"/>
                <a:gd name="connsiteY0" fmla="*/ 40481 h 40481"/>
                <a:gd name="connsiteX1" fmla="*/ 45244 w 45244"/>
                <a:gd name="connsiteY1" fmla="*/ 0 h 40481"/>
                <a:gd name="connsiteX2" fmla="*/ 45244 w 45244"/>
                <a:gd name="connsiteY2" fmla="*/ 0 h 40481"/>
              </a:gdLst>
              <a:ahLst/>
              <a:cxnLst>
                <a:cxn ang="0">
                  <a:pos x="connsiteX0" y="connsiteY0"/>
                </a:cxn>
                <a:cxn ang="0">
                  <a:pos x="connsiteX1" y="connsiteY1"/>
                </a:cxn>
                <a:cxn ang="0">
                  <a:pos x="connsiteX2" y="connsiteY2"/>
                </a:cxn>
              </a:cxnLst>
              <a:rect l="l" t="t" r="r" b="b"/>
              <a:pathLst>
                <a:path w="45244" h="40481">
                  <a:moveTo>
                    <a:pt x="0" y="40481"/>
                  </a:moveTo>
                  <a:lnTo>
                    <a:pt x="45244" y="0"/>
                  </a:lnTo>
                  <a:lnTo>
                    <a:pt x="45244"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Freeform 1361"/>
            <p:cNvSpPr/>
            <p:nvPr/>
          </p:nvSpPr>
          <p:spPr>
            <a:xfrm>
              <a:off x="5195888" y="3312319"/>
              <a:ext cx="40481" cy="47625"/>
            </a:xfrm>
            <a:custGeom>
              <a:avLst/>
              <a:gdLst>
                <a:gd name="connsiteX0" fmla="*/ 0 w 40481"/>
                <a:gd name="connsiteY0" fmla="*/ 0 h 47625"/>
                <a:gd name="connsiteX1" fmla="*/ 40481 w 40481"/>
                <a:gd name="connsiteY1" fmla="*/ 47625 h 47625"/>
                <a:gd name="connsiteX2" fmla="*/ 40481 w 40481"/>
                <a:gd name="connsiteY2" fmla="*/ 47625 h 47625"/>
              </a:gdLst>
              <a:ahLst/>
              <a:cxnLst>
                <a:cxn ang="0">
                  <a:pos x="connsiteX0" y="connsiteY0"/>
                </a:cxn>
                <a:cxn ang="0">
                  <a:pos x="connsiteX1" y="connsiteY1"/>
                </a:cxn>
                <a:cxn ang="0">
                  <a:pos x="connsiteX2" y="connsiteY2"/>
                </a:cxn>
              </a:cxnLst>
              <a:rect l="l" t="t" r="r" b="b"/>
              <a:pathLst>
                <a:path w="40481" h="47625">
                  <a:moveTo>
                    <a:pt x="0" y="0"/>
                  </a:moveTo>
                  <a:lnTo>
                    <a:pt x="40481" y="47625"/>
                  </a:lnTo>
                  <a:lnTo>
                    <a:pt x="40481" y="47625"/>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Freeform 1362"/>
            <p:cNvSpPr/>
            <p:nvPr/>
          </p:nvSpPr>
          <p:spPr>
            <a:xfrm>
              <a:off x="5307806" y="3281363"/>
              <a:ext cx="45244" cy="71437"/>
            </a:xfrm>
            <a:custGeom>
              <a:avLst/>
              <a:gdLst>
                <a:gd name="connsiteX0" fmla="*/ 0 w 45244"/>
                <a:gd name="connsiteY0" fmla="*/ 71437 h 71437"/>
                <a:gd name="connsiteX1" fmla="*/ 45244 w 45244"/>
                <a:gd name="connsiteY1" fmla="*/ 0 h 71437"/>
                <a:gd name="connsiteX2" fmla="*/ 45244 w 45244"/>
                <a:gd name="connsiteY2" fmla="*/ 0 h 71437"/>
              </a:gdLst>
              <a:ahLst/>
              <a:cxnLst>
                <a:cxn ang="0">
                  <a:pos x="connsiteX0" y="connsiteY0"/>
                </a:cxn>
                <a:cxn ang="0">
                  <a:pos x="connsiteX1" y="connsiteY1"/>
                </a:cxn>
                <a:cxn ang="0">
                  <a:pos x="connsiteX2" y="connsiteY2"/>
                </a:cxn>
              </a:cxnLst>
              <a:rect l="l" t="t" r="r" b="b"/>
              <a:pathLst>
                <a:path w="45244" h="71437">
                  <a:moveTo>
                    <a:pt x="0" y="71437"/>
                  </a:moveTo>
                  <a:lnTo>
                    <a:pt x="45244" y="0"/>
                  </a:lnTo>
                  <a:lnTo>
                    <a:pt x="45244"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Freeform 1363"/>
            <p:cNvSpPr/>
            <p:nvPr/>
          </p:nvSpPr>
          <p:spPr>
            <a:xfrm>
              <a:off x="5350669" y="3207669"/>
              <a:ext cx="41766" cy="71312"/>
            </a:xfrm>
            <a:custGeom>
              <a:avLst/>
              <a:gdLst>
                <a:gd name="connsiteX0" fmla="*/ 0 w 41766"/>
                <a:gd name="connsiteY0" fmla="*/ 71312 h 71312"/>
                <a:gd name="connsiteX1" fmla="*/ 38100 w 41766"/>
                <a:gd name="connsiteY1" fmla="*/ 7018 h 71312"/>
                <a:gd name="connsiteX2" fmla="*/ 38100 w 41766"/>
                <a:gd name="connsiteY2" fmla="*/ 4637 h 71312"/>
              </a:gdLst>
              <a:ahLst/>
              <a:cxnLst>
                <a:cxn ang="0">
                  <a:pos x="connsiteX0" y="connsiteY0"/>
                </a:cxn>
                <a:cxn ang="0">
                  <a:pos x="connsiteX1" y="connsiteY1"/>
                </a:cxn>
                <a:cxn ang="0">
                  <a:pos x="connsiteX2" y="connsiteY2"/>
                </a:cxn>
              </a:cxnLst>
              <a:rect l="l" t="t" r="r" b="b"/>
              <a:pathLst>
                <a:path w="41766" h="71312">
                  <a:moveTo>
                    <a:pt x="0" y="71312"/>
                  </a:moveTo>
                  <a:cubicBezTo>
                    <a:pt x="12700" y="49881"/>
                    <a:pt x="31750" y="18130"/>
                    <a:pt x="38100" y="7018"/>
                  </a:cubicBezTo>
                  <a:cubicBezTo>
                    <a:pt x="44450" y="-4094"/>
                    <a:pt x="41275" y="271"/>
                    <a:pt x="38100" y="4637"/>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Freeform 1364"/>
            <p:cNvSpPr/>
            <p:nvPr/>
          </p:nvSpPr>
          <p:spPr>
            <a:xfrm>
              <a:off x="5395913" y="3107531"/>
              <a:ext cx="45243" cy="100013"/>
            </a:xfrm>
            <a:custGeom>
              <a:avLst/>
              <a:gdLst>
                <a:gd name="connsiteX0" fmla="*/ 0 w 45243"/>
                <a:gd name="connsiteY0" fmla="*/ 100013 h 100013"/>
                <a:gd name="connsiteX1" fmla="*/ 45243 w 45243"/>
                <a:gd name="connsiteY1" fmla="*/ 0 h 100013"/>
                <a:gd name="connsiteX2" fmla="*/ 45243 w 45243"/>
                <a:gd name="connsiteY2" fmla="*/ 0 h 100013"/>
              </a:gdLst>
              <a:ahLst/>
              <a:cxnLst>
                <a:cxn ang="0">
                  <a:pos x="connsiteX0" y="connsiteY0"/>
                </a:cxn>
                <a:cxn ang="0">
                  <a:pos x="connsiteX1" y="connsiteY1"/>
                </a:cxn>
                <a:cxn ang="0">
                  <a:pos x="connsiteX2" y="connsiteY2"/>
                </a:cxn>
              </a:cxnLst>
              <a:rect l="l" t="t" r="r" b="b"/>
              <a:pathLst>
                <a:path w="45243" h="100013">
                  <a:moveTo>
                    <a:pt x="0" y="100013"/>
                  </a:moveTo>
                  <a:lnTo>
                    <a:pt x="45243" y="0"/>
                  </a:lnTo>
                  <a:lnTo>
                    <a:pt x="45243"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Freeform 1365"/>
            <p:cNvSpPr/>
            <p:nvPr/>
          </p:nvSpPr>
          <p:spPr>
            <a:xfrm>
              <a:off x="5441156" y="3019425"/>
              <a:ext cx="45244" cy="88106"/>
            </a:xfrm>
            <a:custGeom>
              <a:avLst/>
              <a:gdLst>
                <a:gd name="connsiteX0" fmla="*/ 0 w 45244"/>
                <a:gd name="connsiteY0" fmla="*/ 88106 h 88106"/>
                <a:gd name="connsiteX1" fmla="*/ 45244 w 45244"/>
                <a:gd name="connsiteY1" fmla="*/ 0 h 88106"/>
                <a:gd name="connsiteX2" fmla="*/ 45244 w 45244"/>
                <a:gd name="connsiteY2" fmla="*/ 0 h 88106"/>
              </a:gdLst>
              <a:ahLst/>
              <a:cxnLst>
                <a:cxn ang="0">
                  <a:pos x="connsiteX0" y="connsiteY0"/>
                </a:cxn>
                <a:cxn ang="0">
                  <a:pos x="connsiteX1" y="connsiteY1"/>
                </a:cxn>
                <a:cxn ang="0">
                  <a:pos x="connsiteX2" y="connsiteY2"/>
                </a:cxn>
              </a:cxnLst>
              <a:rect l="l" t="t" r="r" b="b"/>
              <a:pathLst>
                <a:path w="45244" h="88106">
                  <a:moveTo>
                    <a:pt x="0" y="88106"/>
                  </a:moveTo>
                  <a:lnTo>
                    <a:pt x="45244" y="0"/>
                  </a:lnTo>
                  <a:lnTo>
                    <a:pt x="45244"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Freeform 1366"/>
            <p:cNvSpPr/>
            <p:nvPr/>
          </p:nvSpPr>
          <p:spPr>
            <a:xfrm>
              <a:off x="5481637" y="2936081"/>
              <a:ext cx="57150" cy="88106"/>
            </a:xfrm>
            <a:custGeom>
              <a:avLst/>
              <a:gdLst>
                <a:gd name="connsiteX0" fmla="*/ 0 w 57150"/>
                <a:gd name="connsiteY0" fmla="*/ 88106 h 88106"/>
                <a:gd name="connsiteX1" fmla="*/ 57150 w 57150"/>
                <a:gd name="connsiteY1" fmla="*/ 0 h 88106"/>
                <a:gd name="connsiteX2" fmla="*/ 57150 w 57150"/>
                <a:gd name="connsiteY2" fmla="*/ 0 h 88106"/>
              </a:gdLst>
              <a:ahLst/>
              <a:cxnLst>
                <a:cxn ang="0">
                  <a:pos x="connsiteX0" y="connsiteY0"/>
                </a:cxn>
                <a:cxn ang="0">
                  <a:pos x="connsiteX1" y="connsiteY1"/>
                </a:cxn>
                <a:cxn ang="0">
                  <a:pos x="connsiteX2" y="connsiteY2"/>
                </a:cxn>
              </a:cxnLst>
              <a:rect l="l" t="t" r="r" b="b"/>
              <a:pathLst>
                <a:path w="57150" h="88106">
                  <a:moveTo>
                    <a:pt x="0" y="88106"/>
                  </a:moveTo>
                  <a:lnTo>
                    <a:pt x="57150" y="0"/>
                  </a:lnTo>
                  <a:lnTo>
                    <a:pt x="57150"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Freeform 1367"/>
            <p:cNvSpPr/>
            <p:nvPr/>
          </p:nvSpPr>
          <p:spPr>
            <a:xfrm>
              <a:off x="5534025" y="2876550"/>
              <a:ext cx="42863" cy="69056"/>
            </a:xfrm>
            <a:custGeom>
              <a:avLst/>
              <a:gdLst>
                <a:gd name="connsiteX0" fmla="*/ 0 w 42863"/>
                <a:gd name="connsiteY0" fmla="*/ 69056 h 69056"/>
                <a:gd name="connsiteX1" fmla="*/ 42863 w 42863"/>
                <a:gd name="connsiteY1" fmla="*/ 0 h 69056"/>
                <a:gd name="connsiteX2" fmla="*/ 42863 w 42863"/>
                <a:gd name="connsiteY2" fmla="*/ 0 h 69056"/>
              </a:gdLst>
              <a:ahLst/>
              <a:cxnLst>
                <a:cxn ang="0">
                  <a:pos x="connsiteX0" y="connsiteY0"/>
                </a:cxn>
                <a:cxn ang="0">
                  <a:pos x="connsiteX1" y="connsiteY1"/>
                </a:cxn>
                <a:cxn ang="0">
                  <a:pos x="connsiteX2" y="connsiteY2"/>
                </a:cxn>
              </a:cxnLst>
              <a:rect l="l" t="t" r="r" b="b"/>
              <a:pathLst>
                <a:path w="42863" h="69056">
                  <a:moveTo>
                    <a:pt x="0" y="69056"/>
                  </a:moveTo>
                  <a:lnTo>
                    <a:pt x="42863" y="0"/>
                  </a:lnTo>
                  <a:lnTo>
                    <a:pt x="42863"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9" name="Freeform 1368"/>
            <p:cNvSpPr/>
            <p:nvPr/>
          </p:nvSpPr>
          <p:spPr>
            <a:xfrm>
              <a:off x="5572125" y="2845594"/>
              <a:ext cx="38100" cy="33337"/>
            </a:xfrm>
            <a:custGeom>
              <a:avLst/>
              <a:gdLst>
                <a:gd name="connsiteX0" fmla="*/ 0 w 38100"/>
                <a:gd name="connsiteY0" fmla="*/ 33337 h 33337"/>
                <a:gd name="connsiteX1" fmla="*/ 38100 w 38100"/>
                <a:gd name="connsiteY1" fmla="*/ 0 h 33337"/>
                <a:gd name="connsiteX2" fmla="*/ 38100 w 38100"/>
                <a:gd name="connsiteY2" fmla="*/ 0 h 33337"/>
              </a:gdLst>
              <a:ahLst/>
              <a:cxnLst>
                <a:cxn ang="0">
                  <a:pos x="connsiteX0" y="connsiteY0"/>
                </a:cxn>
                <a:cxn ang="0">
                  <a:pos x="connsiteX1" y="connsiteY1"/>
                </a:cxn>
                <a:cxn ang="0">
                  <a:pos x="connsiteX2" y="connsiteY2"/>
                </a:cxn>
              </a:cxnLst>
              <a:rect l="l" t="t" r="r" b="b"/>
              <a:pathLst>
                <a:path w="38100" h="33337">
                  <a:moveTo>
                    <a:pt x="0" y="33337"/>
                  </a:moveTo>
                  <a:lnTo>
                    <a:pt x="38100" y="0"/>
                  </a:lnTo>
                  <a:lnTo>
                    <a:pt x="38100"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Freeform 1369"/>
            <p:cNvSpPr/>
            <p:nvPr/>
          </p:nvSpPr>
          <p:spPr>
            <a:xfrm>
              <a:off x="5600700" y="2828925"/>
              <a:ext cx="52388" cy="19050"/>
            </a:xfrm>
            <a:custGeom>
              <a:avLst/>
              <a:gdLst>
                <a:gd name="connsiteX0" fmla="*/ 0 w 52388"/>
                <a:gd name="connsiteY0" fmla="*/ 19050 h 19050"/>
                <a:gd name="connsiteX1" fmla="*/ 52388 w 52388"/>
                <a:gd name="connsiteY1" fmla="*/ 0 h 19050"/>
                <a:gd name="connsiteX2" fmla="*/ 52388 w 52388"/>
                <a:gd name="connsiteY2" fmla="*/ 0 h 19050"/>
              </a:gdLst>
              <a:ahLst/>
              <a:cxnLst>
                <a:cxn ang="0">
                  <a:pos x="connsiteX0" y="connsiteY0"/>
                </a:cxn>
                <a:cxn ang="0">
                  <a:pos x="connsiteX1" y="connsiteY1"/>
                </a:cxn>
                <a:cxn ang="0">
                  <a:pos x="connsiteX2" y="connsiteY2"/>
                </a:cxn>
              </a:cxnLst>
              <a:rect l="l" t="t" r="r" b="b"/>
              <a:pathLst>
                <a:path w="52388" h="19050">
                  <a:moveTo>
                    <a:pt x="0" y="19050"/>
                  </a:moveTo>
                  <a:lnTo>
                    <a:pt x="52388" y="0"/>
                  </a:lnTo>
                  <a:lnTo>
                    <a:pt x="52388"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Freeform 1370"/>
            <p:cNvSpPr/>
            <p:nvPr/>
          </p:nvSpPr>
          <p:spPr>
            <a:xfrm>
              <a:off x="5717381" y="2838450"/>
              <a:ext cx="52388" cy="35719"/>
            </a:xfrm>
            <a:custGeom>
              <a:avLst/>
              <a:gdLst>
                <a:gd name="connsiteX0" fmla="*/ 0 w 52388"/>
                <a:gd name="connsiteY0" fmla="*/ 0 h 35719"/>
                <a:gd name="connsiteX1" fmla="*/ 52388 w 52388"/>
                <a:gd name="connsiteY1" fmla="*/ 35719 h 35719"/>
                <a:gd name="connsiteX2" fmla="*/ 52388 w 52388"/>
                <a:gd name="connsiteY2" fmla="*/ 35719 h 35719"/>
              </a:gdLst>
              <a:ahLst/>
              <a:cxnLst>
                <a:cxn ang="0">
                  <a:pos x="connsiteX0" y="connsiteY0"/>
                </a:cxn>
                <a:cxn ang="0">
                  <a:pos x="connsiteX1" y="connsiteY1"/>
                </a:cxn>
                <a:cxn ang="0">
                  <a:pos x="connsiteX2" y="connsiteY2"/>
                </a:cxn>
              </a:cxnLst>
              <a:rect l="l" t="t" r="r" b="b"/>
              <a:pathLst>
                <a:path w="52388" h="35719">
                  <a:moveTo>
                    <a:pt x="0" y="0"/>
                  </a:moveTo>
                  <a:lnTo>
                    <a:pt x="52388" y="35719"/>
                  </a:lnTo>
                  <a:lnTo>
                    <a:pt x="52388" y="35719"/>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Freeform 1371"/>
            <p:cNvSpPr/>
            <p:nvPr/>
          </p:nvSpPr>
          <p:spPr>
            <a:xfrm>
              <a:off x="5765006" y="2867025"/>
              <a:ext cx="50007" cy="54769"/>
            </a:xfrm>
            <a:custGeom>
              <a:avLst/>
              <a:gdLst>
                <a:gd name="connsiteX0" fmla="*/ 0 w 50007"/>
                <a:gd name="connsiteY0" fmla="*/ 0 h 54769"/>
                <a:gd name="connsiteX1" fmla="*/ 50007 w 50007"/>
                <a:gd name="connsiteY1" fmla="*/ 54769 h 54769"/>
                <a:gd name="connsiteX2" fmla="*/ 50007 w 50007"/>
                <a:gd name="connsiteY2" fmla="*/ 54769 h 54769"/>
              </a:gdLst>
              <a:ahLst/>
              <a:cxnLst>
                <a:cxn ang="0">
                  <a:pos x="connsiteX0" y="connsiteY0"/>
                </a:cxn>
                <a:cxn ang="0">
                  <a:pos x="connsiteX1" y="connsiteY1"/>
                </a:cxn>
                <a:cxn ang="0">
                  <a:pos x="connsiteX2" y="connsiteY2"/>
                </a:cxn>
              </a:cxnLst>
              <a:rect l="l" t="t" r="r" b="b"/>
              <a:pathLst>
                <a:path w="50007" h="54769">
                  <a:moveTo>
                    <a:pt x="0" y="0"/>
                  </a:moveTo>
                  <a:lnTo>
                    <a:pt x="50007" y="54769"/>
                  </a:lnTo>
                  <a:lnTo>
                    <a:pt x="50007" y="54769"/>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Freeform 1372"/>
            <p:cNvSpPr/>
            <p:nvPr/>
          </p:nvSpPr>
          <p:spPr>
            <a:xfrm>
              <a:off x="5812631" y="2914650"/>
              <a:ext cx="50007" cy="71438"/>
            </a:xfrm>
            <a:custGeom>
              <a:avLst/>
              <a:gdLst>
                <a:gd name="connsiteX0" fmla="*/ 0 w 50007"/>
                <a:gd name="connsiteY0" fmla="*/ 0 h 71438"/>
                <a:gd name="connsiteX1" fmla="*/ 50007 w 50007"/>
                <a:gd name="connsiteY1" fmla="*/ 71438 h 71438"/>
                <a:gd name="connsiteX2" fmla="*/ 50007 w 50007"/>
                <a:gd name="connsiteY2" fmla="*/ 71438 h 71438"/>
              </a:gdLst>
              <a:ahLst/>
              <a:cxnLst>
                <a:cxn ang="0">
                  <a:pos x="connsiteX0" y="connsiteY0"/>
                </a:cxn>
                <a:cxn ang="0">
                  <a:pos x="connsiteX1" y="connsiteY1"/>
                </a:cxn>
                <a:cxn ang="0">
                  <a:pos x="connsiteX2" y="connsiteY2"/>
                </a:cxn>
              </a:cxnLst>
              <a:rect l="l" t="t" r="r" b="b"/>
              <a:pathLst>
                <a:path w="50007" h="71438">
                  <a:moveTo>
                    <a:pt x="0" y="0"/>
                  </a:moveTo>
                  <a:lnTo>
                    <a:pt x="50007" y="71438"/>
                  </a:lnTo>
                  <a:lnTo>
                    <a:pt x="50007" y="71438"/>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4" name="Freeform 1373"/>
            <p:cNvSpPr/>
            <p:nvPr/>
          </p:nvSpPr>
          <p:spPr>
            <a:xfrm>
              <a:off x="5860257" y="2986088"/>
              <a:ext cx="47625" cy="66675"/>
            </a:xfrm>
            <a:custGeom>
              <a:avLst/>
              <a:gdLst>
                <a:gd name="connsiteX0" fmla="*/ 0 w 47625"/>
                <a:gd name="connsiteY0" fmla="*/ 0 h 66675"/>
                <a:gd name="connsiteX1" fmla="*/ 47625 w 47625"/>
                <a:gd name="connsiteY1" fmla="*/ 66675 h 66675"/>
                <a:gd name="connsiteX2" fmla="*/ 47625 w 47625"/>
                <a:gd name="connsiteY2" fmla="*/ 66675 h 66675"/>
              </a:gdLst>
              <a:ahLst/>
              <a:cxnLst>
                <a:cxn ang="0">
                  <a:pos x="connsiteX0" y="connsiteY0"/>
                </a:cxn>
                <a:cxn ang="0">
                  <a:pos x="connsiteX1" y="connsiteY1"/>
                </a:cxn>
                <a:cxn ang="0">
                  <a:pos x="connsiteX2" y="connsiteY2"/>
                </a:cxn>
              </a:cxnLst>
              <a:rect l="l" t="t" r="r" b="b"/>
              <a:pathLst>
                <a:path w="47625" h="66675">
                  <a:moveTo>
                    <a:pt x="0" y="0"/>
                  </a:moveTo>
                  <a:lnTo>
                    <a:pt x="47625" y="66675"/>
                  </a:lnTo>
                  <a:lnTo>
                    <a:pt x="47625" y="66675"/>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Freeform 1374"/>
            <p:cNvSpPr/>
            <p:nvPr/>
          </p:nvSpPr>
          <p:spPr>
            <a:xfrm>
              <a:off x="5905500" y="3050381"/>
              <a:ext cx="38100" cy="59532"/>
            </a:xfrm>
            <a:custGeom>
              <a:avLst/>
              <a:gdLst>
                <a:gd name="connsiteX0" fmla="*/ 0 w 38100"/>
                <a:gd name="connsiteY0" fmla="*/ 0 h 59532"/>
                <a:gd name="connsiteX1" fmla="*/ 38100 w 38100"/>
                <a:gd name="connsiteY1" fmla="*/ 59532 h 59532"/>
                <a:gd name="connsiteX2" fmla="*/ 38100 w 38100"/>
                <a:gd name="connsiteY2" fmla="*/ 59532 h 59532"/>
              </a:gdLst>
              <a:ahLst/>
              <a:cxnLst>
                <a:cxn ang="0">
                  <a:pos x="connsiteX0" y="connsiteY0"/>
                </a:cxn>
                <a:cxn ang="0">
                  <a:pos x="connsiteX1" y="connsiteY1"/>
                </a:cxn>
                <a:cxn ang="0">
                  <a:pos x="connsiteX2" y="connsiteY2"/>
                </a:cxn>
              </a:cxnLst>
              <a:rect l="l" t="t" r="r" b="b"/>
              <a:pathLst>
                <a:path w="38100" h="59532">
                  <a:moveTo>
                    <a:pt x="0" y="0"/>
                  </a:moveTo>
                  <a:lnTo>
                    <a:pt x="38100" y="59532"/>
                  </a:lnTo>
                  <a:lnTo>
                    <a:pt x="38100" y="59532"/>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6" name="Freeform 1375"/>
            <p:cNvSpPr/>
            <p:nvPr/>
          </p:nvSpPr>
          <p:spPr>
            <a:xfrm>
              <a:off x="5938838" y="3102769"/>
              <a:ext cx="42862" cy="45244"/>
            </a:xfrm>
            <a:custGeom>
              <a:avLst/>
              <a:gdLst>
                <a:gd name="connsiteX0" fmla="*/ 0 w 42862"/>
                <a:gd name="connsiteY0" fmla="*/ 0 h 45244"/>
                <a:gd name="connsiteX1" fmla="*/ 42862 w 42862"/>
                <a:gd name="connsiteY1" fmla="*/ 45244 h 45244"/>
                <a:gd name="connsiteX2" fmla="*/ 42862 w 42862"/>
                <a:gd name="connsiteY2" fmla="*/ 45244 h 45244"/>
              </a:gdLst>
              <a:ahLst/>
              <a:cxnLst>
                <a:cxn ang="0">
                  <a:pos x="connsiteX0" y="connsiteY0"/>
                </a:cxn>
                <a:cxn ang="0">
                  <a:pos x="connsiteX1" y="connsiteY1"/>
                </a:cxn>
                <a:cxn ang="0">
                  <a:pos x="connsiteX2" y="connsiteY2"/>
                </a:cxn>
              </a:cxnLst>
              <a:rect l="l" t="t" r="r" b="b"/>
              <a:pathLst>
                <a:path w="42862" h="45244">
                  <a:moveTo>
                    <a:pt x="0" y="0"/>
                  </a:moveTo>
                  <a:lnTo>
                    <a:pt x="42862" y="45244"/>
                  </a:lnTo>
                  <a:lnTo>
                    <a:pt x="42862" y="45244"/>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Freeform 1376"/>
            <p:cNvSpPr/>
            <p:nvPr/>
          </p:nvSpPr>
          <p:spPr>
            <a:xfrm>
              <a:off x="5976938" y="3143250"/>
              <a:ext cx="52387" cy="26194"/>
            </a:xfrm>
            <a:custGeom>
              <a:avLst/>
              <a:gdLst>
                <a:gd name="connsiteX0" fmla="*/ 0 w 52387"/>
                <a:gd name="connsiteY0" fmla="*/ 0 h 26194"/>
                <a:gd name="connsiteX1" fmla="*/ 52387 w 52387"/>
                <a:gd name="connsiteY1" fmla="*/ 26194 h 26194"/>
                <a:gd name="connsiteX2" fmla="*/ 52387 w 52387"/>
                <a:gd name="connsiteY2" fmla="*/ 26194 h 26194"/>
              </a:gdLst>
              <a:ahLst/>
              <a:cxnLst>
                <a:cxn ang="0">
                  <a:pos x="connsiteX0" y="connsiteY0"/>
                </a:cxn>
                <a:cxn ang="0">
                  <a:pos x="connsiteX1" y="connsiteY1"/>
                </a:cxn>
                <a:cxn ang="0">
                  <a:pos x="connsiteX2" y="connsiteY2"/>
                </a:cxn>
              </a:cxnLst>
              <a:rect l="l" t="t" r="r" b="b"/>
              <a:pathLst>
                <a:path w="52387" h="26194">
                  <a:moveTo>
                    <a:pt x="0" y="0"/>
                  </a:moveTo>
                  <a:lnTo>
                    <a:pt x="52387" y="26194"/>
                  </a:lnTo>
                  <a:lnTo>
                    <a:pt x="52387" y="26194"/>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Freeform 1377"/>
            <p:cNvSpPr/>
            <p:nvPr/>
          </p:nvSpPr>
          <p:spPr>
            <a:xfrm>
              <a:off x="6019800" y="3164681"/>
              <a:ext cx="61913" cy="7144"/>
            </a:xfrm>
            <a:custGeom>
              <a:avLst/>
              <a:gdLst>
                <a:gd name="connsiteX0" fmla="*/ 0 w 61913"/>
                <a:gd name="connsiteY0" fmla="*/ 0 h 7144"/>
                <a:gd name="connsiteX1" fmla="*/ 61913 w 61913"/>
                <a:gd name="connsiteY1" fmla="*/ 7144 h 7144"/>
                <a:gd name="connsiteX2" fmla="*/ 61913 w 61913"/>
                <a:gd name="connsiteY2" fmla="*/ 7144 h 7144"/>
              </a:gdLst>
              <a:ahLst/>
              <a:cxnLst>
                <a:cxn ang="0">
                  <a:pos x="connsiteX0" y="connsiteY0"/>
                </a:cxn>
                <a:cxn ang="0">
                  <a:pos x="connsiteX1" y="connsiteY1"/>
                </a:cxn>
                <a:cxn ang="0">
                  <a:pos x="connsiteX2" y="connsiteY2"/>
                </a:cxn>
              </a:cxnLst>
              <a:rect l="l" t="t" r="r" b="b"/>
              <a:pathLst>
                <a:path w="61913" h="7144">
                  <a:moveTo>
                    <a:pt x="0" y="0"/>
                  </a:moveTo>
                  <a:lnTo>
                    <a:pt x="61913" y="7144"/>
                  </a:lnTo>
                  <a:lnTo>
                    <a:pt x="61913" y="7144"/>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Freeform 1378"/>
            <p:cNvSpPr/>
            <p:nvPr/>
          </p:nvSpPr>
          <p:spPr>
            <a:xfrm>
              <a:off x="6074569" y="3159919"/>
              <a:ext cx="59531" cy="7144"/>
            </a:xfrm>
            <a:custGeom>
              <a:avLst/>
              <a:gdLst>
                <a:gd name="connsiteX0" fmla="*/ 0 w 59531"/>
                <a:gd name="connsiteY0" fmla="*/ 7144 h 7144"/>
                <a:gd name="connsiteX1" fmla="*/ 59531 w 59531"/>
                <a:gd name="connsiteY1" fmla="*/ 0 h 7144"/>
                <a:gd name="connsiteX2" fmla="*/ 59531 w 59531"/>
                <a:gd name="connsiteY2" fmla="*/ 0 h 7144"/>
              </a:gdLst>
              <a:ahLst/>
              <a:cxnLst>
                <a:cxn ang="0">
                  <a:pos x="connsiteX0" y="connsiteY0"/>
                </a:cxn>
                <a:cxn ang="0">
                  <a:pos x="connsiteX1" y="connsiteY1"/>
                </a:cxn>
                <a:cxn ang="0">
                  <a:pos x="connsiteX2" y="connsiteY2"/>
                </a:cxn>
              </a:cxnLst>
              <a:rect l="l" t="t" r="r" b="b"/>
              <a:pathLst>
                <a:path w="59531" h="7144">
                  <a:moveTo>
                    <a:pt x="0" y="7144"/>
                  </a:moveTo>
                  <a:lnTo>
                    <a:pt x="59531" y="0"/>
                  </a:lnTo>
                  <a:lnTo>
                    <a:pt x="59531"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Freeform 1379"/>
            <p:cNvSpPr/>
            <p:nvPr/>
          </p:nvSpPr>
          <p:spPr>
            <a:xfrm>
              <a:off x="6124575" y="3128963"/>
              <a:ext cx="61913" cy="35718"/>
            </a:xfrm>
            <a:custGeom>
              <a:avLst/>
              <a:gdLst>
                <a:gd name="connsiteX0" fmla="*/ 0 w 61913"/>
                <a:gd name="connsiteY0" fmla="*/ 35718 h 35718"/>
                <a:gd name="connsiteX1" fmla="*/ 61913 w 61913"/>
                <a:gd name="connsiteY1" fmla="*/ 0 h 35718"/>
                <a:gd name="connsiteX2" fmla="*/ 61913 w 61913"/>
                <a:gd name="connsiteY2" fmla="*/ 0 h 35718"/>
              </a:gdLst>
              <a:ahLst/>
              <a:cxnLst>
                <a:cxn ang="0">
                  <a:pos x="connsiteX0" y="connsiteY0"/>
                </a:cxn>
                <a:cxn ang="0">
                  <a:pos x="connsiteX1" y="connsiteY1"/>
                </a:cxn>
                <a:cxn ang="0">
                  <a:pos x="connsiteX2" y="connsiteY2"/>
                </a:cxn>
              </a:cxnLst>
              <a:rect l="l" t="t" r="r" b="b"/>
              <a:pathLst>
                <a:path w="61913" h="35718">
                  <a:moveTo>
                    <a:pt x="0" y="35718"/>
                  </a:moveTo>
                  <a:lnTo>
                    <a:pt x="61913" y="0"/>
                  </a:lnTo>
                  <a:lnTo>
                    <a:pt x="61913"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Freeform 1380"/>
            <p:cNvSpPr/>
            <p:nvPr/>
          </p:nvSpPr>
          <p:spPr>
            <a:xfrm>
              <a:off x="6179344" y="3069431"/>
              <a:ext cx="64294" cy="59532"/>
            </a:xfrm>
            <a:custGeom>
              <a:avLst/>
              <a:gdLst>
                <a:gd name="connsiteX0" fmla="*/ 0 w 64294"/>
                <a:gd name="connsiteY0" fmla="*/ 59532 h 59532"/>
                <a:gd name="connsiteX1" fmla="*/ 64294 w 64294"/>
                <a:gd name="connsiteY1" fmla="*/ 0 h 59532"/>
                <a:gd name="connsiteX2" fmla="*/ 64294 w 64294"/>
                <a:gd name="connsiteY2" fmla="*/ 0 h 59532"/>
              </a:gdLst>
              <a:ahLst/>
              <a:cxnLst>
                <a:cxn ang="0">
                  <a:pos x="connsiteX0" y="connsiteY0"/>
                </a:cxn>
                <a:cxn ang="0">
                  <a:pos x="connsiteX1" y="connsiteY1"/>
                </a:cxn>
                <a:cxn ang="0">
                  <a:pos x="connsiteX2" y="connsiteY2"/>
                </a:cxn>
              </a:cxnLst>
              <a:rect l="l" t="t" r="r" b="b"/>
              <a:pathLst>
                <a:path w="64294" h="59532">
                  <a:moveTo>
                    <a:pt x="0" y="59532"/>
                  </a:moveTo>
                  <a:lnTo>
                    <a:pt x="64294" y="0"/>
                  </a:lnTo>
                  <a:lnTo>
                    <a:pt x="64294"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 name="Freeform 1381"/>
            <p:cNvSpPr/>
            <p:nvPr/>
          </p:nvSpPr>
          <p:spPr>
            <a:xfrm>
              <a:off x="6305550" y="2959894"/>
              <a:ext cx="59531" cy="35719"/>
            </a:xfrm>
            <a:custGeom>
              <a:avLst/>
              <a:gdLst>
                <a:gd name="connsiteX0" fmla="*/ 0 w 59531"/>
                <a:gd name="connsiteY0" fmla="*/ 35719 h 35719"/>
                <a:gd name="connsiteX1" fmla="*/ 59531 w 59531"/>
                <a:gd name="connsiteY1" fmla="*/ 0 h 35719"/>
                <a:gd name="connsiteX2" fmla="*/ 59531 w 59531"/>
                <a:gd name="connsiteY2" fmla="*/ 0 h 35719"/>
              </a:gdLst>
              <a:ahLst/>
              <a:cxnLst>
                <a:cxn ang="0">
                  <a:pos x="connsiteX0" y="connsiteY0"/>
                </a:cxn>
                <a:cxn ang="0">
                  <a:pos x="connsiteX1" y="connsiteY1"/>
                </a:cxn>
                <a:cxn ang="0">
                  <a:pos x="connsiteX2" y="connsiteY2"/>
                </a:cxn>
              </a:cxnLst>
              <a:rect l="l" t="t" r="r" b="b"/>
              <a:pathLst>
                <a:path w="59531" h="35719">
                  <a:moveTo>
                    <a:pt x="0" y="35719"/>
                  </a:moveTo>
                  <a:lnTo>
                    <a:pt x="59531" y="0"/>
                  </a:lnTo>
                  <a:lnTo>
                    <a:pt x="59531"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3" name="Freeform 1382"/>
            <p:cNvSpPr/>
            <p:nvPr/>
          </p:nvSpPr>
          <p:spPr>
            <a:xfrm>
              <a:off x="6365081" y="2936082"/>
              <a:ext cx="66675" cy="26193"/>
            </a:xfrm>
            <a:custGeom>
              <a:avLst/>
              <a:gdLst>
                <a:gd name="connsiteX0" fmla="*/ 0 w 66675"/>
                <a:gd name="connsiteY0" fmla="*/ 26193 h 26193"/>
                <a:gd name="connsiteX1" fmla="*/ 66675 w 66675"/>
                <a:gd name="connsiteY1" fmla="*/ 0 h 26193"/>
                <a:gd name="connsiteX2" fmla="*/ 66675 w 66675"/>
                <a:gd name="connsiteY2" fmla="*/ 0 h 26193"/>
              </a:gdLst>
              <a:ahLst/>
              <a:cxnLst>
                <a:cxn ang="0">
                  <a:pos x="connsiteX0" y="connsiteY0"/>
                </a:cxn>
                <a:cxn ang="0">
                  <a:pos x="connsiteX1" y="connsiteY1"/>
                </a:cxn>
                <a:cxn ang="0">
                  <a:pos x="connsiteX2" y="connsiteY2"/>
                </a:cxn>
              </a:cxnLst>
              <a:rect l="l" t="t" r="r" b="b"/>
              <a:pathLst>
                <a:path w="66675" h="26193">
                  <a:moveTo>
                    <a:pt x="0" y="26193"/>
                  </a:moveTo>
                  <a:lnTo>
                    <a:pt x="66675" y="0"/>
                  </a:lnTo>
                  <a:lnTo>
                    <a:pt x="66675"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Freeform 1383"/>
            <p:cNvSpPr/>
            <p:nvPr/>
          </p:nvSpPr>
          <p:spPr>
            <a:xfrm>
              <a:off x="6424613" y="2928937"/>
              <a:ext cx="71437" cy="7144"/>
            </a:xfrm>
            <a:custGeom>
              <a:avLst/>
              <a:gdLst>
                <a:gd name="connsiteX0" fmla="*/ 0 w 71437"/>
                <a:gd name="connsiteY0" fmla="*/ 7144 h 7144"/>
                <a:gd name="connsiteX1" fmla="*/ 71437 w 71437"/>
                <a:gd name="connsiteY1" fmla="*/ 0 h 7144"/>
                <a:gd name="connsiteX2" fmla="*/ 71437 w 71437"/>
                <a:gd name="connsiteY2" fmla="*/ 0 h 7144"/>
              </a:gdLst>
              <a:ahLst/>
              <a:cxnLst>
                <a:cxn ang="0">
                  <a:pos x="connsiteX0" y="connsiteY0"/>
                </a:cxn>
                <a:cxn ang="0">
                  <a:pos x="connsiteX1" y="connsiteY1"/>
                </a:cxn>
                <a:cxn ang="0">
                  <a:pos x="connsiteX2" y="connsiteY2"/>
                </a:cxn>
              </a:cxnLst>
              <a:rect l="l" t="t" r="r" b="b"/>
              <a:pathLst>
                <a:path w="71437" h="7144">
                  <a:moveTo>
                    <a:pt x="0" y="7144"/>
                  </a:moveTo>
                  <a:lnTo>
                    <a:pt x="71437" y="0"/>
                  </a:lnTo>
                  <a:lnTo>
                    <a:pt x="71437"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5" name="Freeform 1384"/>
            <p:cNvSpPr/>
            <p:nvPr/>
          </p:nvSpPr>
          <p:spPr>
            <a:xfrm>
              <a:off x="6491288" y="2931319"/>
              <a:ext cx="64293" cy="9525"/>
            </a:xfrm>
            <a:custGeom>
              <a:avLst/>
              <a:gdLst>
                <a:gd name="connsiteX0" fmla="*/ 0 w 64293"/>
                <a:gd name="connsiteY0" fmla="*/ 0 h 9525"/>
                <a:gd name="connsiteX1" fmla="*/ 64293 w 64293"/>
                <a:gd name="connsiteY1" fmla="*/ 9525 h 9525"/>
                <a:gd name="connsiteX2" fmla="*/ 64293 w 64293"/>
                <a:gd name="connsiteY2" fmla="*/ 9525 h 9525"/>
              </a:gdLst>
              <a:ahLst/>
              <a:cxnLst>
                <a:cxn ang="0">
                  <a:pos x="connsiteX0" y="connsiteY0"/>
                </a:cxn>
                <a:cxn ang="0">
                  <a:pos x="connsiteX1" y="connsiteY1"/>
                </a:cxn>
                <a:cxn ang="0">
                  <a:pos x="connsiteX2" y="connsiteY2"/>
                </a:cxn>
              </a:cxnLst>
              <a:rect l="l" t="t" r="r" b="b"/>
              <a:pathLst>
                <a:path w="64293" h="9525">
                  <a:moveTo>
                    <a:pt x="0" y="0"/>
                  </a:moveTo>
                  <a:lnTo>
                    <a:pt x="64293" y="9525"/>
                  </a:lnTo>
                  <a:lnTo>
                    <a:pt x="64293" y="9525"/>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Freeform 1385"/>
            <p:cNvSpPr/>
            <p:nvPr/>
          </p:nvSpPr>
          <p:spPr>
            <a:xfrm>
              <a:off x="6543675" y="2936081"/>
              <a:ext cx="54769" cy="26194"/>
            </a:xfrm>
            <a:custGeom>
              <a:avLst/>
              <a:gdLst>
                <a:gd name="connsiteX0" fmla="*/ 0 w 54769"/>
                <a:gd name="connsiteY0" fmla="*/ 0 h 26194"/>
                <a:gd name="connsiteX1" fmla="*/ 54769 w 54769"/>
                <a:gd name="connsiteY1" fmla="*/ 26194 h 26194"/>
                <a:gd name="connsiteX2" fmla="*/ 54769 w 54769"/>
                <a:gd name="connsiteY2" fmla="*/ 26194 h 26194"/>
              </a:gdLst>
              <a:ahLst/>
              <a:cxnLst>
                <a:cxn ang="0">
                  <a:pos x="connsiteX0" y="connsiteY0"/>
                </a:cxn>
                <a:cxn ang="0">
                  <a:pos x="connsiteX1" y="connsiteY1"/>
                </a:cxn>
                <a:cxn ang="0">
                  <a:pos x="connsiteX2" y="connsiteY2"/>
                </a:cxn>
              </a:cxnLst>
              <a:rect l="l" t="t" r="r" b="b"/>
              <a:pathLst>
                <a:path w="54769" h="26194">
                  <a:moveTo>
                    <a:pt x="0" y="0"/>
                  </a:moveTo>
                  <a:lnTo>
                    <a:pt x="54769" y="26194"/>
                  </a:lnTo>
                  <a:lnTo>
                    <a:pt x="54769" y="26194"/>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7" name="Freeform 1386"/>
            <p:cNvSpPr/>
            <p:nvPr/>
          </p:nvSpPr>
          <p:spPr>
            <a:xfrm>
              <a:off x="6596063" y="2964657"/>
              <a:ext cx="76200" cy="47625"/>
            </a:xfrm>
            <a:custGeom>
              <a:avLst/>
              <a:gdLst>
                <a:gd name="connsiteX0" fmla="*/ 0 w 76200"/>
                <a:gd name="connsiteY0" fmla="*/ 0 h 47625"/>
                <a:gd name="connsiteX1" fmla="*/ 76200 w 76200"/>
                <a:gd name="connsiteY1" fmla="*/ 47625 h 47625"/>
                <a:gd name="connsiteX2" fmla="*/ 76200 w 76200"/>
                <a:gd name="connsiteY2" fmla="*/ 47625 h 47625"/>
              </a:gdLst>
              <a:ahLst/>
              <a:cxnLst>
                <a:cxn ang="0">
                  <a:pos x="connsiteX0" y="connsiteY0"/>
                </a:cxn>
                <a:cxn ang="0">
                  <a:pos x="connsiteX1" y="connsiteY1"/>
                </a:cxn>
                <a:cxn ang="0">
                  <a:pos x="connsiteX2" y="connsiteY2"/>
                </a:cxn>
              </a:cxnLst>
              <a:rect l="l" t="t" r="r" b="b"/>
              <a:pathLst>
                <a:path w="76200" h="47625">
                  <a:moveTo>
                    <a:pt x="0" y="0"/>
                  </a:moveTo>
                  <a:lnTo>
                    <a:pt x="76200" y="47625"/>
                  </a:lnTo>
                  <a:lnTo>
                    <a:pt x="76200" y="47625"/>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Freeform 1387"/>
            <p:cNvSpPr/>
            <p:nvPr/>
          </p:nvSpPr>
          <p:spPr>
            <a:xfrm>
              <a:off x="5645945" y="2828925"/>
              <a:ext cx="61912" cy="0"/>
            </a:xfrm>
            <a:custGeom>
              <a:avLst/>
              <a:gdLst>
                <a:gd name="connsiteX0" fmla="*/ 0 w 61912"/>
                <a:gd name="connsiteY0" fmla="*/ 0 h 0"/>
                <a:gd name="connsiteX1" fmla="*/ 61912 w 61912"/>
                <a:gd name="connsiteY1" fmla="*/ 0 h 0"/>
                <a:gd name="connsiteX2" fmla="*/ 61912 w 61912"/>
                <a:gd name="connsiteY2" fmla="*/ 0 h 0"/>
              </a:gdLst>
              <a:ahLst/>
              <a:cxnLst>
                <a:cxn ang="0">
                  <a:pos x="connsiteX0" y="connsiteY0"/>
                </a:cxn>
                <a:cxn ang="0">
                  <a:pos x="connsiteX1" y="connsiteY1"/>
                </a:cxn>
                <a:cxn ang="0">
                  <a:pos x="connsiteX2" y="connsiteY2"/>
                </a:cxn>
              </a:cxnLst>
              <a:rect l="l" t="t" r="r" b="b"/>
              <a:pathLst>
                <a:path w="61912">
                  <a:moveTo>
                    <a:pt x="0" y="0"/>
                  </a:moveTo>
                  <a:lnTo>
                    <a:pt x="61912" y="0"/>
                  </a:lnTo>
                  <a:lnTo>
                    <a:pt x="61912"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9" name="Freeform 1388"/>
            <p:cNvSpPr/>
            <p:nvPr/>
          </p:nvSpPr>
          <p:spPr>
            <a:xfrm>
              <a:off x="5686425" y="2826544"/>
              <a:ext cx="61913" cy="26194"/>
            </a:xfrm>
            <a:custGeom>
              <a:avLst/>
              <a:gdLst>
                <a:gd name="connsiteX0" fmla="*/ 0 w 61913"/>
                <a:gd name="connsiteY0" fmla="*/ 0 h 26194"/>
                <a:gd name="connsiteX1" fmla="*/ 61913 w 61913"/>
                <a:gd name="connsiteY1" fmla="*/ 26194 h 26194"/>
                <a:gd name="connsiteX2" fmla="*/ 61913 w 61913"/>
                <a:gd name="connsiteY2" fmla="*/ 26194 h 26194"/>
              </a:gdLst>
              <a:ahLst/>
              <a:cxnLst>
                <a:cxn ang="0">
                  <a:pos x="connsiteX0" y="connsiteY0"/>
                </a:cxn>
                <a:cxn ang="0">
                  <a:pos x="connsiteX1" y="connsiteY1"/>
                </a:cxn>
                <a:cxn ang="0">
                  <a:pos x="connsiteX2" y="connsiteY2"/>
                </a:cxn>
              </a:cxnLst>
              <a:rect l="l" t="t" r="r" b="b"/>
              <a:pathLst>
                <a:path w="61913" h="26194">
                  <a:moveTo>
                    <a:pt x="0" y="0"/>
                  </a:moveTo>
                  <a:lnTo>
                    <a:pt x="61913" y="26194"/>
                  </a:lnTo>
                  <a:lnTo>
                    <a:pt x="61913" y="26194"/>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Freeform 1389"/>
            <p:cNvSpPr/>
            <p:nvPr/>
          </p:nvSpPr>
          <p:spPr>
            <a:xfrm>
              <a:off x="6234113" y="2986088"/>
              <a:ext cx="80962" cy="95250"/>
            </a:xfrm>
            <a:custGeom>
              <a:avLst/>
              <a:gdLst>
                <a:gd name="connsiteX0" fmla="*/ 0 w 80962"/>
                <a:gd name="connsiteY0" fmla="*/ 95250 h 95250"/>
                <a:gd name="connsiteX1" fmla="*/ 80962 w 80962"/>
                <a:gd name="connsiteY1" fmla="*/ 0 h 95250"/>
                <a:gd name="connsiteX2" fmla="*/ 80962 w 80962"/>
                <a:gd name="connsiteY2" fmla="*/ 0 h 95250"/>
              </a:gdLst>
              <a:ahLst/>
              <a:cxnLst>
                <a:cxn ang="0">
                  <a:pos x="connsiteX0" y="connsiteY0"/>
                </a:cxn>
                <a:cxn ang="0">
                  <a:pos x="connsiteX1" y="connsiteY1"/>
                </a:cxn>
                <a:cxn ang="0">
                  <a:pos x="connsiteX2" y="connsiteY2"/>
                </a:cxn>
              </a:cxnLst>
              <a:rect l="l" t="t" r="r" b="b"/>
              <a:pathLst>
                <a:path w="80962" h="95250">
                  <a:moveTo>
                    <a:pt x="0" y="95250"/>
                  </a:moveTo>
                  <a:lnTo>
                    <a:pt x="80962" y="0"/>
                  </a:lnTo>
                  <a:lnTo>
                    <a:pt x="80962"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1" name="Freeform 1390"/>
            <p:cNvSpPr/>
            <p:nvPr/>
          </p:nvSpPr>
          <p:spPr>
            <a:xfrm>
              <a:off x="5267325" y="3336131"/>
              <a:ext cx="54769" cy="45244"/>
            </a:xfrm>
            <a:custGeom>
              <a:avLst/>
              <a:gdLst>
                <a:gd name="connsiteX0" fmla="*/ 0 w 54769"/>
                <a:gd name="connsiteY0" fmla="*/ 45244 h 45244"/>
                <a:gd name="connsiteX1" fmla="*/ 54769 w 54769"/>
                <a:gd name="connsiteY1" fmla="*/ 0 h 45244"/>
                <a:gd name="connsiteX2" fmla="*/ 54769 w 54769"/>
                <a:gd name="connsiteY2" fmla="*/ 0 h 45244"/>
              </a:gdLst>
              <a:ahLst/>
              <a:cxnLst>
                <a:cxn ang="0">
                  <a:pos x="connsiteX0" y="connsiteY0"/>
                </a:cxn>
                <a:cxn ang="0">
                  <a:pos x="connsiteX1" y="connsiteY1"/>
                </a:cxn>
                <a:cxn ang="0">
                  <a:pos x="connsiteX2" y="connsiteY2"/>
                </a:cxn>
              </a:cxnLst>
              <a:rect l="l" t="t" r="r" b="b"/>
              <a:pathLst>
                <a:path w="54769" h="45244">
                  <a:moveTo>
                    <a:pt x="0" y="45244"/>
                  </a:moveTo>
                  <a:lnTo>
                    <a:pt x="54769" y="0"/>
                  </a:lnTo>
                  <a:lnTo>
                    <a:pt x="54769"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Freeform 1391"/>
            <p:cNvSpPr/>
            <p:nvPr/>
          </p:nvSpPr>
          <p:spPr>
            <a:xfrm>
              <a:off x="5222081" y="3340894"/>
              <a:ext cx="57150" cy="42862"/>
            </a:xfrm>
            <a:custGeom>
              <a:avLst/>
              <a:gdLst>
                <a:gd name="connsiteX0" fmla="*/ 0 w 57150"/>
                <a:gd name="connsiteY0" fmla="*/ 0 h 42862"/>
                <a:gd name="connsiteX1" fmla="*/ 57150 w 57150"/>
                <a:gd name="connsiteY1" fmla="*/ 42862 h 42862"/>
                <a:gd name="connsiteX2" fmla="*/ 57150 w 57150"/>
                <a:gd name="connsiteY2" fmla="*/ 42862 h 42862"/>
              </a:gdLst>
              <a:ahLst/>
              <a:cxnLst>
                <a:cxn ang="0">
                  <a:pos x="connsiteX0" y="connsiteY0"/>
                </a:cxn>
                <a:cxn ang="0">
                  <a:pos x="connsiteX1" y="connsiteY1"/>
                </a:cxn>
                <a:cxn ang="0">
                  <a:pos x="connsiteX2" y="connsiteY2"/>
                </a:cxn>
              </a:cxnLst>
              <a:rect l="l" t="t" r="r" b="b"/>
              <a:pathLst>
                <a:path w="57150" h="42862">
                  <a:moveTo>
                    <a:pt x="0" y="0"/>
                  </a:moveTo>
                  <a:lnTo>
                    <a:pt x="57150" y="42862"/>
                  </a:lnTo>
                  <a:lnTo>
                    <a:pt x="57150" y="42862"/>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3" name="Freeform 1392"/>
            <p:cNvSpPr/>
            <p:nvPr/>
          </p:nvSpPr>
          <p:spPr>
            <a:xfrm>
              <a:off x="4629150" y="1445419"/>
              <a:ext cx="50006" cy="45244"/>
            </a:xfrm>
            <a:custGeom>
              <a:avLst/>
              <a:gdLst>
                <a:gd name="connsiteX0" fmla="*/ 0 w 50006"/>
                <a:gd name="connsiteY0" fmla="*/ 45244 h 45244"/>
                <a:gd name="connsiteX1" fmla="*/ 50006 w 50006"/>
                <a:gd name="connsiteY1" fmla="*/ 0 h 45244"/>
                <a:gd name="connsiteX2" fmla="*/ 50006 w 50006"/>
                <a:gd name="connsiteY2" fmla="*/ 0 h 45244"/>
              </a:gdLst>
              <a:ahLst/>
              <a:cxnLst>
                <a:cxn ang="0">
                  <a:pos x="connsiteX0" y="connsiteY0"/>
                </a:cxn>
                <a:cxn ang="0">
                  <a:pos x="connsiteX1" y="connsiteY1"/>
                </a:cxn>
                <a:cxn ang="0">
                  <a:pos x="connsiteX2" y="connsiteY2"/>
                </a:cxn>
              </a:cxnLst>
              <a:rect l="l" t="t" r="r" b="b"/>
              <a:pathLst>
                <a:path w="50006" h="45244">
                  <a:moveTo>
                    <a:pt x="0" y="45244"/>
                  </a:moveTo>
                  <a:lnTo>
                    <a:pt x="50006" y="0"/>
                  </a:lnTo>
                  <a:lnTo>
                    <a:pt x="50006"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Freeform 1393"/>
            <p:cNvSpPr/>
            <p:nvPr/>
          </p:nvSpPr>
          <p:spPr>
            <a:xfrm>
              <a:off x="4713905" y="1440467"/>
              <a:ext cx="48595" cy="59721"/>
            </a:xfrm>
            <a:custGeom>
              <a:avLst/>
              <a:gdLst>
                <a:gd name="connsiteX0" fmla="*/ 48595 w 48595"/>
                <a:gd name="connsiteY0" fmla="*/ 59721 h 59721"/>
                <a:gd name="connsiteX1" fmla="*/ 3351 w 48595"/>
                <a:gd name="connsiteY1" fmla="*/ 4952 h 59721"/>
                <a:gd name="connsiteX2" fmla="*/ 3351 w 48595"/>
                <a:gd name="connsiteY2" fmla="*/ 2571 h 59721"/>
              </a:gdLst>
              <a:ahLst/>
              <a:cxnLst>
                <a:cxn ang="0">
                  <a:pos x="connsiteX0" y="connsiteY0"/>
                </a:cxn>
                <a:cxn ang="0">
                  <a:pos x="connsiteX1" y="connsiteY1"/>
                </a:cxn>
                <a:cxn ang="0">
                  <a:pos x="connsiteX2" y="connsiteY2"/>
                </a:cxn>
              </a:cxnLst>
              <a:rect l="l" t="t" r="r" b="b"/>
              <a:pathLst>
                <a:path w="48595" h="59721">
                  <a:moveTo>
                    <a:pt x="48595" y="59721"/>
                  </a:moveTo>
                  <a:cubicBezTo>
                    <a:pt x="33514" y="41465"/>
                    <a:pt x="10892" y="14477"/>
                    <a:pt x="3351" y="4952"/>
                  </a:cubicBezTo>
                  <a:cubicBezTo>
                    <a:pt x="-4190" y="-4573"/>
                    <a:pt x="3351" y="2571"/>
                    <a:pt x="3351" y="2571"/>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5" name="Freeform 1394"/>
            <p:cNvSpPr/>
            <p:nvPr/>
          </p:nvSpPr>
          <p:spPr>
            <a:xfrm>
              <a:off x="4669631" y="1438275"/>
              <a:ext cx="52388" cy="4763"/>
            </a:xfrm>
            <a:custGeom>
              <a:avLst/>
              <a:gdLst>
                <a:gd name="connsiteX0" fmla="*/ 0 w 52388"/>
                <a:gd name="connsiteY0" fmla="*/ 4763 h 4763"/>
                <a:gd name="connsiteX1" fmla="*/ 52388 w 52388"/>
                <a:gd name="connsiteY1" fmla="*/ 0 h 4763"/>
                <a:gd name="connsiteX2" fmla="*/ 52388 w 52388"/>
                <a:gd name="connsiteY2" fmla="*/ 0 h 4763"/>
              </a:gdLst>
              <a:ahLst/>
              <a:cxnLst>
                <a:cxn ang="0">
                  <a:pos x="connsiteX0" y="connsiteY0"/>
                </a:cxn>
                <a:cxn ang="0">
                  <a:pos x="connsiteX1" y="connsiteY1"/>
                </a:cxn>
                <a:cxn ang="0">
                  <a:pos x="connsiteX2" y="connsiteY2"/>
                </a:cxn>
              </a:cxnLst>
              <a:rect l="l" t="t" r="r" b="b"/>
              <a:pathLst>
                <a:path w="52388" h="4763">
                  <a:moveTo>
                    <a:pt x="0" y="4763"/>
                  </a:moveTo>
                  <a:lnTo>
                    <a:pt x="52388" y="0"/>
                  </a:lnTo>
                  <a:lnTo>
                    <a:pt x="52388" y="0"/>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0" name="Straight Arrow Connector 939"/>
          <p:cNvCxnSpPr/>
          <p:nvPr/>
        </p:nvCxnSpPr>
        <p:spPr>
          <a:xfrm>
            <a:off x="1140043" y="3546309"/>
            <a:ext cx="7042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42" name="Group 941"/>
          <p:cNvGrpSpPr/>
          <p:nvPr/>
        </p:nvGrpSpPr>
        <p:grpSpPr>
          <a:xfrm>
            <a:off x="459058" y="1696688"/>
            <a:ext cx="686322" cy="2571514"/>
            <a:chOff x="459058" y="1353788"/>
            <a:chExt cx="686322" cy="2571514"/>
          </a:xfrm>
        </p:grpSpPr>
        <p:cxnSp>
          <p:nvCxnSpPr>
            <p:cNvPr id="943" name="Straight Arrow Connector 942"/>
            <p:cNvCxnSpPr/>
            <p:nvPr/>
          </p:nvCxnSpPr>
          <p:spPr>
            <a:xfrm flipV="1">
              <a:off x="1140043" y="1353788"/>
              <a:ext cx="0" cy="25056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4" name="TextBox 943"/>
            <p:cNvSpPr txBox="1"/>
            <p:nvPr/>
          </p:nvSpPr>
          <p:spPr>
            <a:xfrm rot="16200000">
              <a:off x="38430" y="2441597"/>
              <a:ext cx="1210588" cy="369332"/>
            </a:xfrm>
            <a:prstGeom prst="rect">
              <a:avLst/>
            </a:prstGeom>
            <a:noFill/>
          </p:spPr>
          <p:txBody>
            <a:bodyPr wrap="none" rtlCol="0">
              <a:spAutoFit/>
            </a:bodyPr>
            <a:lstStyle/>
            <a:p>
              <a:r>
                <a:rPr lang="en-US" dirty="0" smtClean="0"/>
                <a:t>Amplitude</a:t>
              </a:r>
              <a:endParaRPr lang="en-US" dirty="0"/>
            </a:p>
          </p:txBody>
        </p:sp>
        <p:sp>
          <p:nvSpPr>
            <p:cNvPr id="945" name="TextBox 944"/>
            <p:cNvSpPr txBox="1"/>
            <p:nvPr/>
          </p:nvSpPr>
          <p:spPr>
            <a:xfrm>
              <a:off x="898097" y="3094966"/>
              <a:ext cx="242374" cy="215444"/>
            </a:xfrm>
            <a:prstGeom prst="rect">
              <a:avLst/>
            </a:prstGeom>
            <a:noFill/>
          </p:spPr>
          <p:txBody>
            <a:bodyPr wrap="none" rtlCol="0">
              <a:spAutoFit/>
            </a:bodyPr>
            <a:lstStyle/>
            <a:p>
              <a:r>
                <a:rPr lang="en-US" sz="800" dirty="0" smtClean="0"/>
                <a:t>0</a:t>
              </a:r>
              <a:endParaRPr lang="en-US" sz="800" dirty="0"/>
            </a:p>
          </p:txBody>
        </p:sp>
        <p:sp>
          <p:nvSpPr>
            <p:cNvPr id="946" name="TextBox 945"/>
            <p:cNvSpPr txBox="1"/>
            <p:nvPr/>
          </p:nvSpPr>
          <p:spPr>
            <a:xfrm>
              <a:off x="813737" y="2788150"/>
              <a:ext cx="328936" cy="215444"/>
            </a:xfrm>
            <a:prstGeom prst="rect">
              <a:avLst/>
            </a:prstGeom>
            <a:noFill/>
          </p:spPr>
          <p:txBody>
            <a:bodyPr wrap="none" rtlCol="0">
              <a:spAutoFit/>
            </a:bodyPr>
            <a:lstStyle/>
            <a:p>
              <a:r>
                <a:rPr lang="en-US" sz="800" dirty="0" smtClean="0"/>
                <a:t>0.2</a:t>
              </a:r>
              <a:endParaRPr lang="en-US" sz="800" dirty="0"/>
            </a:p>
          </p:txBody>
        </p:sp>
        <p:sp>
          <p:nvSpPr>
            <p:cNvPr id="947" name="TextBox 946"/>
            <p:cNvSpPr txBox="1"/>
            <p:nvPr/>
          </p:nvSpPr>
          <p:spPr>
            <a:xfrm>
              <a:off x="807113" y="2469652"/>
              <a:ext cx="328936" cy="215444"/>
            </a:xfrm>
            <a:prstGeom prst="rect">
              <a:avLst/>
            </a:prstGeom>
            <a:noFill/>
          </p:spPr>
          <p:txBody>
            <a:bodyPr wrap="none" rtlCol="0">
              <a:spAutoFit/>
            </a:bodyPr>
            <a:lstStyle/>
            <a:p>
              <a:r>
                <a:rPr lang="en-US" sz="800" dirty="0" smtClean="0"/>
                <a:t>0.4</a:t>
              </a:r>
              <a:endParaRPr lang="en-US" sz="800" dirty="0"/>
            </a:p>
          </p:txBody>
        </p:sp>
        <p:sp>
          <p:nvSpPr>
            <p:cNvPr id="948" name="TextBox 947"/>
            <p:cNvSpPr txBox="1"/>
            <p:nvPr/>
          </p:nvSpPr>
          <p:spPr>
            <a:xfrm>
              <a:off x="811727" y="2162170"/>
              <a:ext cx="328936" cy="215444"/>
            </a:xfrm>
            <a:prstGeom prst="rect">
              <a:avLst/>
            </a:prstGeom>
            <a:noFill/>
          </p:spPr>
          <p:txBody>
            <a:bodyPr wrap="none" rtlCol="0">
              <a:spAutoFit/>
            </a:bodyPr>
            <a:lstStyle/>
            <a:p>
              <a:r>
                <a:rPr lang="en-US" sz="800" dirty="0" smtClean="0"/>
                <a:t>0.6</a:t>
              </a:r>
              <a:endParaRPr lang="en-US" sz="800" dirty="0"/>
            </a:p>
          </p:txBody>
        </p:sp>
        <p:sp>
          <p:nvSpPr>
            <p:cNvPr id="949" name="TextBox 948"/>
            <p:cNvSpPr txBox="1"/>
            <p:nvPr/>
          </p:nvSpPr>
          <p:spPr>
            <a:xfrm>
              <a:off x="810833" y="1854688"/>
              <a:ext cx="328936" cy="215444"/>
            </a:xfrm>
            <a:prstGeom prst="rect">
              <a:avLst/>
            </a:prstGeom>
            <a:noFill/>
          </p:spPr>
          <p:txBody>
            <a:bodyPr wrap="none" rtlCol="0">
              <a:spAutoFit/>
            </a:bodyPr>
            <a:lstStyle/>
            <a:p>
              <a:r>
                <a:rPr lang="en-US" sz="800" dirty="0" smtClean="0"/>
                <a:t>0.8</a:t>
              </a:r>
              <a:endParaRPr lang="en-US" sz="800" dirty="0"/>
            </a:p>
          </p:txBody>
        </p:sp>
        <p:sp>
          <p:nvSpPr>
            <p:cNvPr id="950" name="TextBox 949"/>
            <p:cNvSpPr txBox="1"/>
            <p:nvPr/>
          </p:nvSpPr>
          <p:spPr>
            <a:xfrm>
              <a:off x="809939" y="1547206"/>
              <a:ext cx="328936" cy="215444"/>
            </a:xfrm>
            <a:prstGeom prst="rect">
              <a:avLst/>
            </a:prstGeom>
            <a:noFill/>
          </p:spPr>
          <p:txBody>
            <a:bodyPr wrap="none" rtlCol="0">
              <a:spAutoFit/>
            </a:bodyPr>
            <a:lstStyle/>
            <a:p>
              <a:r>
                <a:rPr lang="en-US" sz="800" dirty="0" smtClean="0"/>
                <a:t>1.0</a:t>
              </a:r>
              <a:endParaRPr lang="en-US" sz="800" dirty="0"/>
            </a:p>
          </p:txBody>
        </p:sp>
        <p:sp>
          <p:nvSpPr>
            <p:cNvPr id="951" name="TextBox 950"/>
            <p:cNvSpPr txBox="1"/>
            <p:nvPr/>
          </p:nvSpPr>
          <p:spPr>
            <a:xfrm>
              <a:off x="749855" y="3404608"/>
              <a:ext cx="391454" cy="215444"/>
            </a:xfrm>
            <a:prstGeom prst="rect">
              <a:avLst/>
            </a:prstGeom>
            <a:noFill/>
          </p:spPr>
          <p:txBody>
            <a:bodyPr wrap="none" rtlCol="0">
              <a:spAutoFit/>
            </a:bodyPr>
            <a:lstStyle/>
            <a:p>
              <a:r>
                <a:rPr lang="en-US" sz="800" dirty="0" smtClean="0"/>
                <a:t>- 0.2</a:t>
              </a:r>
              <a:endParaRPr lang="en-US" sz="800" dirty="0"/>
            </a:p>
          </p:txBody>
        </p:sp>
        <p:sp>
          <p:nvSpPr>
            <p:cNvPr id="952" name="TextBox 951"/>
            <p:cNvSpPr txBox="1"/>
            <p:nvPr/>
          </p:nvSpPr>
          <p:spPr>
            <a:xfrm>
              <a:off x="748961" y="3709858"/>
              <a:ext cx="391454" cy="215444"/>
            </a:xfrm>
            <a:prstGeom prst="rect">
              <a:avLst/>
            </a:prstGeom>
            <a:noFill/>
          </p:spPr>
          <p:txBody>
            <a:bodyPr wrap="none" rtlCol="0">
              <a:spAutoFit/>
            </a:bodyPr>
            <a:lstStyle/>
            <a:p>
              <a:r>
                <a:rPr lang="en-US" sz="800" dirty="0" smtClean="0"/>
                <a:t>- 0.4</a:t>
              </a:r>
              <a:endParaRPr lang="en-US" sz="800" dirty="0"/>
            </a:p>
          </p:txBody>
        </p:sp>
        <p:cxnSp>
          <p:nvCxnSpPr>
            <p:cNvPr id="953" name="Straight Connector 952"/>
            <p:cNvCxnSpPr/>
            <p:nvPr/>
          </p:nvCxnSpPr>
          <p:spPr>
            <a:xfrm>
              <a:off x="1076498" y="1656804"/>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a:off x="1076514" y="1963969"/>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a:off x="1076530" y="2275896"/>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1076546" y="2583061"/>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a:off x="1076562" y="2894988"/>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a:off x="1076578" y="3202153"/>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a:off x="1078975" y="3514080"/>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a:off x="1081372" y="3823626"/>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61" name="TextBox 960"/>
          <p:cNvSpPr txBox="1"/>
          <p:nvPr/>
        </p:nvSpPr>
        <p:spPr>
          <a:xfrm>
            <a:off x="6683838" y="3539463"/>
            <a:ext cx="1274708" cy="369332"/>
          </a:xfrm>
          <a:prstGeom prst="rect">
            <a:avLst/>
          </a:prstGeom>
          <a:noFill/>
        </p:spPr>
        <p:txBody>
          <a:bodyPr wrap="none" rtlCol="0">
            <a:spAutoFit/>
          </a:bodyPr>
          <a:lstStyle/>
          <a:p>
            <a:r>
              <a:rPr lang="en-US" dirty="0" smtClean="0"/>
              <a:t>Frequency</a:t>
            </a:r>
            <a:endParaRPr lang="en-US" dirty="0"/>
          </a:p>
        </p:txBody>
      </p:sp>
      <p:cxnSp>
        <p:nvCxnSpPr>
          <p:cNvPr id="962" name="Straight Connector 961"/>
          <p:cNvCxnSpPr/>
          <p:nvPr/>
        </p:nvCxnSpPr>
        <p:spPr>
          <a:xfrm flipV="1">
            <a:off x="4492647" y="1670183"/>
            <a:ext cx="0" cy="187700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p:nvPr/>
        </p:nvCxnSpPr>
        <p:spPr>
          <a:xfrm flipV="1">
            <a:off x="4882917" y="1669136"/>
            <a:ext cx="0" cy="187700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4148739" y="1754142"/>
            <a:ext cx="34919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4" name="Straight Arrow Connector 963"/>
          <p:cNvCxnSpPr/>
          <p:nvPr/>
        </p:nvCxnSpPr>
        <p:spPr>
          <a:xfrm flipH="1">
            <a:off x="4885448" y="1753248"/>
            <a:ext cx="314473" cy="8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52102" y="1600848"/>
            <a:ext cx="455574" cy="261610"/>
          </a:xfrm>
          <a:prstGeom prst="rect">
            <a:avLst/>
          </a:prstGeom>
          <a:noFill/>
        </p:spPr>
        <p:txBody>
          <a:bodyPr wrap="none" rtlCol="0">
            <a:spAutoFit/>
          </a:bodyPr>
          <a:lstStyle/>
          <a:p>
            <a:r>
              <a:rPr lang="en-US" sz="1100" dirty="0" smtClean="0"/>
              <a:t>1/</a:t>
            </a:r>
            <a:r>
              <a:rPr lang="en-US" sz="1100" dirty="0" err="1" smtClean="0"/>
              <a:t>T</a:t>
            </a:r>
            <a:r>
              <a:rPr lang="en-US" sz="1100" baseline="-25000" dirty="0" err="1"/>
              <a:t>U</a:t>
            </a:r>
            <a:endParaRPr lang="en-US" sz="1100" baseline="-25000" dirty="0"/>
          </a:p>
        </p:txBody>
      </p:sp>
      <p:sp>
        <p:nvSpPr>
          <p:cNvPr id="7" name="TextBox 6"/>
          <p:cNvSpPr txBox="1"/>
          <p:nvPr/>
        </p:nvSpPr>
        <p:spPr>
          <a:xfrm>
            <a:off x="1341948" y="4200287"/>
            <a:ext cx="6716326" cy="1169551"/>
          </a:xfrm>
          <a:prstGeom prst="rect">
            <a:avLst/>
          </a:prstGeom>
          <a:noFill/>
        </p:spPr>
        <p:txBody>
          <a:bodyPr wrap="square" rtlCol="0">
            <a:spAutoFit/>
          </a:bodyPr>
          <a:lstStyle/>
          <a:p>
            <a:r>
              <a:rPr lang="en-US" sz="1400" dirty="0" smtClean="0"/>
              <a:t>The </a:t>
            </a:r>
            <a:r>
              <a:rPr lang="en-US" sz="1400" dirty="0"/>
              <a:t>peak of one subcarrier’s response </a:t>
            </a:r>
            <a:r>
              <a:rPr lang="en-US" sz="1400" dirty="0" smtClean="0"/>
              <a:t>falls </a:t>
            </a:r>
            <a:r>
              <a:rPr lang="en-US" sz="1400" dirty="0"/>
              <a:t>on </a:t>
            </a:r>
            <a:r>
              <a:rPr lang="en-US" sz="1400" dirty="0" smtClean="0"/>
              <a:t>the </a:t>
            </a:r>
            <a:r>
              <a:rPr lang="en-US" sz="1400" dirty="0"/>
              <a:t>nulls of </a:t>
            </a:r>
            <a:r>
              <a:rPr lang="en-US" sz="1400" dirty="0" smtClean="0"/>
              <a:t>the other </a:t>
            </a:r>
            <a:r>
              <a:rPr lang="en-US" sz="1400" dirty="0"/>
              <a:t>subcarriers’ </a:t>
            </a:r>
            <a:r>
              <a:rPr lang="en-US" sz="1400" dirty="0" smtClean="0"/>
              <a:t>responses, ideally </a:t>
            </a:r>
            <a:r>
              <a:rPr lang="en-US" sz="1400" dirty="0"/>
              <a:t>resulting in no interference between the </a:t>
            </a:r>
            <a:r>
              <a:rPr lang="en-US" sz="1400" dirty="0" smtClean="0"/>
              <a:t>subcarriers</a:t>
            </a:r>
            <a:r>
              <a:rPr lang="en-US" sz="1400" dirty="0"/>
              <a:t>. (Note: T</a:t>
            </a:r>
            <a:r>
              <a:rPr lang="en-US" sz="1400" baseline="-25000" dirty="0"/>
              <a:t>U</a:t>
            </a:r>
            <a:r>
              <a:rPr lang="en-US" sz="1400" dirty="0"/>
              <a:t> is the FFT duration or “useful symbol duration” – that is, 20 µs or 40 µs in the case of DOCSIS 3.1.)</a:t>
            </a:r>
          </a:p>
          <a:p>
            <a:endParaRPr lang="en-US" sz="1400" dirty="0"/>
          </a:p>
        </p:txBody>
      </p:sp>
      <p:sp>
        <p:nvSpPr>
          <p:cNvPr id="8" name="TextBox 7"/>
          <p:cNvSpPr txBox="1"/>
          <p:nvPr/>
        </p:nvSpPr>
        <p:spPr>
          <a:xfrm>
            <a:off x="6084051" y="1313946"/>
            <a:ext cx="2545599" cy="830997"/>
          </a:xfrm>
          <a:prstGeom prst="rect">
            <a:avLst/>
          </a:prstGeom>
          <a:noFill/>
        </p:spPr>
        <p:txBody>
          <a:bodyPr wrap="square" rtlCol="0">
            <a:spAutoFit/>
          </a:bodyPr>
          <a:lstStyle/>
          <a:p>
            <a:r>
              <a:rPr lang="en-US" sz="1600" dirty="0" smtClean="0"/>
              <a:t>The </a:t>
            </a:r>
            <a:r>
              <a:rPr lang="en-US" sz="1600" smtClean="0"/>
              <a:t>subcarrier spacing </a:t>
            </a:r>
            <a:r>
              <a:rPr lang="en-US" sz="1600" dirty="0" smtClean="0"/>
              <a:t>in DOCSIS 3.1 is 25 kHz or 50 kHz</a:t>
            </a:r>
            <a:endParaRPr lang="en-US" sz="1600" dirty="0"/>
          </a:p>
        </p:txBody>
      </p:sp>
    </p:spTree>
    <p:extLst>
      <p:ext uri="{BB962C8B-B14F-4D97-AF65-F5344CB8AC3E}">
        <p14:creationId xmlns:p14="http://schemas.microsoft.com/office/powerpoint/2010/main" val="13926775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3"/>
          <p:cNvSpPr>
            <a:spLocks noGrp="1" noChangeArrowheads="1"/>
          </p:cNvSpPr>
          <p:nvPr>
            <p:ph type="title"/>
          </p:nvPr>
        </p:nvSpPr>
        <p:spPr/>
        <p:txBody>
          <a:bodyPr/>
          <a:lstStyle/>
          <a:p>
            <a:r>
              <a:rPr lang="en-US"/>
              <a:t>OFDM: </a:t>
            </a:r>
            <a:r>
              <a:rPr lang="en-US" smtClean="0"/>
              <a:t>time and frequency domains</a:t>
            </a:r>
            <a:endParaRPr lang="en-US" altLang="en-US" dirty="0" smtClean="0"/>
          </a:p>
        </p:txBody>
      </p:sp>
      <p:sp>
        <p:nvSpPr>
          <p:cNvPr id="18435" name="Rectangle 34"/>
          <p:cNvSpPr>
            <a:spLocks noGrp="1" noChangeArrowheads="1"/>
          </p:cNvSpPr>
          <p:nvPr>
            <p:ph type="body" idx="1"/>
          </p:nvPr>
        </p:nvSpPr>
        <p:spPr>
          <a:xfrm>
            <a:off x="812670" y="979434"/>
            <a:ext cx="7435849" cy="1287583"/>
          </a:xfrm>
        </p:spPr>
        <p:txBody>
          <a:bodyPr>
            <a:normAutofit/>
          </a:bodyPr>
          <a:lstStyle/>
          <a:p>
            <a:r>
              <a:rPr lang="en-US" altLang="en-US" sz="1700" smtClean="0"/>
              <a:t>An oscilloscope shows a signal in </a:t>
            </a:r>
            <a:r>
              <a:rPr lang="en-US" altLang="en-US" sz="1700" dirty="0" smtClean="0"/>
              <a:t>the </a:t>
            </a:r>
            <a:r>
              <a:rPr lang="en-US" altLang="en-US" sz="1700" dirty="0" smtClean="0">
                <a:solidFill>
                  <a:srgbClr val="C00000"/>
                </a:solidFill>
              </a:rPr>
              <a:t>time domain </a:t>
            </a:r>
            <a:r>
              <a:rPr lang="en-US" altLang="en-US" sz="1700" dirty="0" smtClean="0"/>
              <a:t>– </a:t>
            </a:r>
            <a:r>
              <a:rPr lang="en-US" altLang="en-US" sz="1700" smtClean="0"/>
              <a:t>amplitude versus time.</a:t>
            </a:r>
          </a:p>
          <a:p>
            <a:r>
              <a:rPr lang="en-US" altLang="en-US" sz="1700" smtClean="0"/>
              <a:t>A </a:t>
            </a:r>
            <a:r>
              <a:rPr lang="en-US" altLang="en-US" sz="1700" dirty="0" smtClean="0"/>
              <a:t>spectrum analyzer </a:t>
            </a:r>
            <a:r>
              <a:rPr lang="en-US" altLang="en-US" sz="1700" smtClean="0"/>
              <a:t>displays a signal </a:t>
            </a:r>
            <a:r>
              <a:rPr lang="en-US" altLang="en-US" sz="1700" dirty="0" smtClean="0"/>
              <a:t>in the </a:t>
            </a:r>
            <a:r>
              <a:rPr lang="en-US" altLang="en-US" sz="1700" dirty="0" smtClean="0">
                <a:solidFill>
                  <a:srgbClr val="C00000"/>
                </a:solidFill>
              </a:rPr>
              <a:t>frequency domain </a:t>
            </a:r>
            <a:r>
              <a:rPr lang="en-US" altLang="en-US" sz="1700" dirty="0" smtClean="0"/>
              <a:t>– </a:t>
            </a:r>
            <a:r>
              <a:rPr lang="en-US" altLang="en-US" sz="1700" smtClean="0"/>
              <a:t>amplitude versus frequency.</a:t>
            </a:r>
            <a:endParaRPr lang="en-US" altLang="en-US" sz="1700" dirty="0" smtClean="0"/>
          </a:p>
        </p:txBody>
      </p:sp>
      <p:sp>
        <p:nvSpPr>
          <p:cNvPr id="18438" name="TextBox 6"/>
          <p:cNvSpPr txBox="1">
            <a:spLocks noChangeArrowheads="1"/>
          </p:cNvSpPr>
          <p:nvPr/>
        </p:nvSpPr>
        <p:spPr bwMode="auto">
          <a:xfrm>
            <a:off x="1146876" y="4283835"/>
            <a:ext cx="2585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defRPr>
            </a:lvl9pPr>
          </a:lstStyle>
          <a:p>
            <a:pPr algn="ctr"/>
            <a:r>
              <a:rPr lang="en-US" altLang="en-US" sz="1600" smtClean="0"/>
              <a:t>Sine wave on oscilloscope</a:t>
            </a:r>
            <a:endParaRPr lang="en-US" alt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76" y="2600326"/>
            <a:ext cx="315116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742" b="8639"/>
          <a:stretch/>
        </p:blipFill>
        <p:spPr bwMode="auto">
          <a:xfrm>
            <a:off x="5421141" y="2487734"/>
            <a:ext cx="3103734" cy="184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6"/>
          <p:cNvSpPr txBox="1">
            <a:spLocks noChangeArrowheads="1"/>
          </p:cNvSpPr>
          <p:nvPr/>
        </p:nvSpPr>
        <p:spPr bwMode="auto">
          <a:xfrm>
            <a:off x="5398698" y="4274981"/>
            <a:ext cx="31486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defRPr>
            </a:lvl9pPr>
          </a:lstStyle>
          <a:p>
            <a:pPr algn="ctr"/>
            <a:r>
              <a:rPr lang="en-US" altLang="en-US" sz="1600" smtClean="0"/>
              <a:t>Sine wave on spectrum analyzer</a:t>
            </a:r>
            <a:endParaRPr lang="en-US" altLang="en-US" sz="1600" dirty="0"/>
          </a:p>
        </p:txBody>
      </p:sp>
    </p:spTree>
    <p:extLst>
      <p:ext uri="{BB962C8B-B14F-4D97-AF65-F5344CB8AC3E}">
        <p14:creationId xmlns:p14="http://schemas.microsoft.com/office/powerpoint/2010/main" val="597839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DOCSIS Background</a:t>
            </a:r>
          </a:p>
        </p:txBody>
      </p:sp>
      <p:sp>
        <p:nvSpPr>
          <p:cNvPr id="930819" name="Rectangle 3"/>
          <p:cNvSpPr>
            <a:spLocks noGrp="1" noChangeArrowheads="1"/>
          </p:cNvSpPr>
          <p:nvPr>
            <p:ph type="body" idx="1"/>
          </p:nvPr>
        </p:nvSpPr>
        <p:spPr>
          <a:xfrm>
            <a:off x="669926" y="1597820"/>
            <a:ext cx="7940675" cy="1869999"/>
          </a:xfrm>
        </p:spPr>
        <p:txBody>
          <a:bodyPr>
            <a:normAutofit/>
          </a:bodyPr>
          <a:lstStyle/>
          <a:p>
            <a:pPr>
              <a:lnSpc>
                <a:spcPct val="85000"/>
              </a:lnSpc>
              <a:buClr>
                <a:schemeClr val="accent1"/>
              </a:buClr>
              <a:buFontTx/>
              <a:buChar char="•"/>
            </a:pPr>
            <a:r>
              <a:rPr lang="en-US" altLang="en-US" sz="1900" b="1" dirty="0" smtClean="0">
                <a:cs typeface="Arial" pitchFamily="34" charset="0"/>
              </a:rPr>
              <a:t>DOCSIS 1.0</a:t>
            </a:r>
            <a:r>
              <a:rPr lang="en-US" altLang="en-US" sz="1900" dirty="0" smtClean="0">
                <a:cs typeface="Arial" pitchFamily="34" charset="0"/>
              </a:rPr>
              <a:t> gave us standards-based interoperability, which means “certified” </a:t>
            </a:r>
            <a:r>
              <a:rPr lang="en-US" altLang="en-US" sz="1900" dirty="0" smtClean="0">
                <a:solidFill>
                  <a:srgbClr val="C00000"/>
                </a:solidFill>
                <a:cs typeface="Arial" pitchFamily="34" charset="0"/>
              </a:rPr>
              <a:t>cable modems</a:t>
            </a:r>
            <a:r>
              <a:rPr lang="en-US" altLang="en-US" sz="1900" dirty="0" smtClean="0">
                <a:cs typeface="Arial" pitchFamily="34" charset="0"/>
              </a:rPr>
              <a:t> from multiple vendors work with “qualified” </a:t>
            </a:r>
            <a:r>
              <a:rPr lang="en-US" altLang="en-US" sz="1900" dirty="0" smtClean="0">
                <a:solidFill>
                  <a:srgbClr val="C00000"/>
                </a:solidFill>
                <a:cs typeface="Arial" pitchFamily="34" charset="0"/>
              </a:rPr>
              <a:t>cable modem termination systems </a:t>
            </a:r>
            <a:r>
              <a:rPr lang="en-US" altLang="en-US" sz="1900" dirty="0" smtClean="0">
                <a:cs typeface="Arial" pitchFamily="34" charset="0"/>
              </a:rPr>
              <a:t>(CMTSs) from multiple vendors. </a:t>
            </a:r>
          </a:p>
          <a:p>
            <a:pPr>
              <a:lnSpc>
                <a:spcPct val="85000"/>
              </a:lnSpc>
              <a:buClr>
                <a:schemeClr val="accent1"/>
              </a:buClr>
              <a:buFontTx/>
              <a:buChar char="•"/>
            </a:pPr>
            <a:r>
              <a:rPr lang="en-US" altLang="en-US" sz="1900" b="1" dirty="0" smtClean="0">
                <a:cs typeface="Arial" pitchFamily="34" charset="0"/>
              </a:rPr>
              <a:t>DOCSIS 1.1</a:t>
            </a:r>
            <a:r>
              <a:rPr lang="en-US" altLang="en-US" sz="1900" dirty="0" smtClean="0">
                <a:cs typeface="Arial" pitchFamily="34" charset="0"/>
              </a:rPr>
              <a:t> added a number of features, including quality of service (</a:t>
            </a:r>
            <a:r>
              <a:rPr lang="en-US" altLang="en-US" sz="1900" dirty="0" err="1" smtClean="0">
                <a:cs typeface="Arial" pitchFamily="34" charset="0"/>
              </a:rPr>
              <a:t>QoS</a:t>
            </a:r>
            <a:r>
              <a:rPr lang="en-US" altLang="en-US" sz="1900" dirty="0" smtClean="0">
                <a:cs typeface="Arial" pitchFamily="34" charset="0"/>
              </a:rPr>
              <a:t>), more robust scheduling, packet classification and other enhancements that facilitate voice </a:t>
            </a:r>
            <a:r>
              <a:rPr lang="en-US" altLang="en-US" sz="1900" dirty="0">
                <a:cs typeface="Arial" pitchFamily="34" charset="0"/>
              </a:rPr>
              <a:t>and non-best effort data services.</a:t>
            </a:r>
            <a:endParaRPr lang="en-US" altLang="en-US" sz="1900" dirty="0" smtClean="0">
              <a:cs typeface="Arial" pitchFamily="34" charset="0"/>
            </a:endParaRPr>
          </a:p>
          <a:p>
            <a:pPr>
              <a:lnSpc>
                <a:spcPct val="85000"/>
              </a:lnSpc>
            </a:pPr>
            <a:endParaRPr lang="en-US" altLang="en-US" sz="1900" dirty="0" smtClean="0">
              <a:cs typeface="Arial" pitchFamily="34" charset="0"/>
            </a:endParaRPr>
          </a:p>
        </p:txBody>
      </p:sp>
      <p:sp>
        <p:nvSpPr>
          <p:cNvPr id="4100" name="Rectangle 4"/>
          <p:cNvSpPr>
            <a:spLocks noChangeArrowheads="1"/>
          </p:cNvSpPr>
          <p:nvPr/>
        </p:nvSpPr>
        <p:spPr bwMode="auto">
          <a:xfrm>
            <a:off x="800102" y="1021556"/>
            <a:ext cx="7286624"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lstStyle>
            <a:lvl1pPr algn="l" defTabSz="814388">
              <a:lnSpc>
                <a:spcPct val="95000"/>
              </a:lnSpc>
              <a:spcBef>
                <a:spcPct val="50000"/>
              </a:spcBef>
              <a:buClr>
                <a:schemeClr val="tx2"/>
              </a:buClr>
              <a:buSzPct val="100000"/>
              <a:buFont typeface="Wingdings" pitchFamily="2" charset="2"/>
              <a:buChar char="§"/>
              <a:tabLst>
                <a:tab pos="4459288" algn="l"/>
              </a:tabLst>
              <a:defRPr sz="2400">
                <a:solidFill>
                  <a:schemeClr val="tx1"/>
                </a:solidFill>
                <a:latin typeface="Arial" pitchFamily="34" charset="0"/>
              </a:defRPr>
            </a:lvl1pPr>
            <a:lvl2pPr marL="742950" indent="-285750" algn="l" defTabSz="814388">
              <a:lnSpc>
                <a:spcPct val="95000"/>
              </a:lnSpc>
              <a:spcBef>
                <a:spcPct val="50000"/>
              </a:spcBef>
              <a:tabLst>
                <a:tab pos="4459288" algn="l"/>
              </a:tabLst>
              <a:defRPr sz="2000">
                <a:solidFill>
                  <a:schemeClr val="tx1"/>
                </a:solidFill>
                <a:latin typeface="Arial" pitchFamily="34" charset="0"/>
              </a:defRPr>
            </a:lvl2pPr>
            <a:lvl3pPr marL="1143000" indent="-228600" algn="l" defTabSz="814388">
              <a:lnSpc>
                <a:spcPct val="95000"/>
              </a:lnSpc>
              <a:spcBef>
                <a:spcPct val="50000"/>
              </a:spcBef>
              <a:tabLst>
                <a:tab pos="4459288" algn="l"/>
              </a:tabLst>
              <a:defRPr sz="2000">
                <a:solidFill>
                  <a:schemeClr val="tx1"/>
                </a:solidFill>
                <a:latin typeface="Arial" pitchFamily="34" charset="0"/>
              </a:defRPr>
            </a:lvl3pPr>
            <a:lvl4pPr marL="1600200" indent="-228600" algn="l" defTabSz="814388">
              <a:lnSpc>
                <a:spcPct val="95000"/>
              </a:lnSpc>
              <a:spcBef>
                <a:spcPct val="50000"/>
              </a:spcBef>
              <a:tabLst>
                <a:tab pos="4459288" algn="l"/>
              </a:tabLst>
              <a:defRPr sz="2000">
                <a:solidFill>
                  <a:schemeClr val="tx1"/>
                </a:solidFill>
                <a:latin typeface="Arial" pitchFamily="34" charset="0"/>
              </a:defRPr>
            </a:lvl4pPr>
            <a:lvl5pPr marL="2057400" indent="-228600" algn="l" defTabSz="814388">
              <a:lnSpc>
                <a:spcPct val="95000"/>
              </a:lnSpc>
              <a:spcBef>
                <a:spcPct val="50000"/>
              </a:spcBef>
              <a:tabLst>
                <a:tab pos="4459288" algn="l"/>
              </a:tabLst>
              <a:defRPr sz="2000">
                <a:solidFill>
                  <a:schemeClr val="tx1"/>
                </a:solidFill>
                <a:latin typeface="Arial" pitchFamily="34" charset="0"/>
              </a:defRPr>
            </a:lvl5pPr>
            <a:lvl6pPr marL="2514600" indent="-228600" defTabSz="814388" eaLnBrk="0" fontAlgn="base" hangingPunct="0">
              <a:lnSpc>
                <a:spcPct val="95000"/>
              </a:lnSpc>
              <a:spcBef>
                <a:spcPct val="50000"/>
              </a:spcBef>
              <a:spcAft>
                <a:spcPct val="0"/>
              </a:spcAft>
              <a:tabLst>
                <a:tab pos="4459288" algn="l"/>
              </a:tabLst>
              <a:defRPr sz="2000">
                <a:solidFill>
                  <a:schemeClr val="tx1"/>
                </a:solidFill>
                <a:latin typeface="Arial" pitchFamily="34" charset="0"/>
              </a:defRPr>
            </a:lvl6pPr>
            <a:lvl7pPr marL="2971800" indent="-228600" defTabSz="814388" eaLnBrk="0" fontAlgn="base" hangingPunct="0">
              <a:lnSpc>
                <a:spcPct val="95000"/>
              </a:lnSpc>
              <a:spcBef>
                <a:spcPct val="50000"/>
              </a:spcBef>
              <a:spcAft>
                <a:spcPct val="0"/>
              </a:spcAft>
              <a:tabLst>
                <a:tab pos="4459288" algn="l"/>
              </a:tabLst>
              <a:defRPr sz="2000">
                <a:solidFill>
                  <a:schemeClr val="tx1"/>
                </a:solidFill>
                <a:latin typeface="Arial" pitchFamily="34" charset="0"/>
              </a:defRPr>
            </a:lvl7pPr>
            <a:lvl8pPr marL="3429000" indent="-228600" defTabSz="814388" eaLnBrk="0" fontAlgn="base" hangingPunct="0">
              <a:lnSpc>
                <a:spcPct val="95000"/>
              </a:lnSpc>
              <a:spcBef>
                <a:spcPct val="50000"/>
              </a:spcBef>
              <a:spcAft>
                <a:spcPct val="0"/>
              </a:spcAft>
              <a:tabLst>
                <a:tab pos="4459288" algn="l"/>
              </a:tabLst>
              <a:defRPr sz="2000">
                <a:solidFill>
                  <a:schemeClr val="tx1"/>
                </a:solidFill>
                <a:latin typeface="Arial" pitchFamily="34" charset="0"/>
              </a:defRPr>
            </a:lvl8pPr>
            <a:lvl9pPr marL="3886200" indent="-228600" defTabSz="814388" eaLnBrk="0" fontAlgn="base" hangingPunct="0">
              <a:lnSpc>
                <a:spcPct val="95000"/>
              </a:lnSpc>
              <a:spcBef>
                <a:spcPct val="50000"/>
              </a:spcBef>
              <a:spcAft>
                <a:spcPct val="0"/>
              </a:spcAft>
              <a:tabLst>
                <a:tab pos="4459288" algn="l"/>
              </a:tabLst>
              <a:defRPr sz="2000">
                <a:solidFill>
                  <a:schemeClr val="tx1"/>
                </a:solidFill>
                <a:latin typeface="Arial" pitchFamily="34" charset="0"/>
              </a:defRPr>
            </a:lvl9pPr>
          </a:lstStyle>
          <a:p>
            <a:pPr>
              <a:lnSpc>
                <a:spcPct val="90000"/>
              </a:lnSpc>
              <a:spcBef>
                <a:spcPct val="0"/>
              </a:spcBef>
              <a:buClrTx/>
              <a:buSzTx/>
              <a:buFontTx/>
              <a:buNone/>
            </a:pPr>
            <a:r>
              <a:rPr lang="en-US" altLang="en-US" b="1" i="1" dirty="0" smtClean="0"/>
              <a:t>Data-Over-Cable </a:t>
            </a:r>
            <a:r>
              <a:rPr lang="en-US" altLang="en-US" b="1" i="1" dirty="0"/>
              <a:t>Service Interface </a:t>
            </a:r>
            <a:r>
              <a:rPr lang="en-US" altLang="en-US" b="1" i="1" dirty="0" smtClean="0"/>
              <a:t>Specifications</a:t>
            </a:r>
            <a:endParaRPr lang="en-US" altLang="en-US" b="1" i="1" dirty="0"/>
          </a:p>
        </p:txBody>
      </p:sp>
      <p:sp>
        <p:nvSpPr>
          <p:cNvPr id="9" name="TextBox 8"/>
          <p:cNvSpPr txBox="1"/>
          <p:nvPr/>
        </p:nvSpPr>
        <p:spPr>
          <a:xfrm>
            <a:off x="26144" y="4603929"/>
            <a:ext cx="92273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DOCSIS </a:t>
            </a:r>
            <a:r>
              <a:rPr lang="en-US" sz="1400" kern="0" dirty="0" smtClean="0">
                <a:solidFill>
                  <a:sysClr val="windowText" lastClr="000000"/>
                </a:solidFill>
              </a:rPr>
              <a:t>u</a:t>
            </a:r>
            <a:r>
              <a:rPr kumimoji="0" lang="en-US" sz="1400" i="0" u="none" strike="noStrike" kern="0" cap="none" spc="0" normalizeH="0" baseline="0" noProof="0" dirty="0" err="1" smtClean="0">
                <a:ln>
                  <a:noFill/>
                </a:ln>
                <a:solidFill>
                  <a:sysClr val="windowText" lastClr="000000"/>
                </a:solidFill>
                <a:effectLst/>
                <a:uLnTx/>
                <a:uFillTx/>
              </a:rPr>
              <a:t>pstream</a:t>
            </a:r>
            <a:endParaRPr kumimoji="0" lang="en-US" sz="1400" i="0" u="none" strike="noStrike" kern="0" cap="none" spc="0" normalizeH="0" baseline="0" noProof="0" dirty="0">
              <a:ln>
                <a:noFill/>
              </a:ln>
              <a:solidFill>
                <a:sysClr val="windowText" lastClr="000000"/>
              </a:solidFill>
              <a:effectLst/>
              <a:uLnTx/>
              <a:uFillTx/>
            </a:endParaRPr>
          </a:p>
        </p:txBody>
      </p:sp>
      <p:sp>
        <p:nvSpPr>
          <p:cNvPr id="10" name="TextBox 9"/>
          <p:cNvSpPr txBox="1"/>
          <p:nvPr/>
        </p:nvSpPr>
        <p:spPr>
          <a:xfrm>
            <a:off x="3794851" y="4604766"/>
            <a:ext cx="120057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DOCSIS downstream</a:t>
            </a:r>
            <a:endParaRPr kumimoji="0" lang="en-US" sz="1400" i="0" u="none" strike="noStrike" kern="0" cap="none" spc="0" normalizeH="0" baseline="0" noProof="0" dirty="0">
              <a:ln>
                <a:noFill/>
              </a:ln>
              <a:solidFill>
                <a:sysClr val="windowText" lastClr="000000"/>
              </a:solidFill>
              <a:effectLst/>
              <a:uLnTx/>
              <a:uFillTx/>
            </a:endParaRPr>
          </a:p>
        </p:txBody>
      </p:sp>
      <p:sp>
        <p:nvSpPr>
          <p:cNvPr id="11" name="Right Brace 10"/>
          <p:cNvSpPr/>
          <p:nvPr/>
        </p:nvSpPr>
        <p:spPr>
          <a:xfrm rot="5400000">
            <a:off x="382452" y="4406159"/>
            <a:ext cx="183445" cy="323955"/>
          </a:xfrm>
          <a:prstGeom prst="rightBrace">
            <a:avLst>
              <a:gd name="adj1" fmla="val 119441"/>
              <a:gd name="adj2" fmla="val 50000"/>
            </a:avLst>
          </a:prstGeom>
          <a:noFill/>
          <a:ln w="12700" cap="flat" cmpd="sng" algn="ctr">
            <a:solidFill>
              <a:srgbClr val="0619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61922"/>
              </a:solidFill>
              <a:effectLst/>
              <a:uLnTx/>
              <a:uFillTx/>
              <a:latin typeface="Verdana"/>
              <a:ea typeface="+mn-ea"/>
              <a:cs typeface="+mn-cs"/>
            </a:endParaRPr>
          </a:p>
        </p:txBody>
      </p:sp>
      <p:pic>
        <p:nvPicPr>
          <p:cNvPr id="1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958" y="3418715"/>
            <a:ext cx="109728" cy="80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83" y="3418715"/>
            <a:ext cx="54864"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27480" y="4296357"/>
            <a:ext cx="538930" cy="215444"/>
          </a:xfrm>
          <a:prstGeom prst="rect">
            <a:avLst/>
          </a:prstGeom>
          <a:noFill/>
        </p:spPr>
        <p:txBody>
          <a:bodyPr wrap="none" rtlCol="0">
            <a:spAutoFit/>
          </a:bodyPr>
          <a:lstStyle/>
          <a:p>
            <a:r>
              <a:rPr lang="en-US" sz="800" b="1" dirty="0"/>
              <a:t>8</a:t>
            </a:r>
            <a:r>
              <a:rPr lang="en-US" sz="800" b="1" dirty="0" smtClean="0"/>
              <a:t>8 MHz</a:t>
            </a:r>
            <a:endParaRPr lang="en-US" sz="800" b="1" dirty="0"/>
          </a:p>
        </p:txBody>
      </p:sp>
      <p:sp>
        <p:nvSpPr>
          <p:cNvPr id="29" name="TextBox 28"/>
          <p:cNvSpPr txBox="1"/>
          <p:nvPr/>
        </p:nvSpPr>
        <p:spPr>
          <a:xfrm>
            <a:off x="7397384" y="4301958"/>
            <a:ext cx="596638" cy="215444"/>
          </a:xfrm>
          <a:prstGeom prst="rect">
            <a:avLst/>
          </a:prstGeom>
          <a:noFill/>
        </p:spPr>
        <p:txBody>
          <a:bodyPr wrap="none" rtlCol="0">
            <a:spAutoFit/>
          </a:bodyPr>
          <a:lstStyle/>
          <a:p>
            <a:r>
              <a:rPr lang="en-US" sz="800" b="1" dirty="0" smtClean="0"/>
              <a:t>860 MHz</a:t>
            </a:r>
            <a:endParaRPr lang="en-US" sz="800" b="1" dirty="0"/>
          </a:p>
        </p:txBody>
      </p:sp>
      <p:sp>
        <p:nvSpPr>
          <p:cNvPr id="30" name="TextBox 29"/>
          <p:cNvSpPr txBox="1"/>
          <p:nvPr/>
        </p:nvSpPr>
        <p:spPr>
          <a:xfrm>
            <a:off x="8537032" y="4308488"/>
            <a:ext cx="654346" cy="215444"/>
          </a:xfrm>
          <a:prstGeom prst="rect">
            <a:avLst/>
          </a:prstGeom>
          <a:noFill/>
        </p:spPr>
        <p:txBody>
          <a:bodyPr wrap="none" rtlCol="0">
            <a:spAutoFit/>
          </a:bodyPr>
          <a:lstStyle/>
          <a:p>
            <a:r>
              <a:rPr lang="en-US" sz="800" b="1" dirty="0" smtClean="0"/>
              <a:t>1002 MHz</a:t>
            </a:r>
            <a:endParaRPr lang="en-US" sz="800" b="1" dirty="0"/>
          </a:p>
        </p:txBody>
      </p:sp>
      <p:sp>
        <p:nvSpPr>
          <p:cNvPr id="32" name="TextBox 31"/>
          <p:cNvSpPr txBox="1"/>
          <p:nvPr/>
        </p:nvSpPr>
        <p:spPr>
          <a:xfrm>
            <a:off x="366446" y="4298299"/>
            <a:ext cx="538930" cy="215444"/>
          </a:xfrm>
          <a:prstGeom prst="rect">
            <a:avLst/>
          </a:prstGeom>
          <a:noFill/>
        </p:spPr>
        <p:txBody>
          <a:bodyPr wrap="none" rtlCol="0">
            <a:spAutoFit/>
          </a:bodyPr>
          <a:lstStyle/>
          <a:p>
            <a:r>
              <a:rPr lang="en-US" sz="800" b="1" dirty="0"/>
              <a:t>4</a:t>
            </a:r>
            <a:r>
              <a:rPr lang="en-US" sz="800" b="1" dirty="0" smtClean="0"/>
              <a:t>2 MHz</a:t>
            </a:r>
            <a:endParaRPr lang="en-US" sz="800" b="1" dirty="0"/>
          </a:p>
        </p:txBody>
      </p:sp>
      <p:cxnSp>
        <p:nvCxnSpPr>
          <p:cNvPr id="31" name="Straight Connector 30"/>
          <p:cNvCxnSpPr/>
          <p:nvPr/>
        </p:nvCxnSpPr>
        <p:spPr>
          <a:xfrm>
            <a:off x="312195" y="4169092"/>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1459" y="4227222"/>
            <a:ext cx="86916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934127" y="4171352"/>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92528" y="4169664"/>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21632" y="4168177"/>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36150" y="4169664"/>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25" y="4297213"/>
            <a:ext cx="481222" cy="215444"/>
          </a:xfrm>
          <a:prstGeom prst="rect">
            <a:avLst/>
          </a:prstGeom>
          <a:noFill/>
        </p:spPr>
        <p:txBody>
          <a:bodyPr wrap="none" rtlCol="0">
            <a:spAutoFit/>
          </a:bodyPr>
          <a:lstStyle/>
          <a:p>
            <a:r>
              <a:rPr lang="en-US" sz="800" b="1" dirty="0"/>
              <a:t>5</a:t>
            </a:r>
            <a:r>
              <a:rPr lang="en-US" sz="800" b="1" dirty="0" smtClean="0"/>
              <a:t> MHz</a:t>
            </a:r>
            <a:endParaRPr lang="en-US" sz="800" b="1" dirty="0"/>
          </a:p>
        </p:txBody>
      </p:sp>
      <p:sp>
        <p:nvSpPr>
          <p:cNvPr id="42" name="Right Brace 41"/>
          <p:cNvSpPr/>
          <p:nvPr/>
        </p:nvSpPr>
        <p:spPr>
          <a:xfrm rot="5400000">
            <a:off x="4295879" y="1269224"/>
            <a:ext cx="183445" cy="6616205"/>
          </a:xfrm>
          <a:prstGeom prst="rightBrace">
            <a:avLst>
              <a:gd name="adj1" fmla="val 119441"/>
              <a:gd name="adj2" fmla="val 50000"/>
            </a:avLst>
          </a:prstGeom>
          <a:noFill/>
          <a:ln w="12700" cap="flat" cmpd="sng" algn="ctr">
            <a:solidFill>
              <a:srgbClr val="0619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61922"/>
              </a:solidFill>
              <a:effectLst/>
              <a:uLnTx/>
              <a:uFillTx/>
              <a:latin typeface="Verdana"/>
              <a:ea typeface="+mn-ea"/>
              <a:cs typeface="+mn-cs"/>
            </a:endParaRPr>
          </a:p>
        </p:txBody>
      </p:sp>
      <p:sp>
        <p:nvSpPr>
          <p:cNvPr id="6" name="TextBox 5"/>
          <p:cNvSpPr txBox="1"/>
          <p:nvPr/>
        </p:nvSpPr>
        <p:spPr>
          <a:xfrm>
            <a:off x="4823414" y="3418715"/>
            <a:ext cx="2151544" cy="738664"/>
          </a:xfrm>
          <a:prstGeom prst="rect">
            <a:avLst/>
          </a:prstGeom>
          <a:noFill/>
        </p:spPr>
        <p:txBody>
          <a:bodyPr wrap="square" rtlCol="0">
            <a:spAutoFit/>
          </a:bodyPr>
          <a:lstStyle/>
          <a:p>
            <a:r>
              <a:rPr lang="en-US" sz="1400" dirty="0" smtClean="0"/>
              <a:t>One 6 MHz bandwidth downstream channel, 64- or 256-QAM</a:t>
            </a:r>
            <a:endParaRPr lang="en-US" sz="1400" dirty="0"/>
          </a:p>
        </p:txBody>
      </p:sp>
      <p:sp>
        <p:nvSpPr>
          <p:cNvPr id="43" name="TextBox 42"/>
          <p:cNvSpPr txBox="1"/>
          <p:nvPr/>
        </p:nvSpPr>
        <p:spPr>
          <a:xfrm>
            <a:off x="1005605" y="3404859"/>
            <a:ext cx="2247958" cy="738664"/>
          </a:xfrm>
          <a:prstGeom prst="rect">
            <a:avLst/>
          </a:prstGeom>
          <a:noFill/>
        </p:spPr>
        <p:txBody>
          <a:bodyPr wrap="square" rtlCol="0">
            <a:spAutoFit/>
          </a:bodyPr>
          <a:lstStyle/>
          <a:p>
            <a:r>
              <a:rPr lang="en-US" sz="1400" dirty="0" smtClean="0"/>
              <a:t>One upstream channel, typically 1.6 MHz or 3.2 MHz bandwidth</a:t>
            </a:r>
            <a:endParaRPr lang="en-US" sz="1400" dirty="0"/>
          </a:p>
        </p:txBody>
      </p:sp>
      <p:sp>
        <p:nvSpPr>
          <p:cNvPr id="7" name="Right Arrow 6"/>
          <p:cNvSpPr/>
          <p:nvPr/>
        </p:nvSpPr>
        <p:spPr>
          <a:xfrm rot="10800000" flipV="1">
            <a:off x="4443414" y="3692145"/>
            <a:ext cx="366207" cy="16409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0800000" flipV="1">
            <a:off x="616998" y="3692145"/>
            <a:ext cx="366207" cy="16409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7793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0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0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458" y="228600"/>
            <a:ext cx="7939514" cy="628650"/>
          </a:xfrm>
        </p:spPr>
        <p:txBody>
          <a:bodyPr/>
          <a:lstStyle/>
          <a:p>
            <a:r>
              <a:rPr lang="en-US" dirty="0" smtClean="0"/>
              <a:t>What is the fast Fourier transform?</a:t>
            </a:r>
            <a:endParaRPr lang="en-US" dirty="0"/>
          </a:p>
        </p:txBody>
      </p:sp>
      <p:sp>
        <p:nvSpPr>
          <p:cNvPr id="6" name="Content Placeholder 5"/>
          <p:cNvSpPr>
            <a:spLocks noGrp="1"/>
          </p:cNvSpPr>
          <p:nvPr>
            <p:ph idx="1"/>
          </p:nvPr>
        </p:nvSpPr>
        <p:spPr>
          <a:xfrm>
            <a:off x="793752" y="971156"/>
            <a:ext cx="7435849" cy="3623467"/>
          </a:xfrm>
        </p:spPr>
        <p:txBody>
          <a:bodyPr>
            <a:normAutofit lnSpcReduction="10000"/>
          </a:bodyPr>
          <a:lstStyle/>
          <a:p>
            <a:r>
              <a:rPr lang="en-US" dirty="0" smtClean="0"/>
              <a:t>The </a:t>
            </a:r>
            <a:r>
              <a:rPr lang="en-US" dirty="0" smtClean="0">
                <a:solidFill>
                  <a:srgbClr val="C00000"/>
                </a:solidFill>
              </a:rPr>
              <a:t>fast Fourier transform </a:t>
            </a:r>
            <a:r>
              <a:rPr lang="en-US" dirty="0" smtClean="0"/>
              <a:t>(FFT) is a fast way to compute the </a:t>
            </a:r>
            <a:r>
              <a:rPr lang="en-US" dirty="0" smtClean="0">
                <a:solidFill>
                  <a:srgbClr val="C00000"/>
                </a:solidFill>
              </a:rPr>
              <a:t>discrete Fourier transform</a:t>
            </a:r>
            <a:r>
              <a:rPr lang="en-US" dirty="0" smtClean="0"/>
              <a:t> (DFT).</a:t>
            </a:r>
          </a:p>
          <a:p>
            <a:pPr lvl="1"/>
            <a:r>
              <a:rPr lang="en-US" dirty="0" smtClean="0"/>
              <a:t>600/1200x faster than direct computation for length 4096/8192.</a:t>
            </a:r>
          </a:p>
          <a:p>
            <a:r>
              <a:rPr lang="en-US" dirty="0" smtClean="0"/>
              <a:t>The DFT is a way of expressing any waveform in terms of sine waves.</a:t>
            </a:r>
          </a:p>
          <a:p>
            <a:pPr lvl="1"/>
            <a:r>
              <a:rPr lang="en-US" dirty="0" smtClean="0">
                <a:solidFill>
                  <a:srgbClr val="C00000"/>
                </a:solidFill>
              </a:rPr>
              <a:t>DFT</a:t>
            </a:r>
            <a:r>
              <a:rPr lang="en-US" dirty="0" smtClean="0"/>
              <a:t>: Break </a:t>
            </a:r>
            <a:r>
              <a:rPr lang="en-US" dirty="0"/>
              <a:t>down </a:t>
            </a:r>
            <a:r>
              <a:rPr lang="en-US" dirty="0" smtClean="0"/>
              <a:t>a complex signal into many sine waves.  Used in the OFDM </a:t>
            </a:r>
            <a:r>
              <a:rPr lang="en-US" dirty="0" smtClean="0">
                <a:solidFill>
                  <a:srgbClr val="C00000"/>
                </a:solidFill>
              </a:rPr>
              <a:t>receiver</a:t>
            </a:r>
            <a:r>
              <a:rPr lang="en-US" dirty="0" smtClean="0"/>
              <a:t>.</a:t>
            </a:r>
          </a:p>
          <a:p>
            <a:pPr lvl="1"/>
            <a:r>
              <a:rPr lang="en-US" dirty="0" smtClean="0"/>
              <a:t>Inverse DFT (</a:t>
            </a:r>
            <a:r>
              <a:rPr lang="en-US" dirty="0" smtClean="0">
                <a:solidFill>
                  <a:srgbClr val="C00000"/>
                </a:solidFill>
              </a:rPr>
              <a:t>IDFT</a:t>
            </a:r>
            <a:r>
              <a:rPr lang="en-US" dirty="0" smtClean="0"/>
              <a:t>): Sum many sine waves to construct a complex signal.  Used in the OFDM </a:t>
            </a:r>
            <a:r>
              <a:rPr lang="en-US" dirty="0" smtClean="0">
                <a:solidFill>
                  <a:srgbClr val="C00000"/>
                </a:solidFill>
              </a:rPr>
              <a:t>transmitter</a:t>
            </a:r>
            <a:r>
              <a:rPr lang="en-US" dirty="0" smtClean="0"/>
              <a:t>.</a:t>
            </a:r>
          </a:p>
          <a:p>
            <a:r>
              <a:rPr lang="en-US" dirty="0" smtClean="0"/>
              <a:t>Some folks are a little lax and use the abbreviations FFT and DFT almost interchangeably.  </a:t>
            </a:r>
            <a:r>
              <a:rPr lang="en-US" dirty="0" smtClean="0">
                <a:sym typeface="Wingdings" panose="05000000000000000000" pitchFamily="2" charset="2"/>
              </a:rPr>
              <a:t></a:t>
            </a:r>
            <a:endParaRPr lang="en-US" dirty="0" smtClean="0"/>
          </a:p>
          <a:p>
            <a:endParaRPr lang="en-US" dirty="0"/>
          </a:p>
        </p:txBody>
      </p:sp>
    </p:spTree>
    <p:extLst>
      <p:ext uri="{BB962C8B-B14F-4D97-AF65-F5344CB8AC3E}">
        <p14:creationId xmlns:p14="http://schemas.microsoft.com/office/powerpoint/2010/main" val="560507350"/>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935" y="316887"/>
            <a:ext cx="7435849" cy="628650"/>
          </a:xfrm>
        </p:spPr>
        <p:txBody>
          <a:bodyPr/>
          <a:lstStyle/>
          <a:p>
            <a:r>
              <a:rPr lang="en-US" dirty="0" smtClean="0"/>
              <a:t>DFT matrix</a:t>
            </a:r>
            <a:endParaRPr lang="en-US" dirty="0"/>
          </a:p>
        </p:txBody>
      </p:sp>
      <p:sp>
        <p:nvSpPr>
          <p:cNvPr id="3" name="Content Placeholder 2"/>
          <p:cNvSpPr>
            <a:spLocks noGrp="1"/>
          </p:cNvSpPr>
          <p:nvPr>
            <p:ph idx="1"/>
          </p:nvPr>
        </p:nvSpPr>
        <p:spPr>
          <a:xfrm>
            <a:off x="435129" y="1200151"/>
            <a:ext cx="6280982" cy="2596186"/>
          </a:xfrm>
        </p:spPr>
        <p:txBody>
          <a:bodyPr>
            <a:normAutofit/>
          </a:bodyPr>
          <a:lstStyle/>
          <a:p>
            <a:r>
              <a:rPr lang="en-US" dirty="0" smtClean="0"/>
              <a:t>To apply the DFT just multiply by a matrix.</a:t>
            </a:r>
          </a:p>
          <a:p>
            <a:r>
              <a:rPr lang="en-US" dirty="0" smtClean="0"/>
              <a:t>Multiplying by this matrix converts between the time and frequency domains, and performs modulation and demodulation.</a:t>
            </a:r>
          </a:p>
        </p:txBody>
      </p:sp>
    </p:spTree>
    <p:extLst>
      <p:ext uri="{BB962C8B-B14F-4D97-AF65-F5344CB8AC3E}">
        <p14:creationId xmlns:p14="http://schemas.microsoft.com/office/powerpoint/2010/main" val="1071930522"/>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203376"/>
            <a:ext cx="7435849" cy="490308"/>
          </a:xfrm>
        </p:spPr>
        <p:txBody>
          <a:bodyPr/>
          <a:lstStyle/>
          <a:p>
            <a:r>
              <a:rPr lang="en-US" smtClean="0"/>
              <a:t>DFT matrix</a:t>
            </a:r>
            <a:endParaRPr lang="en-US"/>
          </a:p>
        </p:txBody>
      </p:sp>
      <p:sp>
        <p:nvSpPr>
          <p:cNvPr id="3" name="Content Placeholder 2"/>
          <p:cNvSpPr>
            <a:spLocks noGrp="1"/>
          </p:cNvSpPr>
          <p:nvPr>
            <p:ph idx="1"/>
          </p:nvPr>
        </p:nvSpPr>
        <p:spPr>
          <a:xfrm>
            <a:off x="800059" y="706295"/>
            <a:ext cx="7435849" cy="1273853"/>
          </a:xfrm>
          <a:solidFill>
            <a:schemeClr val="bg1"/>
          </a:solidFill>
        </p:spPr>
        <p:txBody>
          <a:bodyPr>
            <a:normAutofit/>
          </a:bodyPr>
          <a:lstStyle/>
          <a:p>
            <a:r>
              <a:rPr lang="en-US" smtClean="0"/>
              <a:t>The DFT </a:t>
            </a:r>
            <a:r>
              <a:rPr lang="en-US"/>
              <a:t>matrix contains rows of sine waves.</a:t>
            </a:r>
          </a:p>
          <a:p>
            <a:r>
              <a:rPr lang="en-US" smtClean="0"/>
              <a:t>Each </a:t>
            </a:r>
            <a:r>
              <a:rPr lang="en-US"/>
              <a:t>row has a </a:t>
            </a:r>
            <a:r>
              <a:rPr lang="en-US" smtClean="0"/>
              <a:t>slightly higher frequency (contains one more full cycle) than the </a:t>
            </a:r>
            <a:r>
              <a:rPr lang="en-US"/>
              <a:t>previous row</a:t>
            </a:r>
            <a:r>
              <a:rPr lang="en-US" smtClean="0"/>
              <a:t>.</a:t>
            </a:r>
          </a:p>
          <a:p>
            <a:pPr lvl="1"/>
            <a:endParaRPr lang="en-US"/>
          </a:p>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26" y="1865433"/>
            <a:ext cx="6671968" cy="252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7353037" y="2339604"/>
            <a:ext cx="1658532" cy="1784655"/>
          </a:xfrm>
          <a:prstGeom prst="rect">
            <a:avLst/>
          </a:prstGeom>
          <a:noFill/>
        </p:spPr>
        <p:txBody>
          <a:bodyPr vert="horz" lIns="91440" tIns="45720" rIns="91440" bIns="45720" rtlCol="0">
            <a:normAutofit fontScale="92500"/>
          </a:bodyPr>
          <a:lstStyle>
            <a:lvl1pPr marL="237744" indent="-237744" algn="l" defTabSz="914400" rtl="0" eaLnBrk="1" latinLnBrk="0" hangingPunct="1">
              <a:lnSpc>
                <a:spcPct val="95000"/>
              </a:lnSpc>
              <a:spcBef>
                <a:spcPts val="1440"/>
              </a:spcBef>
              <a:buClr>
                <a:schemeClr val="accent1"/>
              </a:buClr>
              <a:buFont typeface="Wingdings" pitchFamily="2" charset="2"/>
              <a:buChar char="§"/>
              <a:defRPr sz="20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t>R</a:t>
            </a:r>
            <a:r>
              <a:rPr lang="en-US" smtClean="0"/>
              <a:t>ed </a:t>
            </a:r>
            <a:r>
              <a:rPr lang="en-US"/>
              <a:t>= </a:t>
            </a:r>
            <a:r>
              <a:rPr lang="en-US" smtClean="0"/>
              <a:t>sine</a:t>
            </a:r>
            <a:br>
              <a:rPr lang="en-US" smtClean="0"/>
            </a:br>
            <a:r>
              <a:rPr lang="en-US" smtClean="0"/>
              <a:t>Blue </a:t>
            </a:r>
            <a:r>
              <a:rPr lang="en-US"/>
              <a:t>= </a:t>
            </a:r>
            <a:r>
              <a:rPr lang="en-US" smtClean="0"/>
              <a:t>cosine</a:t>
            </a:r>
          </a:p>
          <a:p>
            <a:pPr marL="0" indent="0">
              <a:buNone/>
            </a:pPr>
            <a:r>
              <a:rPr lang="en-US" smtClean="0"/>
              <a:t>N = 16</a:t>
            </a:r>
            <a:br>
              <a:rPr lang="en-US" smtClean="0"/>
            </a:br>
            <a:r>
              <a:rPr lang="en-US" smtClean="0"/>
              <a:t>(half of rows shown)</a:t>
            </a:r>
          </a:p>
          <a:p>
            <a:endParaRPr lang="en-US"/>
          </a:p>
        </p:txBody>
      </p:sp>
      <p:sp>
        <p:nvSpPr>
          <p:cNvPr id="6" name="TextBox 5"/>
          <p:cNvSpPr txBox="1"/>
          <p:nvPr/>
        </p:nvSpPr>
        <p:spPr>
          <a:xfrm>
            <a:off x="1123950" y="4501634"/>
            <a:ext cx="5989781" cy="369332"/>
          </a:xfrm>
          <a:prstGeom prst="rect">
            <a:avLst/>
          </a:prstGeom>
          <a:noFill/>
        </p:spPr>
        <p:txBody>
          <a:bodyPr wrap="none" rtlCol="0">
            <a:spAutoFit/>
          </a:bodyPr>
          <a:lstStyle/>
          <a:p>
            <a:r>
              <a:rPr lang="en-US" dirty="0" smtClean="0"/>
              <a:t>The IDFT matrix is identical except its sines are negated.</a:t>
            </a:r>
            <a:endParaRPr lang="en-US" dirty="0"/>
          </a:p>
        </p:txBody>
      </p:sp>
    </p:spTree>
    <p:extLst>
      <p:ext uri="{BB962C8B-B14F-4D97-AF65-F5344CB8AC3E}">
        <p14:creationId xmlns:p14="http://schemas.microsoft.com/office/powerpoint/2010/main" val="3254726438"/>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203376"/>
            <a:ext cx="7435849" cy="490308"/>
          </a:xfrm>
        </p:spPr>
        <p:txBody>
          <a:bodyPr/>
          <a:lstStyle/>
          <a:p>
            <a:r>
              <a:rPr lang="en-US" smtClean="0"/>
              <a:t>Full DFT matrix</a:t>
            </a:r>
            <a:endParaRPr lang="en-US"/>
          </a:p>
        </p:txBody>
      </p:sp>
      <p:sp>
        <p:nvSpPr>
          <p:cNvPr id="5" name="Content Placeholder 2"/>
          <p:cNvSpPr txBox="1">
            <a:spLocks/>
          </p:cNvSpPr>
          <p:nvPr/>
        </p:nvSpPr>
        <p:spPr>
          <a:xfrm>
            <a:off x="6493715" y="905843"/>
            <a:ext cx="2471829" cy="3648459"/>
          </a:xfrm>
          <a:prstGeom prst="rect">
            <a:avLst/>
          </a:prstGeom>
          <a:noFill/>
          <a:ln>
            <a:solidFill>
              <a:srgbClr val="0066CC"/>
            </a:solidFill>
          </a:ln>
        </p:spPr>
        <p:txBody>
          <a:bodyPr vert="horz" lIns="91440" tIns="45720" rIns="91440" bIns="45720" rtlCol="0">
            <a:normAutofit fontScale="92500" lnSpcReduction="10000"/>
          </a:bodyPr>
          <a:lstStyle>
            <a:lvl1pPr marL="237744" indent="-237744" algn="l" defTabSz="914400" rtl="0" eaLnBrk="1" latinLnBrk="0" hangingPunct="1">
              <a:lnSpc>
                <a:spcPct val="95000"/>
              </a:lnSpc>
              <a:spcBef>
                <a:spcPts val="1440"/>
              </a:spcBef>
              <a:buClr>
                <a:schemeClr val="accent1"/>
              </a:buClr>
              <a:buFont typeface="Wingdings" pitchFamily="2" charset="2"/>
              <a:buChar char="§"/>
              <a:defRPr sz="20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“Negative” frequencies = below RF center frequency</a:t>
            </a:r>
          </a:p>
          <a:p>
            <a:r>
              <a:rPr lang="en-US" smtClean="0"/>
              <a:t>DC represents RF center freq</a:t>
            </a:r>
          </a:p>
          <a:p>
            <a:r>
              <a:rPr lang="en-US" smtClean="0"/>
              <a:t>Positive freqs = above RF center freq</a:t>
            </a:r>
          </a:p>
          <a:p>
            <a:r>
              <a:rPr lang="en-US" smtClean="0"/>
              <a:t>Sine lags/leads cosine for positive/ negative frequency</a:t>
            </a:r>
          </a:p>
          <a:p>
            <a:endParaRPr lang="en-US"/>
          </a:p>
        </p:txBody>
      </p:sp>
      <p:pic>
        <p:nvPicPr>
          <p:cNvPr id="7" name="Picture 6" descr="C:\Users\currivan\Documents\DFT matrix N = 16.png"/>
          <p:cNvPicPr/>
          <p:nvPr/>
        </p:nvPicPr>
        <p:blipFill>
          <a:blip r:embed="rId2">
            <a:extLst>
              <a:ext uri="{28A0092B-C50C-407E-A947-70E740481C1C}">
                <a14:useLocalDpi xmlns:a14="http://schemas.microsoft.com/office/drawing/2010/main" val="0"/>
              </a:ext>
            </a:extLst>
          </a:blip>
          <a:srcRect/>
          <a:stretch>
            <a:fillRect/>
          </a:stretch>
        </p:blipFill>
        <p:spPr bwMode="auto">
          <a:xfrm>
            <a:off x="550115" y="675768"/>
            <a:ext cx="5943600" cy="4229735"/>
          </a:xfrm>
          <a:prstGeom prst="rect">
            <a:avLst/>
          </a:prstGeom>
          <a:noFill/>
          <a:ln>
            <a:noFill/>
          </a:ln>
        </p:spPr>
      </p:pic>
    </p:spTree>
    <p:extLst>
      <p:ext uri="{BB962C8B-B14F-4D97-AF65-F5344CB8AC3E}">
        <p14:creationId xmlns:p14="http://schemas.microsoft.com/office/powerpoint/2010/main" val="3631672625"/>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401156" y="846454"/>
            <a:ext cx="8211902" cy="4002815"/>
          </a:xfrm>
          <a:prstGeom prst="rect">
            <a:avLst/>
          </a:prstGeom>
        </p:spPr>
      </p:pic>
      <p:sp>
        <p:nvSpPr>
          <p:cNvPr id="2" name="Title 1"/>
          <p:cNvSpPr>
            <a:spLocks noGrp="1"/>
          </p:cNvSpPr>
          <p:nvPr>
            <p:ph type="title"/>
          </p:nvPr>
        </p:nvSpPr>
        <p:spPr/>
        <p:txBody>
          <a:bodyPr/>
          <a:lstStyle/>
          <a:p>
            <a:r>
              <a:rPr lang="en-US" smtClean="0"/>
              <a:t>How big is the DOCSIS 3.1 DFT matrix?</a:t>
            </a:r>
            <a:endParaRPr lang="en-US"/>
          </a:p>
        </p:txBody>
      </p:sp>
      <p:sp>
        <p:nvSpPr>
          <p:cNvPr id="3" name="Content Placeholder 2"/>
          <p:cNvSpPr>
            <a:spLocks noGrp="1"/>
          </p:cNvSpPr>
          <p:nvPr>
            <p:ph idx="1"/>
          </p:nvPr>
        </p:nvSpPr>
        <p:spPr>
          <a:xfrm>
            <a:off x="747886" y="2183982"/>
            <a:ext cx="7435849" cy="1217099"/>
          </a:xfrm>
          <a:solidFill>
            <a:schemeClr val="bg1"/>
          </a:solidFill>
        </p:spPr>
        <p:txBody>
          <a:bodyPr>
            <a:normAutofit/>
          </a:bodyPr>
          <a:lstStyle/>
          <a:p>
            <a:r>
              <a:rPr lang="en-US"/>
              <a:t>The DFT matrix for DOCSIS 3.1 contains 4096 or 8192 sine and cosine waves.</a:t>
            </a:r>
          </a:p>
          <a:p>
            <a:r>
              <a:rPr lang="en-US" smtClean="0"/>
              <a:t>The most we can clearly show on this slide is 64 rows.</a:t>
            </a:r>
            <a:endParaRPr lang="en-US"/>
          </a:p>
        </p:txBody>
      </p:sp>
    </p:spTree>
    <p:extLst>
      <p:ext uri="{BB962C8B-B14F-4D97-AF65-F5344CB8AC3E}">
        <p14:creationId xmlns:p14="http://schemas.microsoft.com/office/powerpoint/2010/main" val="3228773190"/>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59861" y="852457"/>
            <a:ext cx="8436077" cy="4061706"/>
          </a:xfrm>
          <a:prstGeom prst="rect">
            <a:avLst/>
          </a:prstGeom>
        </p:spPr>
      </p:pic>
      <p:sp>
        <p:nvSpPr>
          <p:cNvPr id="2" name="Title 1"/>
          <p:cNvSpPr>
            <a:spLocks noGrp="1"/>
          </p:cNvSpPr>
          <p:nvPr>
            <p:ph type="title"/>
          </p:nvPr>
        </p:nvSpPr>
        <p:spPr/>
        <p:txBody>
          <a:bodyPr/>
          <a:lstStyle/>
          <a:p>
            <a:r>
              <a:rPr lang="en-US"/>
              <a:t>How big is the DOCSIS 3.1 DFT matrix?</a:t>
            </a:r>
          </a:p>
        </p:txBody>
      </p:sp>
      <p:sp>
        <p:nvSpPr>
          <p:cNvPr id="7" name="Content Placeholder 2"/>
          <p:cNvSpPr>
            <a:spLocks noGrp="1"/>
          </p:cNvSpPr>
          <p:nvPr>
            <p:ph idx="1"/>
          </p:nvPr>
        </p:nvSpPr>
        <p:spPr>
          <a:xfrm>
            <a:off x="1628629" y="2576186"/>
            <a:ext cx="5699183" cy="725417"/>
          </a:xfrm>
          <a:solidFill>
            <a:schemeClr val="bg1"/>
          </a:solidFill>
        </p:spPr>
        <p:txBody>
          <a:bodyPr>
            <a:normAutofit/>
          </a:bodyPr>
          <a:lstStyle/>
          <a:p>
            <a:pPr marL="0" indent="0" algn="ctr">
              <a:buNone/>
            </a:pPr>
            <a:r>
              <a:rPr lang="en-US" smtClean="0"/>
              <a:t>The DFT matrix on this slide has 256 rows,</a:t>
            </a:r>
            <a:br>
              <a:rPr lang="en-US" smtClean="0"/>
            </a:br>
            <a:r>
              <a:rPr lang="en-US" smtClean="0"/>
              <a:t>still nowhere near </a:t>
            </a:r>
            <a:r>
              <a:rPr lang="en-US"/>
              <a:t>4096 or </a:t>
            </a:r>
            <a:r>
              <a:rPr lang="en-US" smtClean="0"/>
              <a:t>8192 for DOCSIS 3.1.</a:t>
            </a:r>
            <a:endParaRPr lang="en-US"/>
          </a:p>
        </p:txBody>
      </p:sp>
    </p:spTree>
    <p:extLst>
      <p:ext uri="{BB962C8B-B14F-4D97-AF65-F5344CB8AC3E}">
        <p14:creationId xmlns:p14="http://schemas.microsoft.com/office/powerpoint/2010/main" val="336556115"/>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Transmitter: Inverse DFT</a:t>
            </a:r>
            <a:endParaRPr lang="en-US" dirty="0"/>
          </a:p>
        </p:txBody>
      </p:sp>
      <p:sp>
        <p:nvSpPr>
          <p:cNvPr id="3" name="Content Placeholder 2"/>
          <p:cNvSpPr>
            <a:spLocks noGrp="1"/>
          </p:cNvSpPr>
          <p:nvPr>
            <p:ph idx="1"/>
          </p:nvPr>
        </p:nvSpPr>
        <p:spPr>
          <a:xfrm>
            <a:off x="793753" y="1200151"/>
            <a:ext cx="5279243" cy="3394472"/>
          </a:xfrm>
        </p:spPr>
        <p:txBody>
          <a:bodyPr/>
          <a:lstStyle/>
          <a:p>
            <a:r>
              <a:rPr lang="en-US" dirty="0" smtClean="0"/>
              <a:t>Start with 4096 QAM symbols.</a:t>
            </a:r>
          </a:p>
          <a:p>
            <a:r>
              <a:rPr lang="en-US" dirty="0" smtClean="0"/>
              <a:t>Multiply by the IDFT matrix.</a:t>
            </a:r>
          </a:p>
          <a:p>
            <a:pPr lvl="1"/>
            <a:r>
              <a:rPr lang="en-US" dirty="0" smtClean="0"/>
              <a:t>Actually use IFFT which is 600 times faster to give same answer!</a:t>
            </a:r>
          </a:p>
          <a:p>
            <a:r>
              <a:rPr lang="en-US" dirty="0" smtClean="0"/>
              <a:t>This gives the equivalent of </a:t>
            </a:r>
            <a:r>
              <a:rPr lang="en-US" dirty="0" smtClean="0">
                <a:solidFill>
                  <a:srgbClr val="C00000"/>
                </a:solidFill>
              </a:rPr>
              <a:t>4096 individual QAM modulators summed together</a:t>
            </a:r>
            <a:r>
              <a:rPr lang="en-US" dirty="0" smtClean="0"/>
              <a:t> – very powerful!</a:t>
            </a:r>
          </a:p>
          <a:p>
            <a:r>
              <a:rPr lang="en-US" dirty="0" smtClean="0"/>
              <a:t>Send this summed signal over the cable channel.</a:t>
            </a:r>
            <a:endParaRPr lang="en-US" dirty="0"/>
          </a:p>
        </p:txBody>
      </p:sp>
      <p:grpSp>
        <p:nvGrpSpPr>
          <p:cNvPr id="7" name="Group 6"/>
          <p:cNvGrpSpPr/>
          <p:nvPr/>
        </p:nvGrpSpPr>
        <p:grpSpPr>
          <a:xfrm>
            <a:off x="6707036" y="603849"/>
            <a:ext cx="862642" cy="431321"/>
            <a:chOff x="6707036" y="603849"/>
            <a:chExt cx="862642" cy="431321"/>
          </a:xfrm>
        </p:grpSpPr>
        <p:sp>
          <p:nvSpPr>
            <p:cNvPr id="4" name="Rectangle 3"/>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07036" y="655604"/>
              <a:ext cx="862642" cy="307777"/>
            </a:xfrm>
            <a:prstGeom prst="rect">
              <a:avLst/>
            </a:prstGeom>
            <a:noFill/>
          </p:spPr>
          <p:txBody>
            <a:bodyPr wrap="square" rtlCol="0">
              <a:spAutoFit/>
            </a:bodyPr>
            <a:lstStyle/>
            <a:p>
              <a:pPr algn="ctr"/>
              <a:r>
                <a:rPr lang="en-US" sz="700" dirty="0" smtClean="0"/>
                <a:t>QAM modulator for 1</a:t>
              </a:r>
              <a:r>
                <a:rPr lang="en-US" sz="700" baseline="30000" dirty="0" smtClean="0"/>
                <a:t>st</a:t>
              </a:r>
              <a:r>
                <a:rPr lang="en-US" sz="700" dirty="0" smtClean="0"/>
                <a:t> subcarrier</a:t>
              </a:r>
              <a:endParaRPr lang="en-US" sz="700" dirty="0"/>
            </a:p>
          </p:txBody>
        </p:sp>
      </p:grpSp>
      <p:grpSp>
        <p:nvGrpSpPr>
          <p:cNvPr id="8" name="Group 7"/>
          <p:cNvGrpSpPr/>
          <p:nvPr/>
        </p:nvGrpSpPr>
        <p:grpSpPr>
          <a:xfrm>
            <a:off x="6676578" y="1196175"/>
            <a:ext cx="891432" cy="431321"/>
            <a:chOff x="6670820" y="603849"/>
            <a:chExt cx="891432" cy="431321"/>
          </a:xfrm>
        </p:grpSpPr>
        <p:sp>
          <p:nvSpPr>
            <p:cNvPr id="9" name="Rectangle 8"/>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70820" y="664658"/>
              <a:ext cx="891432" cy="307777"/>
            </a:xfrm>
            <a:prstGeom prst="rect">
              <a:avLst/>
            </a:prstGeom>
            <a:noFill/>
          </p:spPr>
          <p:txBody>
            <a:bodyPr wrap="square" rtlCol="0">
              <a:spAutoFit/>
            </a:bodyPr>
            <a:lstStyle/>
            <a:p>
              <a:pPr algn="ctr"/>
              <a:r>
                <a:rPr lang="en-US" sz="700" dirty="0" smtClean="0"/>
                <a:t>QAM modulator for 2</a:t>
              </a:r>
              <a:r>
                <a:rPr lang="en-US" sz="700" baseline="30000" dirty="0" smtClean="0"/>
                <a:t>nd</a:t>
              </a:r>
              <a:r>
                <a:rPr lang="en-US" sz="700" dirty="0" smtClean="0"/>
                <a:t>  subcarrier</a:t>
              </a:r>
              <a:endParaRPr lang="en-US" sz="700" dirty="0"/>
            </a:p>
          </p:txBody>
        </p:sp>
      </p:grpSp>
      <p:grpSp>
        <p:nvGrpSpPr>
          <p:cNvPr id="11" name="Group 10"/>
          <p:cNvGrpSpPr/>
          <p:nvPr/>
        </p:nvGrpSpPr>
        <p:grpSpPr>
          <a:xfrm>
            <a:off x="6695917" y="1788501"/>
            <a:ext cx="862642" cy="431321"/>
            <a:chOff x="6684401" y="603849"/>
            <a:chExt cx="862642" cy="431321"/>
          </a:xfrm>
        </p:grpSpPr>
        <p:sp>
          <p:nvSpPr>
            <p:cNvPr id="12" name="Rectangle 11"/>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84401" y="655604"/>
              <a:ext cx="862642" cy="307777"/>
            </a:xfrm>
            <a:prstGeom prst="rect">
              <a:avLst/>
            </a:prstGeom>
            <a:noFill/>
          </p:spPr>
          <p:txBody>
            <a:bodyPr wrap="square" rtlCol="0">
              <a:spAutoFit/>
            </a:bodyPr>
            <a:lstStyle/>
            <a:p>
              <a:pPr algn="ctr"/>
              <a:r>
                <a:rPr lang="en-US" sz="700" dirty="0" smtClean="0"/>
                <a:t>QAM modulator for 3</a:t>
              </a:r>
              <a:r>
                <a:rPr lang="en-US" sz="700" baseline="30000" dirty="0" smtClean="0"/>
                <a:t>rd</a:t>
              </a:r>
              <a:r>
                <a:rPr lang="en-US" sz="700" dirty="0" smtClean="0"/>
                <a:t> subcarrier</a:t>
              </a:r>
              <a:endParaRPr lang="en-US" sz="700" dirty="0"/>
            </a:p>
          </p:txBody>
        </p:sp>
      </p:grpSp>
      <p:grpSp>
        <p:nvGrpSpPr>
          <p:cNvPr id="14" name="Group 13"/>
          <p:cNvGrpSpPr/>
          <p:nvPr/>
        </p:nvGrpSpPr>
        <p:grpSpPr>
          <a:xfrm>
            <a:off x="6706202" y="2380827"/>
            <a:ext cx="862642" cy="431321"/>
            <a:chOff x="6688928" y="603849"/>
            <a:chExt cx="862642" cy="431321"/>
          </a:xfrm>
        </p:grpSpPr>
        <p:sp>
          <p:nvSpPr>
            <p:cNvPr id="15" name="Rectangle 14"/>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688928" y="660131"/>
              <a:ext cx="862642" cy="307777"/>
            </a:xfrm>
            <a:prstGeom prst="rect">
              <a:avLst/>
            </a:prstGeom>
            <a:noFill/>
          </p:spPr>
          <p:txBody>
            <a:bodyPr wrap="square" rtlCol="0">
              <a:spAutoFit/>
            </a:bodyPr>
            <a:lstStyle/>
            <a:p>
              <a:pPr algn="ctr"/>
              <a:r>
                <a:rPr lang="en-US" sz="700" dirty="0" smtClean="0"/>
                <a:t>QAM modulator for 4</a:t>
              </a:r>
              <a:r>
                <a:rPr lang="en-US" sz="700" baseline="30000" dirty="0" smtClean="0"/>
                <a:t>th</a:t>
              </a:r>
              <a:r>
                <a:rPr lang="en-US" sz="700" dirty="0" smtClean="0"/>
                <a:t> subcarrier</a:t>
              </a:r>
              <a:endParaRPr lang="en-US" sz="700" dirty="0"/>
            </a:p>
          </p:txBody>
        </p:sp>
      </p:grpSp>
      <p:grpSp>
        <p:nvGrpSpPr>
          <p:cNvPr id="20" name="Group 19"/>
          <p:cNvGrpSpPr/>
          <p:nvPr/>
        </p:nvGrpSpPr>
        <p:grpSpPr>
          <a:xfrm>
            <a:off x="6735826" y="3565479"/>
            <a:ext cx="862642" cy="435564"/>
            <a:chOff x="6707036" y="603849"/>
            <a:chExt cx="862642" cy="435564"/>
          </a:xfrm>
        </p:grpSpPr>
        <p:sp>
          <p:nvSpPr>
            <p:cNvPr id="21" name="Rectangle 20"/>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07036" y="623915"/>
              <a:ext cx="862642" cy="415498"/>
            </a:xfrm>
            <a:prstGeom prst="rect">
              <a:avLst/>
            </a:prstGeom>
            <a:noFill/>
          </p:spPr>
          <p:txBody>
            <a:bodyPr wrap="square" rtlCol="0">
              <a:spAutoFit/>
            </a:bodyPr>
            <a:lstStyle/>
            <a:p>
              <a:pPr algn="ctr"/>
              <a:r>
                <a:rPr lang="en-US" sz="700" dirty="0" smtClean="0"/>
                <a:t>QAM modulator for 4095</a:t>
              </a:r>
              <a:r>
                <a:rPr lang="en-US" sz="700" baseline="30000" dirty="0" smtClean="0"/>
                <a:t>th</a:t>
              </a:r>
              <a:r>
                <a:rPr lang="en-US" sz="700" dirty="0" smtClean="0"/>
                <a:t>  subcarrier</a:t>
              </a:r>
              <a:endParaRPr lang="en-US" sz="700" dirty="0"/>
            </a:p>
          </p:txBody>
        </p:sp>
      </p:grpSp>
      <p:grpSp>
        <p:nvGrpSpPr>
          <p:cNvPr id="23" name="Group 22"/>
          <p:cNvGrpSpPr/>
          <p:nvPr/>
        </p:nvGrpSpPr>
        <p:grpSpPr>
          <a:xfrm>
            <a:off x="6741584" y="4157805"/>
            <a:ext cx="862642" cy="435564"/>
            <a:chOff x="6707036" y="603849"/>
            <a:chExt cx="862642" cy="435564"/>
          </a:xfrm>
        </p:grpSpPr>
        <p:sp>
          <p:nvSpPr>
            <p:cNvPr id="24" name="Rectangle 23"/>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707036" y="623915"/>
              <a:ext cx="862642" cy="415498"/>
            </a:xfrm>
            <a:prstGeom prst="rect">
              <a:avLst/>
            </a:prstGeom>
            <a:noFill/>
          </p:spPr>
          <p:txBody>
            <a:bodyPr wrap="square" rtlCol="0">
              <a:spAutoFit/>
            </a:bodyPr>
            <a:lstStyle/>
            <a:p>
              <a:pPr algn="ctr"/>
              <a:r>
                <a:rPr lang="en-US" sz="700" dirty="0" smtClean="0"/>
                <a:t>QAM modulator for 4096</a:t>
              </a:r>
              <a:r>
                <a:rPr lang="en-US" sz="700" baseline="30000" dirty="0" smtClean="0"/>
                <a:t>th</a:t>
              </a:r>
              <a:r>
                <a:rPr lang="en-US" sz="700" dirty="0" smtClean="0"/>
                <a:t>  subcarrier</a:t>
              </a:r>
              <a:endParaRPr lang="en-US" sz="700" dirty="0"/>
            </a:p>
          </p:txBody>
        </p:sp>
      </p:grpSp>
      <p:sp>
        <p:nvSpPr>
          <p:cNvPr id="26" name="Oval 25"/>
          <p:cNvSpPr/>
          <p:nvPr/>
        </p:nvSpPr>
        <p:spPr>
          <a:xfrm>
            <a:off x="7083246" y="2965007"/>
            <a:ext cx="90534" cy="86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6600" y="3144569"/>
            <a:ext cx="90534" cy="86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85840" y="3310550"/>
            <a:ext cx="90534" cy="86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8285258" y="2148032"/>
            <a:ext cx="548640" cy="5486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V="1">
            <a:off x="7535688" y="819509"/>
            <a:ext cx="720915" cy="1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53204" y="823089"/>
            <a:ext cx="0" cy="13249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253204" y="2147754"/>
            <a:ext cx="306374" cy="2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536618" y="1412017"/>
            <a:ext cx="58080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117425" y="1410872"/>
            <a:ext cx="0" cy="8175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1" idx="1"/>
          </p:cNvCxnSpPr>
          <p:nvPr/>
        </p:nvCxnSpPr>
        <p:spPr>
          <a:xfrm>
            <a:off x="8117425" y="2228378"/>
            <a:ext cx="24817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535688" y="2004161"/>
            <a:ext cx="46956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05249" y="2004161"/>
            <a:ext cx="0" cy="3358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006179" y="2339987"/>
            <a:ext cx="28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536618" y="2597919"/>
            <a:ext cx="46956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8005249" y="2476322"/>
            <a:ext cx="930" cy="1201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06179" y="2480940"/>
            <a:ext cx="2941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548134" y="3793294"/>
            <a:ext cx="60512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160883" y="2600052"/>
            <a:ext cx="0" cy="11932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160883" y="2600052"/>
            <a:ext cx="19188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553450" y="4373465"/>
            <a:ext cx="76399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8312354" y="2698322"/>
            <a:ext cx="5094" cy="16872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312353" y="2696672"/>
            <a:ext cx="267073" cy="16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832580" y="2422352"/>
            <a:ext cx="2137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520070" y="214689"/>
            <a:ext cx="2499339" cy="307777"/>
          </a:xfrm>
          <a:prstGeom prst="rect">
            <a:avLst/>
          </a:prstGeom>
          <a:noFill/>
        </p:spPr>
        <p:txBody>
          <a:bodyPr wrap="none" rtlCol="0">
            <a:spAutoFit/>
          </a:bodyPr>
          <a:lstStyle/>
          <a:p>
            <a:r>
              <a:rPr lang="en-US" sz="1400" dirty="0" smtClean="0"/>
              <a:t>IDFT is the equivalent of this:</a:t>
            </a:r>
            <a:endParaRPr lang="en-US" sz="1400" dirty="0"/>
          </a:p>
        </p:txBody>
      </p:sp>
      <p:cxnSp>
        <p:nvCxnSpPr>
          <p:cNvPr id="17" name="Straight Connector 16"/>
          <p:cNvCxnSpPr/>
          <p:nvPr/>
        </p:nvCxnSpPr>
        <p:spPr>
          <a:xfrm>
            <a:off x="8571333" y="2323816"/>
            <a:ext cx="0" cy="2156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445889" y="2431646"/>
            <a:ext cx="25352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084926"/>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 DFT</a:t>
            </a:r>
            <a:endParaRPr lang="en-US" dirty="0"/>
          </a:p>
        </p:txBody>
      </p:sp>
      <p:sp>
        <p:nvSpPr>
          <p:cNvPr id="3" name="Content Placeholder 2"/>
          <p:cNvSpPr>
            <a:spLocks noGrp="1"/>
          </p:cNvSpPr>
          <p:nvPr>
            <p:ph idx="1"/>
          </p:nvPr>
        </p:nvSpPr>
        <p:spPr>
          <a:xfrm>
            <a:off x="793752" y="1200151"/>
            <a:ext cx="5074311" cy="3394472"/>
          </a:xfrm>
        </p:spPr>
        <p:txBody>
          <a:bodyPr>
            <a:normAutofit lnSpcReduction="10000"/>
          </a:bodyPr>
          <a:lstStyle/>
          <a:p>
            <a:r>
              <a:rPr lang="en-US" dirty="0" smtClean="0"/>
              <a:t>We receive a signal from the cable channel and multiply by the DFT matrix (using FFT algorithm for speed).</a:t>
            </a:r>
          </a:p>
          <a:p>
            <a:r>
              <a:rPr lang="en-US" dirty="0" smtClean="0"/>
              <a:t>The result tells how the signal correlates with each of the sine waves in the DFT matrix.</a:t>
            </a:r>
          </a:p>
          <a:p>
            <a:r>
              <a:rPr lang="en-US" dirty="0" smtClean="0"/>
              <a:t>This gives us back the original QAM data.</a:t>
            </a:r>
          </a:p>
          <a:p>
            <a:r>
              <a:rPr lang="en-US" dirty="0" smtClean="0"/>
              <a:t>The single matrix multiply is equivalent to</a:t>
            </a:r>
            <a:br>
              <a:rPr lang="en-US" dirty="0" smtClean="0"/>
            </a:br>
            <a:r>
              <a:rPr lang="en-US" dirty="0" smtClean="0">
                <a:solidFill>
                  <a:srgbClr val="C00000"/>
                </a:solidFill>
              </a:rPr>
              <a:t>4096 individual QAM receivers</a:t>
            </a:r>
            <a:r>
              <a:rPr lang="en-US" dirty="0" smtClean="0"/>
              <a:t>!</a:t>
            </a:r>
          </a:p>
          <a:p>
            <a:endParaRPr lang="en-US" dirty="0"/>
          </a:p>
        </p:txBody>
      </p:sp>
      <p:sp>
        <p:nvSpPr>
          <p:cNvPr id="45" name="TextBox 44"/>
          <p:cNvSpPr txBox="1"/>
          <p:nvPr/>
        </p:nvSpPr>
        <p:spPr>
          <a:xfrm>
            <a:off x="6520070" y="214689"/>
            <a:ext cx="2499339" cy="307777"/>
          </a:xfrm>
          <a:prstGeom prst="rect">
            <a:avLst/>
          </a:prstGeom>
          <a:noFill/>
        </p:spPr>
        <p:txBody>
          <a:bodyPr wrap="none" rtlCol="0">
            <a:spAutoFit/>
          </a:bodyPr>
          <a:lstStyle/>
          <a:p>
            <a:r>
              <a:rPr lang="en-US" sz="1400" dirty="0" smtClean="0"/>
              <a:t>DFT is the equivalent of this:</a:t>
            </a:r>
            <a:endParaRPr lang="en-US" sz="1400" dirty="0"/>
          </a:p>
        </p:txBody>
      </p:sp>
      <p:grpSp>
        <p:nvGrpSpPr>
          <p:cNvPr id="43" name="Group 42"/>
          <p:cNvGrpSpPr/>
          <p:nvPr/>
        </p:nvGrpSpPr>
        <p:grpSpPr>
          <a:xfrm>
            <a:off x="7788372" y="603849"/>
            <a:ext cx="862642" cy="431321"/>
            <a:chOff x="6707036" y="603849"/>
            <a:chExt cx="862642" cy="431321"/>
          </a:xfrm>
        </p:grpSpPr>
        <p:sp>
          <p:nvSpPr>
            <p:cNvPr id="44" name="Rectangle 43"/>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707036" y="655604"/>
              <a:ext cx="862642" cy="307777"/>
            </a:xfrm>
            <a:prstGeom prst="rect">
              <a:avLst/>
            </a:prstGeom>
            <a:noFill/>
          </p:spPr>
          <p:txBody>
            <a:bodyPr wrap="square" rtlCol="0">
              <a:spAutoFit/>
            </a:bodyPr>
            <a:lstStyle/>
            <a:p>
              <a:pPr algn="ctr"/>
              <a:r>
                <a:rPr lang="en-US" sz="700" dirty="0" smtClean="0"/>
                <a:t>QAM receiver for 1</a:t>
              </a:r>
              <a:r>
                <a:rPr lang="en-US" sz="700" baseline="30000" dirty="0" smtClean="0"/>
                <a:t>st</a:t>
              </a:r>
              <a:r>
                <a:rPr lang="en-US" sz="700" dirty="0" smtClean="0"/>
                <a:t> subcarrier</a:t>
              </a:r>
              <a:endParaRPr lang="en-US" sz="700" dirty="0"/>
            </a:p>
          </p:txBody>
        </p:sp>
      </p:grpSp>
      <p:grpSp>
        <p:nvGrpSpPr>
          <p:cNvPr id="47" name="Group 46"/>
          <p:cNvGrpSpPr/>
          <p:nvPr/>
        </p:nvGrpSpPr>
        <p:grpSpPr>
          <a:xfrm>
            <a:off x="7757914" y="1196175"/>
            <a:ext cx="891432" cy="431321"/>
            <a:chOff x="6670820" y="603849"/>
            <a:chExt cx="891432" cy="431321"/>
          </a:xfrm>
        </p:grpSpPr>
        <p:sp>
          <p:nvSpPr>
            <p:cNvPr id="48" name="Rectangle 47"/>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670820" y="664658"/>
              <a:ext cx="891432" cy="307777"/>
            </a:xfrm>
            <a:prstGeom prst="rect">
              <a:avLst/>
            </a:prstGeom>
            <a:noFill/>
          </p:spPr>
          <p:txBody>
            <a:bodyPr wrap="square" rtlCol="0">
              <a:spAutoFit/>
            </a:bodyPr>
            <a:lstStyle/>
            <a:p>
              <a:pPr algn="ctr"/>
              <a:r>
                <a:rPr lang="en-US" sz="700" dirty="0" smtClean="0"/>
                <a:t>QAM receiver for 2</a:t>
              </a:r>
              <a:r>
                <a:rPr lang="en-US" sz="700" baseline="30000" dirty="0" smtClean="0"/>
                <a:t>nd</a:t>
              </a:r>
              <a:r>
                <a:rPr lang="en-US" sz="700" dirty="0" smtClean="0"/>
                <a:t>  subcarrier</a:t>
              </a:r>
              <a:endParaRPr lang="en-US" sz="700" dirty="0"/>
            </a:p>
          </p:txBody>
        </p:sp>
      </p:grpSp>
      <p:grpSp>
        <p:nvGrpSpPr>
          <p:cNvPr id="50" name="Group 49"/>
          <p:cNvGrpSpPr/>
          <p:nvPr/>
        </p:nvGrpSpPr>
        <p:grpSpPr>
          <a:xfrm>
            <a:off x="7777253" y="1788501"/>
            <a:ext cx="862642" cy="431321"/>
            <a:chOff x="6684401" y="603849"/>
            <a:chExt cx="862642" cy="431321"/>
          </a:xfrm>
        </p:grpSpPr>
        <p:sp>
          <p:nvSpPr>
            <p:cNvPr id="51" name="Rectangle 50"/>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684401" y="655604"/>
              <a:ext cx="862642" cy="307777"/>
            </a:xfrm>
            <a:prstGeom prst="rect">
              <a:avLst/>
            </a:prstGeom>
            <a:noFill/>
          </p:spPr>
          <p:txBody>
            <a:bodyPr wrap="square" rtlCol="0">
              <a:spAutoFit/>
            </a:bodyPr>
            <a:lstStyle/>
            <a:p>
              <a:pPr algn="ctr"/>
              <a:r>
                <a:rPr lang="en-US" sz="700" dirty="0" smtClean="0"/>
                <a:t>QAM receiver for 3</a:t>
              </a:r>
              <a:r>
                <a:rPr lang="en-US" sz="700" baseline="30000" dirty="0" smtClean="0"/>
                <a:t>rd</a:t>
              </a:r>
              <a:r>
                <a:rPr lang="en-US" sz="700" dirty="0" smtClean="0"/>
                <a:t> subcarrier</a:t>
              </a:r>
              <a:endParaRPr lang="en-US" sz="700" dirty="0"/>
            </a:p>
          </p:txBody>
        </p:sp>
      </p:grpSp>
      <p:grpSp>
        <p:nvGrpSpPr>
          <p:cNvPr id="53" name="Group 52"/>
          <p:cNvGrpSpPr/>
          <p:nvPr/>
        </p:nvGrpSpPr>
        <p:grpSpPr>
          <a:xfrm>
            <a:off x="7787538" y="2380827"/>
            <a:ext cx="862642" cy="431321"/>
            <a:chOff x="6688928" y="603849"/>
            <a:chExt cx="862642" cy="431321"/>
          </a:xfrm>
        </p:grpSpPr>
        <p:sp>
          <p:nvSpPr>
            <p:cNvPr id="54" name="Rectangle 53"/>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688928" y="660131"/>
              <a:ext cx="862642" cy="307777"/>
            </a:xfrm>
            <a:prstGeom prst="rect">
              <a:avLst/>
            </a:prstGeom>
            <a:noFill/>
          </p:spPr>
          <p:txBody>
            <a:bodyPr wrap="square" rtlCol="0">
              <a:spAutoFit/>
            </a:bodyPr>
            <a:lstStyle/>
            <a:p>
              <a:pPr algn="ctr"/>
              <a:r>
                <a:rPr lang="en-US" sz="700" dirty="0" smtClean="0"/>
                <a:t>QAM receiver for 4</a:t>
              </a:r>
              <a:r>
                <a:rPr lang="en-US" sz="700" baseline="30000" dirty="0" smtClean="0"/>
                <a:t>th</a:t>
              </a:r>
              <a:r>
                <a:rPr lang="en-US" sz="700" dirty="0" smtClean="0"/>
                <a:t> subcarrier</a:t>
              </a:r>
              <a:endParaRPr lang="en-US" sz="700" dirty="0"/>
            </a:p>
          </p:txBody>
        </p:sp>
      </p:grpSp>
      <p:grpSp>
        <p:nvGrpSpPr>
          <p:cNvPr id="56" name="Group 55"/>
          <p:cNvGrpSpPr/>
          <p:nvPr/>
        </p:nvGrpSpPr>
        <p:grpSpPr>
          <a:xfrm>
            <a:off x="7817162" y="3565479"/>
            <a:ext cx="862642" cy="435564"/>
            <a:chOff x="6707036" y="603849"/>
            <a:chExt cx="862642" cy="435564"/>
          </a:xfrm>
        </p:grpSpPr>
        <p:sp>
          <p:nvSpPr>
            <p:cNvPr id="57" name="Rectangle 56"/>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707036" y="623915"/>
              <a:ext cx="862642" cy="415498"/>
            </a:xfrm>
            <a:prstGeom prst="rect">
              <a:avLst/>
            </a:prstGeom>
            <a:noFill/>
          </p:spPr>
          <p:txBody>
            <a:bodyPr wrap="square" rtlCol="0">
              <a:spAutoFit/>
            </a:bodyPr>
            <a:lstStyle/>
            <a:p>
              <a:pPr algn="ctr"/>
              <a:r>
                <a:rPr lang="en-US" sz="700" dirty="0" smtClean="0"/>
                <a:t>QAM receiver for 4095</a:t>
              </a:r>
              <a:r>
                <a:rPr lang="en-US" sz="700" baseline="30000" dirty="0" smtClean="0"/>
                <a:t>th</a:t>
              </a:r>
              <a:r>
                <a:rPr lang="en-US" sz="700" dirty="0" smtClean="0"/>
                <a:t>  subcarrier</a:t>
              </a:r>
              <a:endParaRPr lang="en-US" sz="700" dirty="0"/>
            </a:p>
          </p:txBody>
        </p:sp>
      </p:grpSp>
      <p:grpSp>
        <p:nvGrpSpPr>
          <p:cNvPr id="59" name="Group 58"/>
          <p:cNvGrpSpPr/>
          <p:nvPr/>
        </p:nvGrpSpPr>
        <p:grpSpPr>
          <a:xfrm>
            <a:off x="7822920" y="4157805"/>
            <a:ext cx="862642" cy="435564"/>
            <a:chOff x="6707036" y="603849"/>
            <a:chExt cx="862642" cy="435564"/>
          </a:xfrm>
        </p:grpSpPr>
        <p:sp>
          <p:nvSpPr>
            <p:cNvPr id="60" name="Rectangle 59"/>
            <p:cNvSpPr/>
            <p:nvPr/>
          </p:nvSpPr>
          <p:spPr>
            <a:xfrm>
              <a:off x="6711351" y="603849"/>
              <a:ext cx="819509" cy="4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707036" y="623915"/>
              <a:ext cx="862642" cy="415498"/>
            </a:xfrm>
            <a:prstGeom prst="rect">
              <a:avLst/>
            </a:prstGeom>
            <a:noFill/>
          </p:spPr>
          <p:txBody>
            <a:bodyPr wrap="square" rtlCol="0">
              <a:spAutoFit/>
            </a:bodyPr>
            <a:lstStyle/>
            <a:p>
              <a:pPr algn="ctr"/>
              <a:r>
                <a:rPr lang="en-US" sz="700" dirty="0" smtClean="0"/>
                <a:t>QAM receiver for 4096</a:t>
              </a:r>
              <a:r>
                <a:rPr lang="en-US" sz="700" baseline="30000" dirty="0" smtClean="0"/>
                <a:t>th</a:t>
              </a:r>
              <a:r>
                <a:rPr lang="en-US" sz="700" dirty="0" smtClean="0"/>
                <a:t>  subcarrier</a:t>
              </a:r>
              <a:endParaRPr lang="en-US" sz="700" dirty="0"/>
            </a:p>
          </p:txBody>
        </p:sp>
      </p:grpSp>
      <p:sp>
        <p:nvSpPr>
          <p:cNvPr id="62" name="Oval 61"/>
          <p:cNvSpPr/>
          <p:nvPr/>
        </p:nvSpPr>
        <p:spPr>
          <a:xfrm>
            <a:off x="8164582" y="2965007"/>
            <a:ext cx="90534" cy="86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167936" y="3144569"/>
            <a:ext cx="90534" cy="86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8167176" y="3310550"/>
            <a:ext cx="90534" cy="86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rot="10800000">
            <a:off x="6508999" y="2481300"/>
            <a:ext cx="548640" cy="5486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rot="10800000" flipV="1">
            <a:off x="7086294" y="4358281"/>
            <a:ext cx="720915" cy="1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7089693" y="3029939"/>
            <a:ext cx="0" cy="13249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6783319" y="3029939"/>
            <a:ext cx="306374" cy="2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7225472" y="3765955"/>
            <a:ext cx="58080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7225472" y="2949594"/>
            <a:ext cx="0" cy="8175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65" idx="1"/>
          </p:cNvCxnSpPr>
          <p:nvPr/>
        </p:nvCxnSpPr>
        <p:spPr>
          <a:xfrm rot="10800000">
            <a:off x="6977293" y="2949594"/>
            <a:ext cx="24817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488457" y="2588026"/>
            <a:ext cx="3229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7492198" y="2590998"/>
            <a:ext cx="0" cy="242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7056710" y="2837985"/>
            <a:ext cx="4354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7336718" y="2007581"/>
            <a:ext cx="46956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7336718" y="2004161"/>
            <a:ext cx="930" cy="6974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7042550" y="2697032"/>
            <a:ext cx="2941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7189634" y="1384678"/>
            <a:ext cx="60512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a:off x="7182014" y="1384678"/>
            <a:ext cx="0" cy="11932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6990128" y="2577920"/>
            <a:ext cx="19188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7025449" y="804507"/>
            <a:ext cx="76399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H="1">
            <a:off x="7025449" y="792352"/>
            <a:ext cx="5094" cy="16872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6763471" y="2479650"/>
            <a:ext cx="267073" cy="16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6294212" y="2755620"/>
            <a:ext cx="213748"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833523"/>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Don’t forget receiver synchronization</a:t>
            </a:r>
            <a:endParaRPr lang="en-US"/>
          </a:p>
        </p:txBody>
      </p:sp>
      <p:sp>
        <p:nvSpPr>
          <p:cNvPr id="3" name="Content Placeholder 2"/>
          <p:cNvSpPr>
            <a:spLocks noGrp="1"/>
          </p:cNvSpPr>
          <p:nvPr>
            <p:ph idx="1"/>
          </p:nvPr>
        </p:nvSpPr>
        <p:spPr>
          <a:xfrm>
            <a:off x="793752" y="983768"/>
            <a:ext cx="7435849" cy="3733275"/>
          </a:xfrm>
        </p:spPr>
        <p:txBody>
          <a:bodyPr>
            <a:normAutofit fontScale="92500" lnSpcReduction="10000"/>
          </a:bodyPr>
          <a:lstStyle/>
          <a:p>
            <a:r>
              <a:rPr lang="en-US" dirty="0" smtClean="0"/>
              <a:t>To get the transmitter IFFT and receiver FFT to line up, we need to synchronize the receiver to the transmitter.</a:t>
            </a:r>
          </a:p>
          <a:p>
            <a:r>
              <a:rPr lang="en-US" dirty="0" smtClean="0">
                <a:solidFill>
                  <a:srgbClr val="C00000"/>
                </a:solidFill>
              </a:rPr>
              <a:t>Timing</a:t>
            </a:r>
            <a:r>
              <a:rPr lang="en-US" dirty="0" smtClean="0"/>
              <a:t>: Adjust symbol timing so the FFT starts at the right time.</a:t>
            </a:r>
          </a:p>
          <a:p>
            <a:pPr lvl="1"/>
            <a:r>
              <a:rPr lang="en-US" dirty="0" smtClean="0"/>
              <a:t>Cyclic prefix: To make timing easier, the transmitter repeats part of the signal.  This also allows time for channel echoes to die out.</a:t>
            </a:r>
          </a:p>
          <a:p>
            <a:r>
              <a:rPr lang="en-US" dirty="0" smtClean="0">
                <a:solidFill>
                  <a:srgbClr val="C00000"/>
                </a:solidFill>
              </a:rPr>
              <a:t>Frequency</a:t>
            </a:r>
            <a:r>
              <a:rPr lang="en-US" dirty="0" smtClean="0"/>
              <a:t>: Adjust receiver to the correct center frequency.</a:t>
            </a:r>
          </a:p>
          <a:p>
            <a:pPr lvl="1"/>
            <a:r>
              <a:rPr lang="en-US" dirty="0" smtClean="0"/>
              <a:t>Continuous pilots: Some subcarriers carry no data, and are used to measure frequency offset.</a:t>
            </a:r>
          </a:p>
          <a:p>
            <a:r>
              <a:rPr lang="en-US" dirty="0" smtClean="0">
                <a:solidFill>
                  <a:srgbClr val="C00000"/>
                </a:solidFill>
              </a:rPr>
              <a:t>Equalization</a:t>
            </a:r>
            <a:r>
              <a:rPr lang="en-US" dirty="0" smtClean="0"/>
              <a:t>: Adjust amplitude and phase of each subcarrier to remove channel effects.</a:t>
            </a:r>
          </a:p>
          <a:p>
            <a:pPr lvl="1"/>
            <a:r>
              <a:rPr lang="en-US" dirty="0" smtClean="0"/>
              <a:t>Scattered pilots: Carry no data, visit each subcarrier location once every 128 symbols, used to measure channel response.</a:t>
            </a:r>
            <a:endParaRPr lang="en-US" dirty="0"/>
          </a:p>
        </p:txBody>
      </p:sp>
    </p:spTree>
    <p:extLst>
      <p:ext uri="{BB962C8B-B14F-4D97-AF65-F5344CB8AC3E}">
        <p14:creationId xmlns:p14="http://schemas.microsoft.com/office/powerpoint/2010/main" val="2364060555"/>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6" y="3762375"/>
            <a:ext cx="5534024" cy="461665"/>
          </a:xfrm>
          <a:prstGeom prst="rect">
            <a:avLst/>
          </a:prstGeom>
          <a:noFill/>
        </p:spPr>
        <p:txBody>
          <a:bodyPr wrap="square" rtlCol="0">
            <a:spAutoFit/>
          </a:bodyPr>
          <a:lstStyle/>
          <a:p>
            <a:r>
              <a:rPr lang="en-US" sz="1200" dirty="0" smtClean="0"/>
              <a:t>192 MHz channel bandwidth, including 1 MHz wide guard band on each end.</a:t>
            </a:r>
          </a:p>
          <a:p>
            <a:endParaRPr lang="en-US" sz="1200" dirty="0" smtClean="0"/>
          </a:p>
        </p:txBody>
      </p:sp>
      <p:cxnSp>
        <p:nvCxnSpPr>
          <p:cNvPr id="18" name="Straight Arrow Connector 17"/>
          <p:cNvCxnSpPr/>
          <p:nvPr/>
        </p:nvCxnSpPr>
        <p:spPr>
          <a:xfrm>
            <a:off x="1063686"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09925" y="3505200"/>
            <a:ext cx="2470548" cy="276999"/>
          </a:xfrm>
          <a:prstGeom prst="rect">
            <a:avLst/>
          </a:prstGeom>
          <a:noFill/>
        </p:spPr>
        <p:txBody>
          <a:bodyPr wrap="none" rtlCol="0">
            <a:spAutoFit/>
          </a:bodyPr>
          <a:lstStyle/>
          <a:p>
            <a:r>
              <a:rPr lang="en-US" sz="1200" dirty="0" smtClean="0"/>
              <a:t>190 MHz encompassed spectrum</a:t>
            </a:r>
            <a:endParaRPr lang="en-US" sz="1200" dirty="0"/>
          </a:p>
        </p:txBody>
      </p:sp>
      <p:sp>
        <p:nvSpPr>
          <p:cNvPr id="117" name="Right Brace 116"/>
          <p:cNvSpPr/>
          <p:nvPr/>
        </p:nvSpPr>
        <p:spPr>
          <a:xfrm rot="16200000">
            <a:off x="4237068" y="-1430311"/>
            <a:ext cx="438152" cy="6784915"/>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p:cNvSpPr txBox="1"/>
          <p:nvPr/>
        </p:nvSpPr>
        <p:spPr>
          <a:xfrm>
            <a:off x="1922963" y="1121131"/>
            <a:ext cx="5809604" cy="584775"/>
          </a:xfrm>
          <a:prstGeom prst="rect">
            <a:avLst/>
          </a:prstGeom>
          <a:noFill/>
        </p:spPr>
        <p:txBody>
          <a:bodyPr wrap="none" rtlCol="0">
            <a:spAutoFit/>
          </a:bodyPr>
          <a:lstStyle/>
          <a:p>
            <a:r>
              <a:rPr lang="en-US" sz="1600" dirty="0" smtClean="0"/>
              <a:t>25 kHz subcarrier spacing: 7600 subcarriers (called “8K FFT”)</a:t>
            </a:r>
          </a:p>
          <a:p>
            <a:r>
              <a:rPr lang="en-US" sz="1600" dirty="0" smtClean="0"/>
              <a:t>50 kHz subcarrier spacing: 3800 subcarriers (called “4K FFT”)</a:t>
            </a:r>
          </a:p>
        </p:txBody>
      </p:sp>
      <p:sp>
        <p:nvSpPr>
          <p:cNvPr id="3" name="TextBox 2"/>
          <p:cNvSpPr txBox="1"/>
          <p:nvPr/>
        </p:nvSpPr>
        <p:spPr>
          <a:xfrm>
            <a:off x="669850" y="4082890"/>
            <a:ext cx="7974419" cy="830997"/>
          </a:xfrm>
          <a:prstGeom prst="rect">
            <a:avLst/>
          </a:prstGeom>
          <a:noFill/>
        </p:spPr>
        <p:txBody>
          <a:bodyPr wrap="square" rtlCol="0">
            <a:spAutoFit/>
          </a:bodyPr>
          <a:lstStyle/>
          <a:p>
            <a:r>
              <a:rPr lang="en-US" sz="1600" dirty="0"/>
              <a:t>Since the guard bands in this example total 2 MHz out of 192 MHz, the equivalent excess bandwidth or “alpha” is (2/192) x 100 ≈ 1%, compared to 12% for DOCSIS 3.0 and earlier 256-QAM SC-QAM.</a:t>
            </a:r>
          </a:p>
        </p:txBody>
      </p:sp>
    </p:spTree>
    <p:extLst>
      <p:ext uri="{BB962C8B-B14F-4D97-AF65-F5344CB8AC3E}">
        <p14:creationId xmlns:p14="http://schemas.microsoft.com/office/powerpoint/2010/main" val="34828553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DOCSIS Background</a:t>
            </a:r>
          </a:p>
        </p:txBody>
      </p:sp>
      <p:sp>
        <p:nvSpPr>
          <p:cNvPr id="5123" name="Rectangle 3"/>
          <p:cNvSpPr>
            <a:spLocks noGrp="1" noChangeArrowheads="1"/>
          </p:cNvSpPr>
          <p:nvPr>
            <p:ph type="body" idx="1"/>
          </p:nvPr>
        </p:nvSpPr>
        <p:spPr>
          <a:xfrm>
            <a:off x="641350" y="904706"/>
            <a:ext cx="7940675" cy="1720453"/>
          </a:xfrm>
        </p:spPr>
        <p:txBody>
          <a:bodyPr>
            <a:noAutofit/>
          </a:bodyPr>
          <a:lstStyle/>
          <a:p>
            <a:pPr>
              <a:buClr>
                <a:schemeClr val="accent1"/>
              </a:buClr>
              <a:buFontTx/>
              <a:buChar char="•"/>
            </a:pPr>
            <a:r>
              <a:rPr lang="en-US" altLang="en-US" sz="1600" dirty="0" smtClean="0">
                <a:cs typeface="Arial" pitchFamily="34" charset="0"/>
              </a:rPr>
              <a:t>DOCSIS 1.x supported per-channel downstream data rates of 30.34 Mbps (64-QAM) and 42.88 Mbps (256-QAM) in a 6 MHz channel bandwidth, and several upstream data rates, ranging from a low of 320 kbps to a high of 10.24 Mbps. It also supported two upstream modulation formats – quadrature phase shift keying (QPSK) and 16-QAM – as well as five upstream RF channel bandwidths.</a:t>
            </a:r>
          </a:p>
          <a:p>
            <a:pPr>
              <a:buFontTx/>
              <a:buChar char="•"/>
            </a:pPr>
            <a:r>
              <a:rPr lang="en-US" altLang="en-US" sz="1600" dirty="0">
                <a:cs typeface="Arial" pitchFamily="34" charset="0"/>
              </a:rPr>
              <a:t>DOCSIS 1.1 added some enhancement to upstream transmission robustness, using 8-tap adaptive </a:t>
            </a:r>
            <a:r>
              <a:rPr lang="en-US" altLang="en-US" sz="1600" dirty="0" smtClean="0">
                <a:cs typeface="Arial" pitchFamily="34" charset="0"/>
              </a:rPr>
              <a:t>pre-equalization</a:t>
            </a:r>
            <a:r>
              <a:rPr lang="en-US" altLang="en-US" sz="1600" dirty="0">
                <a:cs typeface="Arial" pitchFamily="34" charset="0"/>
              </a:rPr>
              <a:t>.</a:t>
            </a:r>
          </a:p>
          <a:p>
            <a:pPr>
              <a:buClr>
                <a:schemeClr val="accent1"/>
              </a:buClr>
              <a:buFontTx/>
              <a:buChar char="•"/>
            </a:pPr>
            <a:endParaRPr lang="en-US" altLang="en-US" sz="1600" dirty="0" smtClean="0">
              <a:cs typeface="Arial" pitchFamily="34" charset="0"/>
            </a:endParaRPr>
          </a:p>
          <a:p>
            <a:pPr>
              <a:buFont typeface="Wingdings" pitchFamily="2" charset="2"/>
              <a:buNone/>
            </a:pPr>
            <a:endParaRPr lang="en-US" altLang="en-US" sz="1600" dirty="0" smtClean="0">
              <a:cs typeface="Arial" pitchFamily="34" charset="0"/>
            </a:endParaRPr>
          </a:p>
        </p:txBody>
      </p:sp>
      <p:graphicFrame>
        <p:nvGraphicFramePr>
          <p:cNvPr id="932868" name="Group 4"/>
          <p:cNvGraphicFramePr>
            <a:graphicFrameLocks noGrp="1"/>
          </p:cNvGraphicFramePr>
          <p:nvPr>
            <p:extLst>
              <p:ext uri="{D42A27DB-BD31-4B8C-83A1-F6EECF244321}">
                <p14:modId xmlns:p14="http://schemas.microsoft.com/office/powerpoint/2010/main" val="3140285228"/>
              </p:ext>
            </p:extLst>
          </p:nvPr>
        </p:nvGraphicFramePr>
        <p:xfrm>
          <a:off x="914400" y="3092775"/>
          <a:ext cx="7467600" cy="1551386"/>
        </p:xfrm>
        <a:graphic>
          <a:graphicData uri="http://schemas.openxmlformats.org/drawingml/2006/table">
            <a:tbl>
              <a:tblPr/>
              <a:tblGrid>
                <a:gridCol w="1244600"/>
                <a:gridCol w="1244600"/>
                <a:gridCol w="1244600"/>
                <a:gridCol w="1244600"/>
                <a:gridCol w="1244600"/>
                <a:gridCol w="1244600"/>
              </a:tblGrid>
              <a:tr h="445656">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Channel bandwidth, MHz</a:t>
                      </a:r>
                    </a:p>
                  </a:txBody>
                  <a:tcPr marL="73025" marR="73025" marT="27375" marB="273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Symbol rate, ksym/sec</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QPSK raw data rate, Mbps</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QPSK nominal data rate, Mbps</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16-QAM raw data rate, Mbps</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16-QAM nominal data rate, Mbps</a:t>
                      </a:r>
                    </a:p>
                  </a:txBody>
                  <a:tcPr marL="73025" marR="73025" marT="27375" marB="273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221384">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0.200</a:t>
                      </a:r>
                    </a:p>
                  </a:txBody>
                  <a:tcPr marL="73025" marR="73025" marT="27375" marB="273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160</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0.32</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~0.3</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0.64</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~0.6</a:t>
                      </a:r>
                    </a:p>
                  </a:txBody>
                  <a:tcPr marL="73025" marR="73025" marT="27375" marB="273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20194">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0.400</a:t>
                      </a:r>
                    </a:p>
                  </a:txBody>
                  <a:tcPr marL="73025" marR="73025" marT="27375" marB="273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320</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0.64</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~0.6</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1.28</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~1.2</a:t>
                      </a:r>
                    </a:p>
                  </a:txBody>
                  <a:tcPr marL="73025" marR="73025" marT="27375" marB="273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21384">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0.800</a:t>
                      </a:r>
                    </a:p>
                  </a:txBody>
                  <a:tcPr marL="73025" marR="73025" marT="27375" marB="273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640</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1.28</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~1.2</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2.56</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~2.4</a:t>
                      </a:r>
                    </a:p>
                  </a:txBody>
                  <a:tcPr marL="73025" marR="73025" marT="27375" marB="273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21384">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1.60</a:t>
                      </a:r>
                    </a:p>
                  </a:txBody>
                  <a:tcPr marL="73025" marR="73025" marT="27375" marB="273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1,280</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2.56</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~2.3</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5.12</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~4.8</a:t>
                      </a:r>
                    </a:p>
                  </a:txBody>
                  <a:tcPr marL="73025" marR="73025" marT="27375" marB="273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21384">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3.20</a:t>
                      </a:r>
                    </a:p>
                  </a:txBody>
                  <a:tcPr marL="73025" marR="73025" marT="27375" marB="273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2,560</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5.12</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~4.6</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smtClean="0">
                          <a:ln>
                            <a:noFill/>
                          </a:ln>
                          <a:solidFill>
                            <a:schemeClr val="tx1"/>
                          </a:solidFill>
                          <a:effectLst/>
                          <a:latin typeface="Arial" charset="0"/>
                        </a:rPr>
                        <a:t>10.24</a:t>
                      </a:r>
                    </a:p>
                  </a:txBody>
                  <a:tcPr marL="73025" marR="73025" marT="27375" marB="273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~9.0</a:t>
                      </a:r>
                    </a:p>
                  </a:txBody>
                  <a:tcPr marL="73025" marR="73025" marT="27375" marB="273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extLst>
      <p:ext uri="{BB962C8B-B14F-4D97-AF65-F5344CB8AC3E}">
        <p14:creationId xmlns:p14="http://schemas.microsoft.com/office/powerpoint/2010/main" val="36408738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2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6" y="3762375"/>
            <a:ext cx="5534024" cy="461665"/>
          </a:xfrm>
          <a:prstGeom prst="rect">
            <a:avLst/>
          </a:prstGeom>
          <a:noFill/>
        </p:spPr>
        <p:txBody>
          <a:bodyPr wrap="square" rtlCol="0">
            <a:spAutoFit/>
          </a:bodyPr>
          <a:lstStyle/>
          <a:p>
            <a:r>
              <a:rPr lang="en-US" sz="1200" dirty="0" smtClean="0"/>
              <a:t>192 MHz channel bandwidth, including 1 MHz wide guard band on each end.</a:t>
            </a:r>
          </a:p>
          <a:p>
            <a:endParaRPr lang="en-US" sz="1200" dirty="0" smtClean="0"/>
          </a:p>
        </p:txBody>
      </p:sp>
      <p:cxnSp>
        <p:nvCxnSpPr>
          <p:cNvPr id="18" name="Straight Arrow Connector 17"/>
          <p:cNvCxnSpPr/>
          <p:nvPr/>
        </p:nvCxnSpPr>
        <p:spPr>
          <a:xfrm>
            <a:off x="1063686"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15445" y="3505200"/>
            <a:ext cx="2470548" cy="276999"/>
          </a:xfrm>
          <a:prstGeom prst="rect">
            <a:avLst/>
          </a:prstGeom>
          <a:noFill/>
        </p:spPr>
        <p:txBody>
          <a:bodyPr wrap="none" rtlCol="0">
            <a:spAutoFit/>
          </a:bodyPr>
          <a:lstStyle/>
          <a:p>
            <a:r>
              <a:rPr lang="en-US" sz="1200" dirty="0"/>
              <a:t>190 MHz encompassed spectrum</a:t>
            </a:r>
          </a:p>
        </p:txBody>
      </p:sp>
      <p:sp>
        <p:nvSpPr>
          <p:cNvPr id="117" name="Right Brace 116"/>
          <p:cNvSpPr/>
          <p:nvPr/>
        </p:nvSpPr>
        <p:spPr>
          <a:xfrm rot="16200000">
            <a:off x="4237068" y="-1430311"/>
            <a:ext cx="438152" cy="6784915"/>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p:cNvSpPr txBox="1"/>
          <p:nvPr/>
        </p:nvSpPr>
        <p:spPr>
          <a:xfrm>
            <a:off x="1922963" y="1121131"/>
            <a:ext cx="5809604" cy="584775"/>
          </a:xfrm>
          <a:prstGeom prst="rect">
            <a:avLst/>
          </a:prstGeom>
          <a:noFill/>
        </p:spPr>
        <p:txBody>
          <a:bodyPr wrap="none" rtlCol="0">
            <a:spAutoFit/>
          </a:bodyPr>
          <a:lstStyle/>
          <a:p>
            <a:r>
              <a:rPr lang="en-US" sz="1600" dirty="0" smtClean="0"/>
              <a:t>25 kHz subcarrier spacing: 7600 subcarriers (called “8K FFT”)</a:t>
            </a:r>
          </a:p>
          <a:p>
            <a:r>
              <a:rPr lang="en-US" sz="1600" dirty="0" smtClean="0"/>
              <a:t>50 kHz subcarrier spacing: 3800 subcarriers (called “4K FFT”)</a:t>
            </a:r>
          </a:p>
        </p:txBody>
      </p:sp>
      <p:sp>
        <p:nvSpPr>
          <p:cNvPr id="3" name="TextBox 2"/>
          <p:cNvSpPr txBox="1"/>
          <p:nvPr/>
        </p:nvSpPr>
        <p:spPr>
          <a:xfrm>
            <a:off x="627323" y="3997826"/>
            <a:ext cx="7931888" cy="1077218"/>
          </a:xfrm>
          <a:prstGeom prst="rect">
            <a:avLst/>
          </a:prstGeom>
          <a:noFill/>
        </p:spPr>
        <p:txBody>
          <a:bodyPr wrap="square" rtlCol="0">
            <a:spAutoFit/>
          </a:bodyPr>
          <a:lstStyle/>
          <a:p>
            <a:r>
              <a:rPr lang="en-US" sz="1600" dirty="0"/>
              <a:t>Although the excess bandwidth shown here is only about 1%, indicating very high raw spectral efficiency, OFDM does require other overhead to aid the receiver in acquiring the signal. This overhead includes the PHY link </a:t>
            </a:r>
            <a:r>
              <a:rPr lang="en-US" sz="1600" dirty="0" smtClean="0"/>
              <a:t>channel and </a:t>
            </a:r>
            <a:r>
              <a:rPr lang="en-US" sz="1600" dirty="0"/>
              <a:t>pilots, which are discussed in the following </a:t>
            </a:r>
            <a:r>
              <a:rPr lang="en-US" sz="1600" dirty="0" smtClean="0"/>
              <a:t>slides, and next </a:t>
            </a:r>
            <a:r>
              <a:rPr lang="en-US" sz="1600" dirty="0" err="1" smtClean="0"/>
              <a:t>codeword</a:t>
            </a:r>
            <a:r>
              <a:rPr lang="en-US" sz="1600" dirty="0" smtClean="0"/>
              <a:t> pointer.</a:t>
            </a:r>
            <a:endParaRPr lang="en-US" sz="1600" dirty="0"/>
          </a:p>
        </p:txBody>
      </p:sp>
    </p:spTree>
    <p:extLst>
      <p:ext uri="{BB962C8B-B14F-4D97-AF65-F5344CB8AC3E}">
        <p14:creationId xmlns:p14="http://schemas.microsoft.com/office/powerpoint/2010/main" val="1775427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5" y="3762375"/>
            <a:ext cx="5312673" cy="276999"/>
          </a:xfrm>
          <a:prstGeom prst="rect">
            <a:avLst/>
          </a:prstGeom>
          <a:noFill/>
        </p:spPr>
        <p:txBody>
          <a:bodyPr wrap="none" rtlCol="0">
            <a:spAutoFit/>
          </a:bodyPr>
          <a:lstStyle/>
          <a:p>
            <a:r>
              <a:rPr lang="en-US" sz="1200" dirty="0" smtClean="0"/>
              <a:t>192 MHz channel bandwidth, including 1 MHz wide guard band on each end</a:t>
            </a:r>
            <a:endParaRPr lang="en-US" sz="1200" dirty="0"/>
          </a:p>
        </p:txBody>
      </p:sp>
      <p:cxnSp>
        <p:nvCxnSpPr>
          <p:cNvPr id="18" name="Straight Arrow Connector 17"/>
          <p:cNvCxnSpPr/>
          <p:nvPr/>
        </p:nvCxnSpPr>
        <p:spPr>
          <a:xfrm>
            <a:off x="1063686"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57650" y="3505200"/>
            <a:ext cx="798617" cy="276999"/>
          </a:xfrm>
          <a:prstGeom prst="rect">
            <a:avLst/>
          </a:prstGeom>
          <a:noFill/>
        </p:spPr>
        <p:txBody>
          <a:bodyPr wrap="none" rtlCol="0">
            <a:spAutoFit/>
          </a:bodyPr>
          <a:lstStyle/>
          <a:p>
            <a:r>
              <a:rPr lang="en-US" sz="1200" dirty="0" smtClean="0"/>
              <a:t>190 MHz</a:t>
            </a:r>
            <a:endParaRPr lang="en-US" sz="1200" dirty="0"/>
          </a:p>
        </p:txBody>
      </p:sp>
      <p:sp>
        <p:nvSpPr>
          <p:cNvPr id="117" name="Right Brace 116"/>
          <p:cNvSpPr/>
          <p:nvPr/>
        </p:nvSpPr>
        <p:spPr>
          <a:xfrm rot="16200000">
            <a:off x="4237068" y="-1430311"/>
            <a:ext cx="438152" cy="6784915"/>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p:cNvSpPr txBox="1"/>
          <p:nvPr/>
        </p:nvSpPr>
        <p:spPr>
          <a:xfrm>
            <a:off x="2345637" y="1121131"/>
            <a:ext cx="4198585" cy="584775"/>
          </a:xfrm>
          <a:prstGeom prst="rect">
            <a:avLst/>
          </a:prstGeom>
          <a:noFill/>
        </p:spPr>
        <p:txBody>
          <a:bodyPr wrap="none" rtlCol="0">
            <a:spAutoFit/>
          </a:bodyPr>
          <a:lstStyle/>
          <a:p>
            <a:r>
              <a:rPr lang="en-US" sz="1600" dirty="0" smtClean="0"/>
              <a:t>25 kHz subcarrier spacing: 7600 subcarriers</a:t>
            </a:r>
          </a:p>
          <a:p>
            <a:r>
              <a:rPr lang="en-US" sz="1600" dirty="0" smtClean="0"/>
              <a:t>50 kHz subcarrier spacing: 3800 subcarriers</a:t>
            </a:r>
          </a:p>
        </p:txBody>
      </p:sp>
      <p:sp>
        <p:nvSpPr>
          <p:cNvPr id="3" name="Oval 2"/>
          <p:cNvSpPr/>
          <p:nvPr/>
        </p:nvSpPr>
        <p:spPr>
          <a:xfrm>
            <a:off x="7629525" y="2219323"/>
            <a:ext cx="409575" cy="1252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775125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78554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81983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5412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88841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2270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95699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99128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02557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05986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9415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12844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16273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19702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23131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26560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29989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33418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36847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40276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3705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47134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50563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53992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57421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60850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64279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67708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71137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74566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634206" y="1706917"/>
            <a:ext cx="1301477" cy="381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3770" y="1184138"/>
            <a:ext cx="856423" cy="338554"/>
          </a:xfrm>
          <a:prstGeom prst="rect">
            <a:avLst/>
          </a:prstGeom>
          <a:noFill/>
        </p:spPr>
        <p:txBody>
          <a:bodyPr wrap="square" rtlCol="0">
            <a:spAutoFit/>
          </a:bodyPr>
          <a:lstStyle/>
          <a:p>
            <a:pPr algn="ctr"/>
            <a:r>
              <a:rPr lang="en-US" sz="800" dirty="0" smtClean="0"/>
              <a:t>1 MHz guard band</a:t>
            </a:r>
            <a:endParaRPr lang="en-US" sz="800" dirty="0"/>
          </a:p>
        </p:txBody>
      </p:sp>
      <p:cxnSp>
        <p:nvCxnSpPr>
          <p:cNvPr id="45" name="Straight Arrow Connector 44"/>
          <p:cNvCxnSpPr/>
          <p:nvPr/>
        </p:nvCxnSpPr>
        <p:spPr>
          <a:xfrm>
            <a:off x="8070963" y="1522692"/>
            <a:ext cx="70494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646002"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680292"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714582"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402664" y="609600"/>
            <a:ext cx="1741336" cy="12231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1" idx="2"/>
          </p:cNvCxnSpPr>
          <p:nvPr/>
        </p:nvCxnSpPr>
        <p:spPr>
          <a:xfrm>
            <a:off x="7402664" y="1221191"/>
            <a:ext cx="226861" cy="16422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3" idx="5"/>
          </p:cNvCxnSpPr>
          <p:nvPr/>
        </p:nvCxnSpPr>
        <p:spPr>
          <a:xfrm flipH="1">
            <a:off x="7979119" y="1548848"/>
            <a:ext cx="1051814" cy="173974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19288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22717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26146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29575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33004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36433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39862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3291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46720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50149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087632"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121922"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156212"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0788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44217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7646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1075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54504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7933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1362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4791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8220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1649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5078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8507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1936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85365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794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92223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95652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9081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02510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105939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09061" y="1709339"/>
            <a:ext cx="1301477" cy="3810"/>
          </a:xfrm>
          <a:prstGeom prst="line">
            <a:avLst/>
          </a:prstGeom>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1207" y="2237117"/>
            <a:ext cx="409575" cy="1252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1811" y="604978"/>
            <a:ext cx="1741336" cy="12231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p:cNvCxnSpPr/>
          <p:nvPr/>
        </p:nvCxnSpPr>
        <p:spPr>
          <a:xfrm>
            <a:off x="393342" y="1535577"/>
            <a:ext cx="70494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6" idx="5"/>
          </p:cNvCxnSpPr>
          <p:nvPr/>
        </p:nvCxnSpPr>
        <p:spPr>
          <a:xfrm flipH="1">
            <a:off x="1230801" y="1353415"/>
            <a:ext cx="522346" cy="195297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106" idx="3"/>
          </p:cNvCxnSpPr>
          <p:nvPr/>
        </p:nvCxnSpPr>
        <p:spPr>
          <a:xfrm>
            <a:off x="111318" y="1522692"/>
            <a:ext cx="829870" cy="178369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315094" y="1197023"/>
            <a:ext cx="856423" cy="338554"/>
          </a:xfrm>
          <a:prstGeom prst="rect">
            <a:avLst/>
          </a:prstGeom>
          <a:noFill/>
        </p:spPr>
        <p:txBody>
          <a:bodyPr wrap="square" rtlCol="0">
            <a:spAutoFit/>
          </a:bodyPr>
          <a:lstStyle/>
          <a:p>
            <a:pPr algn="ctr"/>
            <a:r>
              <a:rPr lang="en-US" sz="800" dirty="0" smtClean="0"/>
              <a:t>1 MHz guard band</a:t>
            </a:r>
            <a:endParaRPr lang="en-US" sz="800" dirty="0"/>
          </a:p>
        </p:txBody>
      </p:sp>
      <p:sp>
        <p:nvSpPr>
          <p:cNvPr id="5" name="TextBox 4"/>
          <p:cNvSpPr txBox="1"/>
          <p:nvPr/>
        </p:nvSpPr>
        <p:spPr>
          <a:xfrm>
            <a:off x="2018971" y="4149506"/>
            <a:ext cx="4828401" cy="830997"/>
          </a:xfrm>
          <a:prstGeom prst="rect">
            <a:avLst/>
          </a:prstGeom>
          <a:noFill/>
        </p:spPr>
        <p:txBody>
          <a:bodyPr wrap="square" rtlCol="0">
            <a:spAutoFit/>
          </a:bodyPr>
          <a:lstStyle/>
          <a:p>
            <a:r>
              <a:rPr lang="en-US" sz="1600" dirty="0" smtClean="0"/>
              <a:t>Note: The guard bands shown in these examples use the </a:t>
            </a:r>
            <a:r>
              <a:rPr lang="en-US" sz="1600" i="1" dirty="0" smtClean="0"/>
              <a:t>minimum</a:t>
            </a:r>
            <a:r>
              <a:rPr lang="en-US" sz="1600" dirty="0" smtClean="0"/>
              <a:t> bandwidth supported. Actual guard band bandwidth may be greater than 1 MHz.</a:t>
            </a:r>
            <a:endParaRPr lang="en-US" sz="1600" dirty="0"/>
          </a:p>
        </p:txBody>
      </p:sp>
    </p:spTree>
    <p:extLst>
      <p:ext uri="{BB962C8B-B14F-4D97-AF65-F5344CB8AC3E}">
        <p14:creationId xmlns:p14="http://schemas.microsoft.com/office/powerpoint/2010/main" val="2639563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8" name="TextBox 117"/>
          <p:cNvSpPr txBox="1"/>
          <p:nvPr/>
        </p:nvSpPr>
        <p:spPr>
          <a:xfrm>
            <a:off x="1945587" y="835381"/>
            <a:ext cx="4217087" cy="830997"/>
          </a:xfrm>
          <a:prstGeom prst="rect">
            <a:avLst/>
          </a:prstGeom>
          <a:noFill/>
        </p:spPr>
        <p:txBody>
          <a:bodyPr wrap="square" rtlCol="0">
            <a:spAutoFit/>
          </a:bodyPr>
          <a:lstStyle/>
          <a:p>
            <a:r>
              <a:rPr lang="en-US" sz="1600" dirty="0" smtClean="0">
                <a:solidFill>
                  <a:srgbClr val="C00000"/>
                </a:solidFill>
              </a:rPr>
              <a:t>Exclusion bands</a:t>
            </a:r>
            <a:r>
              <a:rPr lang="en-US" sz="1600" dirty="0" smtClean="0"/>
              <a:t> may be created within an OFDM channel for problems such as strong in-channel ingress (e.g., LTE interference).</a:t>
            </a:r>
          </a:p>
        </p:txBody>
      </p:sp>
      <p:sp>
        <p:nvSpPr>
          <p:cNvPr id="13" name="TextBox 12"/>
          <p:cNvSpPr txBox="1"/>
          <p:nvPr/>
        </p:nvSpPr>
        <p:spPr>
          <a:xfrm>
            <a:off x="724367" y="4048899"/>
            <a:ext cx="7962434" cy="830997"/>
          </a:xfrm>
          <a:prstGeom prst="rect">
            <a:avLst/>
          </a:prstGeom>
          <a:noFill/>
        </p:spPr>
        <p:txBody>
          <a:bodyPr wrap="square" rtlCol="0">
            <a:spAutoFit/>
          </a:bodyPr>
          <a:lstStyle/>
          <a:p>
            <a:r>
              <a:rPr lang="en-US" sz="1600" dirty="0" smtClean="0"/>
              <a:t>An exclusion band is a set </a:t>
            </a:r>
            <a:r>
              <a:rPr lang="en-US" sz="1600" dirty="0"/>
              <a:t>of contiguous subcarriers within the </a:t>
            </a:r>
            <a:r>
              <a:rPr lang="en-US" sz="1600" dirty="0" smtClean="0"/>
              <a:t>OFDM channel bandwidth </a:t>
            </a:r>
            <a:r>
              <a:rPr lang="en-US" sz="1600" dirty="0"/>
              <a:t>that are set to zero-value by the transmitter to </a:t>
            </a:r>
            <a:r>
              <a:rPr lang="en-US" sz="1600" dirty="0" smtClean="0"/>
              <a:t>avoid interference or to accommodate </a:t>
            </a:r>
            <a:r>
              <a:rPr lang="en-US" sz="1600" dirty="0"/>
              <a:t>co-existing transmissions such as legacy SC-QAM signals.</a:t>
            </a:r>
          </a:p>
        </p:txBody>
      </p:sp>
      <p:grpSp>
        <p:nvGrpSpPr>
          <p:cNvPr id="14" name="Group 13"/>
          <p:cNvGrpSpPr/>
          <p:nvPr/>
        </p:nvGrpSpPr>
        <p:grpSpPr>
          <a:xfrm>
            <a:off x="1191577" y="1733470"/>
            <a:ext cx="6760845" cy="833755"/>
            <a:chOff x="0" y="0"/>
            <a:chExt cx="7324725" cy="1111988"/>
          </a:xfrm>
        </p:grpSpPr>
        <p:sp>
          <p:nvSpPr>
            <p:cNvPr id="15" name="Trapezoid 14"/>
            <p:cNvSpPr/>
            <p:nvPr/>
          </p:nvSpPr>
          <p:spPr>
            <a:xfrm>
              <a:off x="263586" y="0"/>
              <a:ext cx="6784913" cy="1111988"/>
            </a:xfrm>
            <a:prstGeom prst="trapezoid">
              <a:avLst>
                <a:gd name="adj" fmla="val 3005"/>
              </a:avLst>
            </a:prstGeom>
            <a:solidFill>
              <a:srgbClr val="00DA05"/>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 name="Straight Connector 15"/>
            <p:cNvCxnSpPr/>
            <p:nvPr/>
          </p:nvCxnSpPr>
          <p:spPr>
            <a:xfrm>
              <a:off x="0" y="1111988"/>
              <a:ext cx="7324725" cy="0"/>
            </a:xfrm>
            <a:prstGeom prst="line">
              <a:avLst/>
            </a:prstGeom>
            <a:noFill/>
            <a:ln w="9525" cap="flat" cmpd="sng" algn="ctr">
              <a:solidFill>
                <a:srgbClr val="0183B7">
                  <a:shade val="95000"/>
                  <a:satMod val="105000"/>
                </a:srgbClr>
              </a:solidFill>
              <a:prstDash val="solid"/>
            </a:ln>
            <a:effectLst/>
          </p:spPr>
        </p:cxnSp>
        <p:sp>
          <p:nvSpPr>
            <p:cNvPr id="17" name="Freeform 16"/>
            <p:cNvSpPr/>
            <p:nvPr/>
          </p:nvSpPr>
          <p:spPr>
            <a:xfrm>
              <a:off x="2926608" y="611426"/>
              <a:ext cx="654844" cy="500558"/>
            </a:xfrm>
            <a:custGeom>
              <a:avLst/>
              <a:gdLst>
                <a:gd name="connsiteX0" fmla="*/ 0 w 654844"/>
                <a:gd name="connsiteY0" fmla="*/ 500558 h 500558"/>
                <a:gd name="connsiteX1" fmla="*/ 9525 w 654844"/>
                <a:gd name="connsiteY1" fmla="*/ 488651 h 500558"/>
                <a:gd name="connsiteX2" fmla="*/ 21431 w 654844"/>
                <a:gd name="connsiteY2" fmla="*/ 479126 h 500558"/>
                <a:gd name="connsiteX3" fmla="*/ 19050 w 654844"/>
                <a:gd name="connsiteY3" fmla="*/ 460076 h 500558"/>
                <a:gd name="connsiteX4" fmla="*/ 23813 w 654844"/>
                <a:gd name="connsiteY4" fmla="*/ 436264 h 500558"/>
                <a:gd name="connsiteX5" fmla="*/ 28575 w 654844"/>
                <a:gd name="connsiteY5" fmla="*/ 419595 h 500558"/>
                <a:gd name="connsiteX6" fmla="*/ 26194 w 654844"/>
                <a:gd name="connsiteY6" fmla="*/ 400545 h 500558"/>
                <a:gd name="connsiteX7" fmla="*/ 23813 w 654844"/>
                <a:gd name="connsiteY7" fmla="*/ 388639 h 500558"/>
                <a:gd name="connsiteX8" fmla="*/ 21431 w 654844"/>
                <a:gd name="connsiteY8" fmla="*/ 336251 h 500558"/>
                <a:gd name="connsiteX9" fmla="*/ 23813 w 654844"/>
                <a:gd name="connsiteY9" fmla="*/ 260051 h 500558"/>
                <a:gd name="connsiteX10" fmla="*/ 33338 w 654844"/>
                <a:gd name="connsiteY10" fmla="*/ 257670 h 500558"/>
                <a:gd name="connsiteX11" fmla="*/ 45244 w 654844"/>
                <a:gd name="connsiteY11" fmla="*/ 248145 h 500558"/>
                <a:gd name="connsiteX12" fmla="*/ 38100 w 654844"/>
                <a:gd name="connsiteY12" fmla="*/ 221951 h 500558"/>
                <a:gd name="connsiteX13" fmla="*/ 35719 w 654844"/>
                <a:gd name="connsiteY13" fmla="*/ 214808 h 500558"/>
                <a:gd name="connsiteX14" fmla="*/ 38100 w 654844"/>
                <a:gd name="connsiteY14" fmla="*/ 207664 h 500558"/>
                <a:gd name="connsiteX15" fmla="*/ 38100 w 654844"/>
                <a:gd name="connsiteY15" fmla="*/ 126701 h 500558"/>
                <a:gd name="connsiteX16" fmla="*/ 35719 w 654844"/>
                <a:gd name="connsiteY16" fmla="*/ 119558 h 500558"/>
                <a:gd name="connsiteX17" fmla="*/ 38100 w 654844"/>
                <a:gd name="connsiteY17" fmla="*/ 105270 h 500558"/>
                <a:gd name="connsiteX18" fmla="*/ 40481 w 654844"/>
                <a:gd name="connsiteY18" fmla="*/ 93364 h 500558"/>
                <a:gd name="connsiteX19" fmla="*/ 47625 w 654844"/>
                <a:gd name="connsiteY19" fmla="*/ 95745 h 500558"/>
                <a:gd name="connsiteX20" fmla="*/ 54769 w 654844"/>
                <a:gd name="connsiteY20" fmla="*/ 100508 h 500558"/>
                <a:gd name="connsiteX21" fmla="*/ 57150 w 654844"/>
                <a:gd name="connsiteY21" fmla="*/ 107651 h 500558"/>
                <a:gd name="connsiteX22" fmla="*/ 71438 w 654844"/>
                <a:gd name="connsiteY22" fmla="*/ 117176 h 500558"/>
                <a:gd name="connsiteX23" fmla="*/ 78581 w 654844"/>
                <a:gd name="connsiteY23" fmla="*/ 114795 h 500558"/>
                <a:gd name="connsiteX24" fmla="*/ 83344 w 654844"/>
                <a:gd name="connsiteY24" fmla="*/ 107651 h 500558"/>
                <a:gd name="connsiteX25" fmla="*/ 90488 w 654844"/>
                <a:gd name="connsiteY25" fmla="*/ 102889 h 500558"/>
                <a:gd name="connsiteX26" fmla="*/ 95250 w 654844"/>
                <a:gd name="connsiteY26" fmla="*/ 95745 h 500558"/>
                <a:gd name="connsiteX27" fmla="*/ 100013 w 654844"/>
                <a:gd name="connsiteY27" fmla="*/ 81458 h 500558"/>
                <a:gd name="connsiteX28" fmla="*/ 107156 w 654844"/>
                <a:gd name="connsiteY28" fmla="*/ 79076 h 500558"/>
                <a:gd name="connsiteX29" fmla="*/ 119063 w 654844"/>
                <a:gd name="connsiteY29" fmla="*/ 90983 h 500558"/>
                <a:gd name="connsiteX30" fmla="*/ 121444 w 654844"/>
                <a:gd name="connsiteY30" fmla="*/ 133845 h 500558"/>
                <a:gd name="connsiteX31" fmla="*/ 123825 w 654844"/>
                <a:gd name="connsiteY31" fmla="*/ 140989 h 500558"/>
                <a:gd name="connsiteX32" fmla="*/ 130969 w 654844"/>
                <a:gd name="connsiteY32" fmla="*/ 143370 h 500558"/>
                <a:gd name="connsiteX33" fmla="*/ 135731 w 654844"/>
                <a:gd name="connsiteY33" fmla="*/ 150514 h 500558"/>
                <a:gd name="connsiteX34" fmla="*/ 138113 w 654844"/>
                <a:gd name="connsiteY34" fmla="*/ 167183 h 500558"/>
                <a:gd name="connsiteX35" fmla="*/ 140494 w 654844"/>
                <a:gd name="connsiteY35" fmla="*/ 160039 h 500558"/>
                <a:gd name="connsiteX36" fmla="*/ 147638 w 654844"/>
                <a:gd name="connsiteY36" fmla="*/ 157658 h 500558"/>
                <a:gd name="connsiteX37" fmla="*/ 154781 w 654844"/>
                <a:gd name="connsiteY37" fmla="*/ 143370 h 500558"/>
                <a:gd name="connsiteX38" fmla="*/ 164306 w 654844"/>
                <a:gd name="connsiteY38" fmla="*/ 117176 h 500558"/>
                <a:gd name="connsiteX39" fmla="*/ 171450 w 654844"/>
                <a:gd name="connsiteY39" fmla="*/ 110033 h 500558"/>
                <a:gd name="connsiteX40" fmla="*/ 173831 w 654844"/>
                <a:gd name="connsiteY40" fmla="*/ 121939 h 500558"/>
                <a:gd name="connsiteX41" fmla="*/ 185738 w 654844"/>
                <a:gd name="connsiteY41" fmla="*/ 131464 h 500558"/>
                <a:gd name="connsiteX42" fmla="*/ 190500 w 654844"/>
                <a:gd name="connsiteY42" fmla="*/ 138608 h 500558"/>
                <a:gd name="connsiteX43" fmla="*/ 200025 w 654844"/>
                <a:gd name="connsiteY43" fmla="*/ 124320 h 500558"/>
                <a:gd name="connsiteX44" fmla="*/ 207169 w 654844"/>
                <a:gd name="connsiteY44" fmla="*/ 121939 h 500558"/>
                <a:gd name="connsiteX45" fmla="*/ 207169 w 654844"/>
                <a:gd name="connsiteY45" fmla="*/ 100508 h 500558"/>
                <a:gd name="connsiteX46" fmla="*/ 209550 w 654844"/>
                <a:gd name="connsiteY46" fmla="*/ 93364 h 500558"/>
                <a:gd name="connsiteX47" fmla="*/ 228600 w 654844"/>
                <a:gd name="connsiteY47" fmla="*/ 90983 h 500558"/>
                <a:gd name="connsiteX48" fmla="*/ 230981 w 654844"/>
                <a:gd name="connsiteY48" fmla="*/ 21926 h 500558"/>
                <a:gd name="connsiteX49" fmla="*/ 235744 w 654844"/>
                <a:gd name="connsiteY49" fmla="*/ 7639 h 500558"/>
                <a:gd name="connsiteX50" fmla="*/ 238125 w 654844"/>
                <a:gd name="connsiteY50" fmla="*/ 495 h 500558"/>
                <a:gd name="connsiteX51" fmla="*/ 235744 w 654844"/>
                <a:gd name="connsiteY51" fmla="*/ 10020 h 500558"/>
                <a:gd name="connsiteX52" fmla="*/ 240506 w 654844"/>
                <a:gd name="connsiteY52" fmla="*/ 24308 h 500558"/>
                <a:gd name="connsiteX53" fmla="*/ 250031 w 654844"/>
                <a:gd name="connsiteY53" fmla="*/ 38595 h 500558"/>
                <a:gd name="connsiteX54" fmla="*/ 257175 w 654844"/>
                <a:gd name="connsiteY54" fmla="*/ 62408 h 500558"/>
                <a:gd name="connsiteX55" fmla="*/ 261938 w 654844"/>
                <a:gd name="connsiteY55" fmla="*/ 69551 h 500558"/>
                <a:gd name="connsiteX56" fmla="*/ 264319 w 654844"/>
                <a:gd name="connsiteY56" fmla="*/ 76695 h 500558"/>
                <a:gd name="connsiteX57" fmla="*/ 271463 w 654844"/>
                <a:gd name="connsiteY57" fmla="*/ 79076 h 500558"/>
                <a:gd name="connsiteX58" fmla="*/ 278606 w 654844"/>
                <a:gd name="connsiteY58" fmla="*/ 83839 h 500558"/>
                <a:gd name="connsiteX59" fmla="*/ 288131 w 654844"/>
                <a:gd name="connsiteY59" fmla="*/ 98126 h 500558"/>
                <a:gd name="connsiteX60" fmla="*/ 292894 w 654844"/>
                <a:gd name="connsiteY60" fmla="*/ 112414 h 500558"/>
                <a:gd name="connsiteX61" fmla="*/ 295275 w 654844"/>
                <a:gd name="connsiteY61" fmla="*/ 276720 h 500558"/>
                <a:gd name="connsiteX62" fmla="*/ 300038 w 654844"/>
                <a:gd name="connsiteY62" fmla="*/ 300533 h 500558"/>
                <a:gd name="connsiteX63" fmla="*/ 304800 w 654844"/>
                <a:gd name="connsiteY63" fmla="*/ 307676 h 500558"/>
                <a:gd name="connsiteX64" fmla="*/ 304800 w 654844"/>
                <a:gd name="connsiteY64" fmla="*/ 350539 h 500558"/>
                <a:gd name="connsiteX65" fmla="*/ 300038 w 654844"/>
                <a:gd name="connsiteY65" fmla="*/ 364826 h 500558"/>
                <a:gd name="connsiteX66" fmla="*/ 302419 w 654844"/>
                <a:gd name="connsiteY66" fmla="*/ 386258 h 500558"/>
                <a:gd name="connsiteX67" fmla="*/ 304800 w 654844"/>
                <a:gd name="connsiteY67" fmla="*/ 400545 h 500558"/>
                <a:gd name="connsiteX68" fmla="*/ 307181 w 654844"/>
                <a:gd name="connsiteY68" fmla="*/ 417214 h 500558"/>
                <a:gd name="connsiteX69" fmla="*/ 309563 w 654844"/>
                <a:gd name="connsiteY69" fmla="*/ 491033 h 500558"/>
                <a:gd name="connsiteX70" fmla="*/ 311944 w 654844"/>
                <a:gd name="connsiteY70" fmla="*/ 498176 h 500558"/>
                <a:gd name="connsiteX71" fmla="*/ 340519 w 654844"/>
                <a:gd name="connsiteY71" fmla="*/ 495795 h 500558"/>
                <a:gd name="connsiteX72" fmla="*/ 347663 w 654844"/>
                <a:gd name="connsiteY72" fmla="*/ 493414 h 500558"/>
                <a:gd name="connsiteX73" fmla="*/ 359569 w 654844"/>
                <a:gd name="connsiteY73" fmla="*/ 491033 h 500558"/>
                <a:gd name="connsiteX74" fmla="*/ 357188 w 654844"/>
                <a:gd name="connsiteY74" fmla="*/ 433883 h 500558"/>
                <a:gd name="connsiteX75" fmla="*/ 359569 w 654844"/>
                <a:gd name="connsiteY75" fmla="*/ 386258 h 500558"/>
                <a:gd name="connsiteX76" fmla="*/ 361950 w 654844"/>
                <a:gd name="connsiteY76" fmla="*/ 379114 h 500558"/>
                <a:gd name="connsiteX77" fmla="*/ 369094 w 654844"/>
                <a:gd name="connsiteY77" fmla="*/ 374351 h 500558"/>
                <a:gd name="connsiteX78" fmla="*/ 373856 w 654844"/>
                <a:gd name="connsiteY78" fmla="*/ 314820 h 500558"/>
                <a:gd name="connsiteX79" fmla="*/ 376238 w 654844"/>
                <a:gd name="connsiteY79" fmla="*/ 248145 h 500558"/>
                <a:gd name="connsiteX80" fmla="*/ 381000 w 654844"/>
                <a:gd name="connsiteY80" fmla="*/ 241001 h 500558"/>
                <a:gd name="connsiteX81" fmla="*/ 395288 w 654844"/>
                <a:gd name="connsiteY81" fmla="*/ 236239 h 500558"/>
                <a:gd name="connsiteX82" fmla="*/ 407194 w 654844"/>
                <a:gd name="connsiteY82" fmla="*/ 245764 h 500558"/>
                <a:gd name="connsiteX83" fmla="*/ 411956 w 654844"/>
                <a:gd name="connsiteY83" fmla="*/ 238620 h 500558"/>
                <a:gd name="connsiteX84" fmla="*/ 411956 w 654844"/>
                <a:gd name="connsiteY84" fmla="*/ 195758 h 500558"/>
                <a:gd name="connsiteX85" fmla="*/ 416719 w 654844"/>
                <a:gd name="connsiteY85" fmla="*/ 188614 h 500558"/>
                <a:gd name="connsiteX86" fmla="*/ 421481 w 654844"/>
                <a:gd name="connsiteY86" fmla="*/ 195758 h 500558"/>
                <a:gd name="connsiteX87" fmla="*/ 423863 w 654844"/>
                <a:gd name="connsiteY87" fmla="*/ 202901 h 500558"/>
                <a:gd name="connsiteX88" fmla="*/ 445294 w 654844"/>
                <a:gd name="connsiteY88" fmla="*/ 198139 h 500558"/>
                <a:gd name="connsiteX89" fmla="*/ 450056 w 654844"/>
                <a:gd name="connsiteY89" fmla="*/ 224333 h 500558"/>
                <a:gd name="connsiteX90" fmla="*/ 452438 w 654844"/>
                <a:gd name="connsiteY90" fmla="*/ 231476 h 500558"/>
                <a:gd name="connsiteX91" fmla="*/ 459581 w 654844"/>
                <a:gd name="connsiteY91" fmla="*/ 236239 h 500558"/>
                <a:gd name="connsiteX92" fmla="*/ 466725 w 654844"/>
                <a:gd name="connsiteY92" fmla="*/ 231476 h 500558"/>
                <a:gd name="connsiteX93" fmla="*/ 473869 w 654844"/>
                <a:gd name="connsiteY93" fmla="*/ 205283 h 500558"/>
                <a:gd name="connsiteX94" fmla="*/ 478631 w 654844"/>
                <a:gd name="connsiteY94" fmla="*/ 219570 h 500558"/>
                <a:gd name="connsiteX95" fmla="*/ 492919 w 654844"/>
                <a:gd name="connsiteY95" fmla="*/ 224333 h 500558"/>
                <a:gd name="connsiteX96" fmla="*/ 500063 w 654844"/>
                <a:gd name="connsiteY96" fmla="*/ 221951 h 500558"/>
                <a:gd name="connsiteX97" fmla="*/ 516731 w 654844"/>
                <a:gd name="connsiteY97" fmla="*/ 205283 h 500558"/>
                <a:gd name="connsiteX98" fmla="*/ 538163 w 654844"/>
                <a:gd name="connsiteY98" fmla="*/ 193376 h 500558"/>
                <a:gd name="connsiteX99" fmla="*/ 550069 w 654844"/>
                <a:gd name="connsiteY99" fmla="*/ 205283 h 500558"/>
                <a:gd name="connsiteX100" fmla="*/ 561975 w 654844"/>
                <a:gd name="connsiteY100" fmla="*/ 202901 h 500558"/>
                <a:gd name="connsiteX101" fmla="*/ 576263 w 654844"/>
                <a:gd name="connsiteY101" fmla="*/ 193376 h 500558"/>
                <a:gd name="connsiteX102" fmla="*/ 590550 w 654844"/>
                <a:gd name="connsiteY102" fmla="*/ 188614 h 500558"/>
                <a:gd name="connsiteX103" fmla="*/ 597694 w 654844"/>
                <a:gd name="connsiteY103" fmla="*/ 174326 h 500558"/>
                <a:gd name="connsiteX104" fmla="*/ 604838 w 654844"/>
                <a:gd name="connsiteY104" fmla="*/ 171945 h 500558"/>
                <a:gd name="connsiteX105" fmla="*/ 614363 w 654844"/>
                <a:gd name="connsiteY105" fmla="*/ 174326 h 500558"/>
                <a:gd name="connsiteX106" fmla="*/ 616744 w 654844"/>
                <a:gd name="connsiteY106" fmla="*/ 181470 h 500558"/>
                <a:gd name="connsiteX107" fmla="*/ 619125 w 654844"/>
                <a:gd name="connsiteY107" fmla="*/ 205283 h 500558"/>
                <a:gd name="connsiteX108" fmla="*/ 626269 w 654844"/>
                <a:gd name="connsiteY108" fmla="*/ 210045 h 500558"/>
                <a:gd name="connsiteX109" fmla="*/ 631031 w 654844"/>
                <a:gd name="connsiteY109" fmla="*/ 217189 h 500558"/>
                <a:gd name="connsiteX110" fmla="*/ 628650 w 654844"/>
                <a:gd name="connsiteY110" fmla="*/ 274339 h 500558"/>
                <a:gd name="connsiteX111" fmla="*/ 626269 w 654844"/>
                <a:gd name="connsiteY111" fmla="*/ 281483 h 500558"/>
                <a:gd name="connsiteX112" fmla="*/ 621506 w 654844"/>
                <a:gd name="connsiteY112" fmla="*/ 302914 h 500558"/>
                <a:gd name="connsiteX113" fmla="*/ 623888 w 654844"/>
                <a:gd name="connsiteY113" fmla="*/ 319583 h 500558"/>
                <a:gd name="connsiteX114" fmla="*/ 628650 w 654844"/>
                <a:gd name="connsiteY114" fmla="*/ 326726 h 500558"/>
                <a:gd name="connsiteX115" fmla="*/ 631031 w 654844"/>
                <a:gd name="connsiteY115" fmla="*/ 333870 h 500558"/>
                <a:gd name="connsiteX116" fmla="*/ 638175 w 654844"/>
                <a:gd name="connsiteY116" fmla="*/ 341014 h 500558"/>
                <a:gd name="connsiteX117" fmla="*/ 642938 w 654844"/>
                <a:gd name="connsiteY117" fmla="*/ 348158 h 500558"/>
                <a:gd name="connsiteX118" fmla="*/ 647700 w 654844"/>
                <a:gd name="connsiteY118" fmla="*/ 362445 h 500558"/>
                <a:gd name="connsiteX119" fmla="*/ 652463 w 654844"/>
                <a:gd name="connsiteY119" fmla="*/ 393401 h 500558"/>
                <a:gd name="connsiteX120" fmla="*/ 654844 w 654844"/>
                <a:gd name="connsiteY120" fmla="*/ 402926 h 500558"/>
                <a:gd name="connsiteX121" fmla="*/ 652463 w 654844"/>
                <a:gd name="connsiteY121" fmla="*/ 464839 h 500558"/>
                <a:gd name="connsiteX122" fmla="*/ 647700 w 654844"/>
                <a:gd name="connsiteY122" fmla="*/ 483889 h 50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654844" h="500558">
                  <a:moveTo>
                    <a:pt x="0" y="500558"/>
                  </a:moveTo>
                  <a:cubicBezTo>
                    <a:pt x="3175" y="496589"/>
                    <a:pt x="5666" y="491959"/>
                    <a:pt x="9525" y="488651"/>
                  </a:cubicBezTo>
                  <a:cubicBezTo>
                    <a:pt x="27416" y="473316"/>
                    <a:pt x="6119" y="502097"/>
                    <a:pt x="21431" y="479126"/>
                  </a:cubicBezTo>
                  <a:cubicBezTo>
                    <a:pt x="20637" y="472776"/>
                    <a:pt x="19050" y="466475"/>
                    <a:pt x="19050" y="460076"/>
                  </a:cubicBezTo>
                  <a:cubicBezTo>
                    <a:pt x="19050" y="445846"/>
                    <a:pt x="20879" y="446530"/>
                    <a:pt x="23813" y="436264"/>
                  </a:cubicBezTo>
                  <a:cubicBezTo>
                    <a:pt x="29801" y="415307"/>
                    <a:pt x="22859" y="436744"/>
                    <a:pt x="28575" y="419595"/>
                  </a:cubicBezTo>
                  <a:cubicBezTo>
                    <a:pt x="27781" y="413245"/>
                    <a:pt x="27167" y="406870"/>
                    <a:pt x="26194" y="400545"/>
                  </a:cubicBezTo>
                  <a:cubicBezTo>
                    <a:pt x="25579" y="396545"/>
                    <a:pt x="24112" y="392675"/>
                    <a:pt x="23813" y="388639"/>
                  </a:cubicBezTo>
                  <a:cubicBezTo>
                    <a:pt x="22522" y="371206"/>
                    <a:pt x="22225" y="353714"/>
                    <a:pt x="21431" y="336251"/>
                  </a:cubicBezTo>
                  <a:cubicBezTo>
                    <a:pt x="22225" y="310851"/>
                    <a:pt x="20006" y="285177"/>
                    <a:pt x="23813" y="260051"/>
                  </a:cubicBezTo>
                  <a:cubicBezTo>
                    <a:pt x="24303" y="256815"/>
                    <a:pt x="30615" y="259485"/>
                    <a:pt x="33338" y="257670"/>
                  </a:cubicBezTo>
                  <a:cubicBezTo>
                    <a:pt x="54878" y="243309"/>
                    <a:pt x="21890" y="255928"/>
                    <a:pt x="45244" y="248145"/>
                  </a:cubicBezTo>
                  <a:cubicBezTo>
                    <a:pt x="41878" y="231315"/>
                    <a:pt x="44143" y="240080"/>
                    <a:pt x="38100" y="221951"/>
                  </a:cubicBezTo>
                  <a:lnTo>
                    <a:pt x="35719" y="214808"/>
                  </a:lnTo>
                  <a:cubicBezTo>
                    <a:pt x="36513" y="212427"/>
                    <a:pt x="37491" y="210099"/>
                    <a:pt x="38100" y="207664"/>
                  </a:cubicBezTo>
                  <a:cubicBezTo>
                    <a:pt x="45055" y="179842"/>
                    <a:pt x="40296" y="161845"/>
                    <a:pt x="38100" y="126701"/>
                  </a:cubicBezTo>
                  <a:cubicBezTo>
                    <a:pt x="37943" y="124196"/>
                    <a:pt x="36513" y="121939"/>
                    <a:pt x="35719" y="119558"/>
                  </a:cubicBezTo>
                  <a:cubicBezTo>
                    <a:pt x="36513" y="114795"/>
                    <a:pt x="37236" y="110020"/>
                    <a:pt x="38100" y="105270"/>
                  </a:cubicBezTo>
                  <a:cubicBezTo>
                    <a:pt x="38824" y="101288"/>
                    <a:pt x="37619" y="96226"/>
                    <a:pt x="40481" y="93364"/>
                  </a:cubicBezTo>
                  <a:cubicBezTo>
                    <a:pt x="42256" y="91589"/>
                    <a:pt x="45244" y="94951"/>
                    <a:pt x="47625" y="95745"/>
                  </a:cubicBezTo>
                  <a:cubicBezTo>
                    <a:pt x="50006" y="97333"/>
                    <a:pt x="52981" y="98273"/>
                    <a:pt x="54769" y="100508"/>
                  </a:cubicBezTo>
                  <a:cubicBezTo>
                    <a:pt x="56337" y="102468"/>
                    <a:pt x="55375" y="105876"/>
                    <a:pt x="57150" y="107651"/>
                  </a:cubicBezTo>
                  <a:cubicBezTo>
                    <a:pt x="61198" y="111698"/>
                    <a:pt x="71438" y="117176"/>
                    <a:pt x="71438" y="117176"/>
                  </a:cubicBezTo>
                  <a:cubicBezTo>
                    <a:pt x="73819" y="116382"/>
                    <a:pt x="76621" y="116363"/>
                    <a:pt x="78581" y="114795"/>
                  </a:cubicBezTo>
                  <a:cubicBezTo>
                    <a:pt x="80816" y="113007"/>
                    <a:pt x="81320" y="109675"/>
                    <a:pt x="83344" y="107651"/>
                  </a:cubicBezTo>
                  <a:cubicBezTo>
                    <a:pt x="85368" y="105627"/>
                    <a:pt x="88107" y="104476"/>
                    <a:pt x="90488" y="102889"/>
                  </a:cubicBezTo>
                  <a:cubicBezTo>
                    <a:pt x="92075" y="100508"/>
                    <a:pt x="94088" y="98360"/>
                    <a:pt x="95250" y="95745"/>
                  </a:cubicBezTo>
                  <a:cubicBezTo>
                    <a:pt x="97289" y="91158"/>
                    <a:pt x="95251" y="83046"/>
                    <a:pt x="100013" y="81458"/>
                  </a:cubicBezTo>
                  <a:lnTo>
                    <a:pt x="107156" y="79076"/>
                  </a:lnTo>
                  <a:cubicBezTo>
                    <a:pt x="111166" y="81750"/>
                    <a:pt x="118227" y="85135"/>
                    <a:pt x="119063" y="90983"/>
                  </a:cubicBezTo>
                  <a:cubicBezTo>
                    <a:pt x="121087" y="105149"/>
                    <a:pt x="120087" y="119600"/>
                    <a:pt x="121444" y="133845"/>
                  </a:cubicBezTo>
                  <a:cubicBezTo>
                    <a:pt x="121682" y="136344"/>
                    <a:pt x="122050" y="139214"/>
                    <a:pt x="123825" y="140989"/>
                  </a:cubicBezTo>
                  <a:cubicBezTo>
                    <a:pt x="125600" y="142764"/>
                    <a:pt x="128588" y="142576"/>
                    <a:pt x="130969" y="143370"/>
                  </a:cubicBezTo>
                  <a:cubicBezTo>
                    <a:pt x="132556" y="145751"/>
                    <a:pt x="134909" y="147773"/>
                    <a:pt x="135731" y="150514"/>
                  </a:cubicBezTo>
                  <a:cubicBezTo>
                    <a:pt x="137344" y="155890"/>
                    <a:pt x="135603" y="162163"/>
                    <a:pt x="138113" y="167183"/>
                  </a:cubicBezTo>
                  <a:cubicBezTo>
                    <a:pt x="139236" y="169428"/>
                    <a:pt x="138719" y="161814"/>
                    <a:pt x="140494" y="160039"/>
                  </a:cubicBezTo>
                  <a:cubicBezTo>
                    <a:pt x="142269" y="158264"/>
                    <a:pt x="145257" y="158452"/>
                    <a:pt x="147638" y="157658"/>
                  </a:cubicBezTo>
                  <a:cubicBezTo>
                    <a:pt x="151295" y="152172"/>
                    <a:pt x="153685" y="149943"/>
                    <a:pt x="154781" y="143370"/>
                  </a:cubicBezTo>
                  <a:cubicBezTo>
                    <a:pt x="158996" y="118083"/>
                    <a:pt x="150579" y="126329"/>
                    <a:pt x="164306" y="117176"/>
                  </a:cubicBezTo>
                  <a:cubicBezTo>
                    <a:pt x="168729" y="103908"/>
                    <a:pt x="168049" y="96426"/>
                    <a:pt x="171450" y="110033"/>
                  </a:cubicBezTo>
                  <a:cubicBezTo>
                    <a:pt x="172432" y="113959"/>
                    <a:pt x="172410" y="118149"/>
                    <a:pt x="173831" y="121939"/>
                  </a:cubicBezTo>
                  <a:cubicBezTo>
                    <a:pt x="176909" y="130146"/>
                    <a:pt x="178578" y="129078"/>
                    <a:pt x="185738" y="131464"/>
                  </a:cubicBezTo>
                  <a:cubicBezTo>
                    <a:pt x="187325" y="133845"/>
                    <a:pt x="187638" y="138608"/>
                    <a:pt x="190500" y="138608"/>
                  </a:cubicBezTo>
                  <a:cubicBezTo>
                    <a:pt x="199748" y="138608"/>
                    <a:pt x="196334" y="128011"/>
                    <a:pt x="200025" y="124320"/>
                  </a:cubicBezTo>
                  <a:cubicBezTo>
                    <a:pt x="201800" y="122545"/>
                    <a:pt x="204788" y="122733"/>
                    <a:pt x="207169" y="121939"/>
                  </a:cubicBezTo>
                  <a:cubicBezTo>
                    <a:pt x="203552" y="111086"/>
                    <a:pt x="203817" y="115595"/>
                    <a:pt x="207169" y="100508"/>
                  </a:cubicBezTo>
                  <a:cubicBezTo>
                    <a:pt x="207713" y="98058"/>
                    <a:pt x="207256" y="94383"/>
                    <a:pt x="209550" y="93364"/>
                  </a:cubicBezTo>
                  <a:cubicBezTo>
                    <a:pt x="215398" y="90765"/>
                    <a:pt x="222250" y="91777"/>
                    <a:pt x="228600" y="90983"/>
                  </a:cubicBezTo>
                  <a:cubicBezTo>
                    <a:pt x="229394" y="67964"/>
                    <a:pt x="229014" y="44875"/>
                    <a:pt x="230981" y="21926"/>
                  </a:cubicBezTo>
                  <a:cubicBezTo>
                    <a:pt x="231410" y="16924"/>
                    <a:pt x="234156" y="12401"/>
                    <a:pt x="235744" y="7639"/>
                  </a:cubicBezTo>
                  <a:cubicBezTo>
                    <a:pt x="236538" y="5258"/>
                    <a:pt x="238734" y="-1940"/>
                    <a:pt x="238125" y="495"/>
                  </a:cubicBezTo>
                  <a:lnTo>
                    <a:pt x="235744" y="10020"/>
                  </a:lnTo>
                  <a:cubicBezTo>
                    <a:pt x="237331" y="14783"/>
                    <a:pt x="237721" y="20131"/>
                    <a:pt x="240506" y="24308"/>
                  </a:cubicBezTo>
                  <a:lnTo>
                    <a:pt x="250031" y="38595"/>
                  </a:lnTo>
                  <a:cubicBezTo>
                    <a:pt x="251362" y="43916"/>
                    <a:pt x="254859" y="58935"/>
                    <a:pt x="257175" y="62408"/>
                  </a:cubicBezTo>
                  <a:lnTo>
                    <a:pt x="261938" y="69551"/>
                  </a:lnTo>
                  <a:cubicBezTo>
                    <a:pt x="262732" y="71932"/>
                    <a:pt x="262544" y="74920"/>
                    <a:pt x="264319" y="76695"/>
                  </a:cubicBezTo>
                  <a:cubicBezTo>
                    <a:pt x="266094" y="78470"/>
                    <a:pt x="269218" y="77953"/>
                    <a:pt x="271463" y="79076"/>
                  </a:cubicBezTo>
                  <a:cubicBezTo>
                    <a:pt x="274023" y="80356"/>
                    <a:pt x="276225" y="82251"/>
                    <a:pt x="278606" y="83839"/>
                  </a:cubicBezTo>
                  <a:cubicBezTo>
                    <a:pt x="281781" y="88601"/>
                    <a:pt x="286321" y="92696"/>
                    <a:pt x="288131" y="98126"/>
                  </a:cubicBezTo>
                  <a:lnTo>
                    <a:pt x="292894" y="112414"/>
                  </a:lnTo>
                  <a:cubicBezTo>
                    <a:pt x="293688" y="167183"/>
                    <a:pt x="293834" y="221965"/>
                    <a:pt x="295275" y="276720"/>
                  </a:cubicBezTo>
                  <a:cubicBezTo>
                    <a:pt x="295397" y="281357"/>
                    <a:pt x="297050" y="294557"/>
                    <a:pt x="300038" y="300533"/>
                  </a:cubicBezTo>
                  <a:cubicBezTo>
                    <a:pt x="301318" y="303092"/>
                    <a:pt x="303213" y="305295"/>
                    <a:pt x="304800" y="307676"/>
                  </a:cubicBezTo>
                  <a:cubicBezTo>
                    <a:pt x="310525" y="324854"/>
                    <a:pt x="309386" y="318431"/>
                    <a:pt x="304800" y="350539"/>
                  </a:cubicBezTo>
                  <a:cubicBezTo>
                    <a:pt x="304090" y="355508"/>
                    <a:pt x="300038" y="364826"/>
                    <a:pt x="300038" y="364826"/>
                  </a:cubicBezTo>
                  <a:cubicBezTo>
                    <a:pt x="300832" y="371970"/>
                    <a:pt x="301469" y="379133"/>
                    <a:pt x="302419" y="386258"/>
                  </a:cubicBezTo>
                  <a:cubicBezTo>
                    <a:pt x="303057" y="391044"/>
                    <a:pt x="304066" y="395773"/>
                    <a:pt x="304800" y="400545"/>
                  </a:cubicBezTo>
                  <a:cubicBezTo>
                    <a:pt x="305653" y="406092"/>
                    <a:pt x="306387" y="411658"/>
                    <a:pt x="307181" y="417214"/>
                  </a:cubicBezTo>
                  <a:cubicBezTo>
                    <a:pt x="307975" y="441820"/>
                    <a:pt x="308117" y="466456"/>
                    <a:pt x="309563" y="491033"/>
                  </a:cubicBezTo>
                  <a:cubicBezTo>
                    <a:pt x="309710" y="493538"/>
                    <a:pt x="309463" y="497794"/>
                    <a:pt x="311944" y="498176"/>
                  </a:cubicBezTo>
                  <a:cubicBezTo>
                    <a:pt x="321391" y="499629"/>
                    <a:pt x="330994" y="496589"/>
                    <a:pt x="340519" y="495795"/>
                  </a:cubicBezTo>
                  <a:cubicBezTo>
                    <a:pt x="342900" y="495001"/>
                    <a:pt x="345187" y="493001"/>
                    <a:pt x="347663" y="493414"/>
                  </a:cubicBezTo>
                  <a:cubicBezTo>
                    <a:pt x="360045" y="495478"/>
                    <a:pt x="350360" y="504843"/>
                    <a:pt x="359569" y="491033"/>
                  </a:cubicBezTo>
                  <a:cubicBezTo>
                    <a:pt x="358775" y="471983"/>
                    <a:pt x="357188" y="452950"/>
                    <a:pt x="357188" y="433883"/>
                  </a:cubicBezTo>
                  <a:cubicBezTo>
                    <a:pt x="357188" y="417988"/>
                    <a:pt x="358192" y="402093"/>
                    <a:pt x="359569" y="386258"/>
                  </a:cubicBezTo>
                  <a:cubicBezTo>
                    <a:pt x="359786" y="383757"/>
                    <a:pt x="360382" y="381074"/>
                    <a:pt x="361950" y="379114"/>
                  </a:cubicBezTo>
                  <a:cubicBezTo>
                    <a:pt x="363738" y="376879"/>
                    <a:pt x="366713" y="375939"/>
                    <a:pt x="369094" y="374351"/>
                  </a:cubicBezTo>
                  <a:cubicBezTo>
                    <a:pt x="376954" y="350771"/>
                    <a:pt x="371701" y="368696"/>
                    <a:pt x="373856" y="314820"/>
                  </a:cubicBezTo>
                  <a:cubicBezTo>
                    <a:pt x="374745" y="292599"/>
                    <a:pt x="374096" y="270281"/>
                    <a:pt x="376238" y="248145"/>
                  </a:cubicBezTo>
                  <a:cubicBezTo>
                    <a:pt x="376514" y="245296"/>
                    <a:pt x="378573" y="242518"/>
                    <a:pt x="381000" y="241001"/>
                  </a:cubicBezTo>
                  <a:cubicBezTo>
                    <a:pt x="385257" y="238340"/>
                    <a:pt x="395288" y="236239"/>
                    <a:pt x="395288" y="236239"/>
                  </a:cubicBezTo>
                  <a:cubicBezTo>
                    <a:pt x="397104" y="238964"/>
                    <a:pt x="401140" y="248186"/>
                    <a:pt x="407194" y="245764"/>
                  </a:cubicBezTo>
                  <a:cubicBezTo>
                    <a:pt x="409851" y="244701"/>
                    <a:pt x="410369" y="241001"/>
                    <a:pt x="411956" y="238620"/>
                  </a:cubicBezTo>
                  <a:cubicBezTo>
                    <a:pt x="408898" y="220272"/>
                    <a:pt x="407403" y="218520"/>
                    <a:pt x="411956" y="195758"/>
                  </a:cubicBezTo>
                  <a:cubicBezTo>
                    <a:pt x="412517" y="192952"/>
                    <a:pt x="415131" y="190995"/>
                    <a:pt x="416719" y="188614"/>
                  </a:cubicBezTo>
                  <a:cubicBezTo>
                    <a:pt x="418306" y="190995"/>
                    <a:pt x="420201" y="193198"/>
                    <a:pt x="421481" y="195758"/>
                  </a:cubicBezTo>
                  <a:cubicBezTo>
                    <a:pt x="422604" y="198003"/>
                    <a:pt x="421450" y="202212"/>
                    <a:pt x="423863" y="202901"/>
                  </a:cubicBezTo>
                  <a:cubicBezTo>
                    <a:pt x="428376" y="204190"/>
                    <a:pt x="439939" y="199924"/>
                    <a:pt x="445294" y="198139"/>
                  </a:cubicBezTo>
                  <a:cubicBezTo>
                    <a:pt x="446354" y="204500"/>
                    <a:pt x="448394" y="217684"/>
                    <a:pt x="450056" y="224333"/>
                  </a:cubicBezTo>
                  <a:cubicBezTo>
                    <a:pt x="450665" y="226768"/>
                    <a:pt x="450870" y="229516"/>
                    <a:pt x="452438" y="231476"/>
                  </a:cubicBezTo>
                  <a:cubicBezTo>
                    <a:pt x="454226" y="233711"/>
                    <a:pt x="457200" y="234651"/>
                    <a:pt x="459581" y="236239"/>
                  </a:cubicBezTo>
                  <a:cubicBezTo>
                    <a:pt x="461962" y="234651"/>
                    <a:pt x="464701" y="233500"/>
                    <a:pt x="466725" y="231476"/>
                  </a:cubicBezTo>
                  <a:cubicBezTo>
                    <a:pt x="474445" y="223757"/>
                    <a:pt x="472460" y="216555"/>
                    <a:pt x="473869" y="205283"/>
                  </a:cubicBezTo>
                  <a:cubicBezTo>
                    <a:pt x="475456" y="210045"/>
                    <a:pt x="473869" y="217982"/>
                    <a:pt x="478631" y="219570"/>
                  </a:cubicBezTo>
                  <a:lnTo>
                    <a:pt x="492919" y="224333"/>
                  </a:lnTo>
                  <a:cubicBezTo>
                    <a:pt x="495300" y="223539"/>
                    <a:pt x="498288" y="223726"/>
                    <a:pt x="500063" y="221951"/>
                  </a:cubicBezTo>
                  <a:cubicBezTo>
                    <a:pt x="519167" y="202847"/>
                    <a:pt x="500568" y="210671"/>
                    <a:pt x="516731" y="205283"/>
                  </a:cubicBezTo>
                  <a:cubicBezTo>
                    <a:pt x="533108" y="194366"/>
                    <a:pt x="525589" y="197569"/>
                    <a:pt x="538163" y="193376"/>
                  </a:cubicBezTo>
                  <a:cubicBezTo>
                    <a:pt x="540761" y="197273"/>
                    <a:pt x="544296" y="204561"/>
                    <a:pt x="550069" y="205283"/>
                  </a:cubicBezTo>
                  <a:cubicBezTo>
                    <a:pt x="554085" y="205785"/>
                    <a:pt x="558006" y="203695"/>
                    <a:pt x="561975" y="202901"/>
                  </a:cubicBezTo>
                  <a:cubicBezTo>
                    <a:pt x="566738" y="199726"/>
                    <a:pt x="570833" y="195186"/>
                    <a:pt x="576263" y="193376"/>
                  </a:cubicBezTo>
                  <a:lnTo>
                    <a:pt x="590550" y="188614"/>
                  </a:lnTo>
                  <a:cubicBezTo>
                    <a:pt x="592119" y="183907"/>
                    <a:pt x="593497" y="177684"/>
                    <a:pt x="597694" y="174326"/>
                  </a:cubicBezTo>
                  <a:cubicBezTo>
                    <a:pt x="599654" y="172758"/>
                    <a:pt x="602457" y="172739"/>
                    <a:pt x="604838" y="171945"/>
                  </a:cubicBezTo>
                  <a:cubicBezTo>
                    <a:pt x="608013" y="172739"/>
                    <a:pt x="611807" y="172282"/>
                    <a:pt x="614363" y="174326"/>
                  </a:cubicBezTo>
                  <a:cubicBezTo>
                    <a:pt x="616323" y="175894"/>
                    <a:pt x="616362" y="178989"/>
                    <a:pt x="616744" y="181470"/>
                  </a:cubicBezTo>
                  <a:cubicBezTo>
                    <a:pt x="617957" y="189355"/>
                    <a:pt x="616602" y="197715"/>
                    <a:pt x="619125" y="205283"/>
                  </a:cubicBezTo>
                  <a:cubicBezTo>
                    <a:pt x="620030" y="207998"/>
                    <a:pt x="623888" y="208458"/>
                    <a:pt x="626269" y="210045"/>
                  </a:cubicBezTo>
                  <a:cubicBezTo>
                    <a:pt x="627856" y="212426"/>
                    <a:pt x="630925" y="214329"/>
                    <a:pt x="631031" y="217189"/>
                  </a:cubicBezTo>
                  <a:cubicBezTo>
                    <a:pt x="631737" y="236242"/>
                    <a:pt x="630058" y="255325"/>
                    <a:pt x="628650" y="274339"/>
                  </a:cubicBezTo>
                  <a:cubicBezTo>
                    <a:pt x="628465" y="276842"/>
                    <a:pt x="626959" y="279069"/>
                    <a:pt x="626269" y="281483"/>
                  </a:cubicBezTo>
                  <a:cubicBezTo>
                    <a:pt x="624029" y="289324"/>
                    <a:pt x="623142" y="294737"/>
                    <a:pt x="621506" y="302914"/>
                  </a:cubicBezTo>
                  <a:cubicBezTo>
                    <a:pt x="622300" y="308470"/>
                    <a:pt x="622275" y="314207"/>
                    <a:pt x="623888" y="319583"/>
                  </a:cubicBezTo>
                  <a:cubicBezTo>
                    <a:pt x="624710" y="322324"/>
                    <a:pt x="627370" y="324166"/>
                    <a:pt x="628650" y="326726"/>
                  </a:cubicBezTo>
                  <a:cubicBezTo>
                    <a:pt x="629772" y="328971"/>
                    <a:pt x="629639" y="331781"/>
                    <a:pt x="631031" y="333870"/>
                  </a:cubicBezTo>
                  <a:cubicBezTo>
                    <a:pt x="632899" y="336672"/>
                    <a:pt x="636019" y="338427"/>
                    <a:pt x="638175" y="341014"/>
                  </a:cubicBezTo>
                  <a:cubicBezTo>
                    <a:pt x="640007" y="343213"/>
                    <a:pt x="641350" y="345777"/>
                    <a:pt x="642938" y="348158"/>
                  </a:cubicBezTo>
                  <a:cubicBezTo>
                    <a:pt x="644525" y="352920"/>
                    <a:pt x="646990" y="357476"/>
                    <a:pt x="647700" y="362445"/>
                  </a:cubicBezTo>
                  <a:cubicBezTo>
                    <a:pt x="648847" y="370474"/>
                    <a:pt x="650807" y="385121"/>
                    <a:pt x="652463" y="393401"/>
                  </a:cubicBezTo>
                  <a:cubicBezTo>
                    <a:pt x="653105" y="396610"/>
                    <a:pt x="654050" y="399751"/>
                    <a:pt x="654844" y="402926"/>
                  </a:cubicBezTo>
                  <a:cubicBezTo>
                    <a:pt x="654050" y="423564"/>
                    <a:pt x="653676" y="444222"/>
                    <a:pt x="652463" y="464839"/>
                  </a:cubicBezTo>
                  <a:cubicBezTo>
                    <a:pt x="651296" y="484677"/>
                    <a:pt x="656318" y="483889"/>
                    <a:pt x="647700" y="483889"/>
                  </a:cubicBezTo>
                </a:path>
              </a:pathLst>
            </a:custGeom>
            <a:noFill/>
            <a:ln w="285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9" name="Group 18"/>
          <p:cNvGrpSpPr/>
          <p:nvPr/>
        </p:nvGrpSpPr>
        <p:grpSpPr>
          <a:xfrm>
            <a:off x="1191577" y="3025672"/>
            <a:ext cx="6760845" cy="841375"/>
            <a:chOff x="0" y="413932"/>
            <a:chExt cx="7324725" cy="1111994"/>
          </a:xfrm>
        </p:grpSpPr>
        <p:sp>
          <p:nvSpPr>
            <p:cNvPr id="20" name="Trapezoid 19"/>
            <p:cNvSpPr/>
            <p:nvPr/>
          </p:nvSpPr>
          <p:spPr>
            <a:xfrm>
              <a:off x="263586" y="413939"/>
              <a:ext cx="6784913" cy="1111987"/>
            </a:xfrm>
            <a:prstGeom prst="trapezoid">
              <a:avLst>
                <a:gd name="adj" fmla="val 3005"/>
              </a:avLst>
            </a:prstGeom>
            <a:solidFill>
              <a:srgbClr val="00DA05"/>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1" name="Straight Connector 20"/>
            <p:cNvCxnSpPr/>
            <p:nvPr/>
          </p:nvCxnSpPr>
          <p:spPr>
            <a:xfrm>
              <a:off x="0" y="1525926"/>
              <a:ext cx="7324725" cy="0"/>
            </a:xfrm>
            <a:prstGeom prst="line">
              <a:avLst/>
            </a:prstGeom>
            <a:noFill/>
            <a:ln w="9525" cap="flat" cmpd="sng" algn="ctr">
              <a:solidFill>
                <a:srgbClr val="0183B7">
                  <a:shade val="95000"/>
                  <a:satMod val="105000"/>
                </a:srgbClr>
              </a:solidFill>
              <a:prstDash val="solid"/>
            </a:ln>
            <a:effectLst/>
          </p:spPr>
        </p:cxnSp>
        <p:sp>
          <p:nvSpPr>
            <p:cNvPr id="22" name="Trapezoid 21"/>
            <p:cNvSpPr/>
            <p:nvPr/>
          </p:nvSpPr>
          <p:spPr>
            <a:xfrm rot="10800000">
              <a:off x="2860167" y="413932"/>
              <a:ext cx="813816" cy="1111989"/>
            </a:xfrm>
            <a:prstGeom prst="trapezoid">
              <a:avLst>
                <a:gd name="adj" fmla="val 5299"/>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22"/>
            <p:cNvSpPr/>
            <p:nvPr/>
          </p:nvSpPr>
          <p:spPr>
            <a:xfrm>
              <a:off x="2926608" y="1025365"/>
              <a:ext cx="654844" cy="500557"/>
            </a:xfrm>
            <a:custGeom>
              <a:avLst/>
              <a:gdLst>
                <a:gd name="connsiteX0" fmla="*/ 0 w 654844"/>
                <a:gd name="connsiteY0" fmla="*/ 500558 h 500558"/>
                <a:gd name="connsiteX1" fmla="*/ 9525 w 654844"/>
                <a:gd name="connsiteY1" fmla="*/ 488651 h 500558"/>
                <a:gd name="connsiteX2" fmla="*/ 21431 w 654844"/>
                <a:gd name="connsiteY2" fmla="*/ 479126 h 500558"/>
                <a:gd name="connsiteX3" fmla="*/ 19050 w 654844"/>
                <a:gd name="connsiteY3" fmla="*/ 460076 h 500558"/>
                <a:gd name="connsiteX4" fmla="*/ 23813 w 654844"/>
                <a:gd name="connsiteY4" fmla="*/ 436264 h 500558"/>
                <a:gd name="connsiteX5" fmla="*/ 28575 w 654844"/>
                <a:gd name="connsiteY5" fmla="*/ 419595 h 500558"/>
                <a:gd name="connsiteX6" fmla="*/ 26194 w 654844"/>
                <a:gd name="connsiteY6" fmla="*/ 400545 h 500558"/>
                <a:gd name="connsiteX7" fmla="*/ 23813 w 654844"/>
                <a:gd name="connsiteY7" fmla="*/ 388639 h 500558"/>
                <a:gd name="connsiteX8" fmla="*/ 21431 w 654844"/>
                <a:gd name="connsiteY8" fmla="*/ 336251 h 500558"/>
                <a:gd name="connsiteX9" fmla="*/ 23813 w 654844"/>
                <a:gd name="connsiteY9" fmla="*/ 260051 h 500558"/>
                <a:gd name="connsiteX10" fmla="*/ 33338 w 654844"/>
                <a:gd name="connsiteY10" fmla="*/ 257670 h 500558"/>
                <a:gd name="connsiteX11" fmla="*/ 45244 w 654844"/>
                <a:gd name="connsiteY11" fmla="*/ 248145 h 500558"/>
                <a:gd name="connsiteX12" fmla="*/ 38100 w 654844"/>
                <a:gd name="connsiteY12" fmla="*/ 221951 h 500558"/>
                <a:gd name="connsiteX13" fmla="*/ 35719 w 654844"/>
                <a:gd name="connsiteY13" fmla="*/ 214808 h 500558"/>
                <a:gd name="connsiteX14" fmla="*/ 38100 w 654844"/>
                <a:gd name="connsiteY14" fmla="*/ 207664 h 500558"/>
                <a:gd name="connsiteX15" fmla="*/ 38100 w 654844"/>
                <a:gd name="connsiteY15" fmla="*/ 126701 h 500558"/>
                <a:gd name="connsiteX16" fmla="*/ 35719 w 654844"/>
                <a:gd name="connsiteY16" fmla="*/ 119558 h 500558"/>
                <a:gd name="connsiteX17" fmla="*/ 38100 w 654844"/>
                <a:gd name="connsiteY17" fmla="*/ 105270 h 500558"/>
                <a:gd name="connsiteX18" fmla="*/ 40481 w 654844"/>
                <a:gd name="connsiteY18" fmla="*/ 93364 h 500558"/>
                <a:gd name="connsiteX19" fmla="*/ 47625 w 654844"/>
                <a:gd name="connsiteY19" fmla="*/ 95745 h 500558"/>
                <a:gd name="connsiteX20" fmla="*/ 54769 w 654844"/>
                <a:gd name="connsiteY20" fmla="*/ 100508 h 500558"/>
                <a:gd name="connsiteX21" fmla="*/ 57150 w 654844"/>
                <a:gd name="connsiteY21" fmla="*/ 107651 h 500558"/>
                <a:gd name="connsiteX22" fmla="*/ 71438 w 654844"/>
                <a:gd name="connsiteY22" fmla="*/ 117176 h 500558"/>
                <a:gd name="connsiteX23" fmla="*/ 78581 w 654844"/>
                <a:gd name="connsiteY23" fmla="*/ 114795 h 500558"/>
                <a:gd name="connsiteX24" fmla="*/ 83344 w 654844"/>
                <a:gd name="connsiteY24" fmla="*/ 107651 h 500558"/>
                <a:gd name="connsiteX25" fmla="*/ 90488 w 654844"/>
                <a:gd name="connsiteY25" fmla="*/ 102889 h 500558"/>
                <a:gd name="connsiteX26" fmla="*/ 95250 w 654844"/>
                <a:gd name="connsiteY26" fmla="*/ 95745 h 500558"/>
                <a:gd name="connsiteX27" fmla="*/ 100013 w 654844"/>
                <a:gd name="connsiteY27" fmla="*/ 81458 h 500558"/>
                <a:gd name="connsiteX28" fmla="*/ 107156 w 654844"/>
                <a:gd name="connsiteY28" fmla="*/ 79076 h 500558"/>
                <a:gd name="connsiteX29" fmla="*/ 119063 w 654844"/>
                <a:gd name="connsiteY29" fmla="*/ 90983 h 500558"/>
                <a:gd name="connsiteX30" fmla="*/ 121444 w 654844"/>
                <a:gd name="connsiteY30" fmla="*/ 133845 h 500558"/>
                <a:gd name="connsiteX31" fmla="*/ 123825 w 654844"/>
                <a:gd name="connsiteY31" fmla="*/ 140989 h 500558"/>
                <a:gd name="connsiteX32" fmla="*/ 130969 w 654844"/>
                <a:gd name="connsiteY32" fmla="*/ 143370 h 500558"/>
                <a:gd name="connsiteX33" fmla="*/ 135731 w 654844"/>
                <a:gd name="connsiteY33" fmla="*/ 150514 h 500558"/>
                <a:gd name="connsiteX34" fmla="*/ 138113 w 654844"/>
                <a:gd name="connsiteY34" fmla="*/ 167183 h 500558"/>
                <a:gd name="connsiteX35" fmla="*/ 140494 w 654844"/>
                <a:gd name="connsiteY35" fmla="*/ 160039 h 500558"/>
                <a:gd name="connsiteX36" fmla="*/ 147638 w 654844"/>
                <a:gd name="connsiteY36" fmla="*/ 157658 h 500558"/>
                <a:gd name="connsiteX37" fmla="*/ 154781 w 654844"/>
                <a:gd name="connsiteY37" fmla="*/ 143370 h 500558"/>
                <a:gd name="connsiteX38" fmla="*/ 164306 w 654844"/>
                <a:gd name="connsiteY38" fmla="*/ 117176 h 500558"/>
                <a:gd name="connsiteX39" fmla="*/ 171450 w 654844"/>
                <a:gd name="connsiteY39" fmla="*/ 110033 h 500558"/>
                <a:gd name="connsiteX40" fmla="*/ 173831 w 654844"/>
                <a:gd name="connsiteY40" fmla="*/ 121939 h 500558"/>
                <a:gd name="connsiteX41" fmla="*/ 185738 w 654844"/>
                <a:gd name="connsiteY41" fmla="*/ 131464 h 500558"/>
                <a:gd name="connsiteX42" fmla="*/ 190500 w 654844"/>
                <a:gd name="connsiteY42" fmla="*/ 138608 h 500558"/>
                <a:gd name="connsiteX43" fmla="*/ 200025 w 654844"/>
                <a:gd name="connsiteY43" fmla="*/ 124320 h 500558"/>
                <a:gd name="connsiteX44" fmla="*/ 207169 w 654844"/>
                <a:gd name="connsiteY44" fmla="*/ 121939 h 500558"/>
                <a:gd name="connsiteX45" fmla="*/ 207169 w 654844"/>
                <a:gd name="connsiteY45" fmla="*/ 100508 h 500558"/>
                <a:gd name="connsiteX46" fmla="*/ 209550 w 654844"/>
                <a:gd name="connsiteY46" fmla="*/ 93364 h 500558"/>
                <a:gd name="connsiteX47" fmla="*/ 228600 w 654844"/>
                <a:gd name="connsiteY47" fmla="*/ 90983 h 500558"/>
                <a:gd name="connsiteX48" fmla="*/ 230981 w 654844"/>
                <a:gd name="connsiteY48" fmla="*/ 21926 h 500558"/>
                <a:gd name="connsiteX49" fmla="*/ 235744 w 654844"/>
                <a:gd name="connsiteY49" fmla="*/ 7639 h 500558"/>
                <a:gd name="connsiteX50" fmla="*/ 238125 w 654844"/>
                <a:gd name="connsiteY50" fmla="*/ 495 h 500558"/>
                <a:gd name="connsiteX51" fmla="*/ 235744 w 654844"/>
                <a:gd name="connsiteY51" fmla="*/ 10020 h 500558"/>
                <a:gd name="connsiteX52" fmla="*/ 240506 w 654844"/>
                <a:gd name="connsiteY52" fmla="*/ 24308 h 500558"/>
                <a:gd name="connsiteX53" fmla="*/ 250031 w 654844"/>
                <a:gd name="connsiteY53" fmla="*/ 38595 h 500558"/>
                <a:gd name="connsiteX54" fmla="*/ 257175 w 654844"/>
                <a:gd name="connsiteY54" fmla="*/ 62408 h 500558"/>
                <a:gd name="connsiteX55" fmla="*/ 261938 w 654844"/>
                <a:gd name="connsiteY55" fmla="*/ 69551 h 500558"/>
                <a:gd name="connsiteX56" fmla="*/ 264319 w 654844"/>
                <a:gd name="connsiteY56" fmla="*/ 76695 h 500558"/>
                <a:gd name="connsiteX57" fmla="*/ 271463 w 654844"/>
                <a:gd name="connsiteY57" fmla="*/ 79076 h 500558"/>
                <a:gd name="connsiteX58" fmla="*/ 278606 w 654844"/>
                <a:gd name="connsiteY58" fmla="*/ 83839 h 500558"/>
                <a:gd name="connsiteX59" fmla="*/ 288131 w 654844"/>
                <a:gd name="connsiteY59" fmla="*/ 98126 h 500558"/>
                <a:gd name="connsiteX60" fmla="*/ 292894 w 654844"/>
                <a:gd name="connsiteY60" fmla="*/ 112414 h 500558"/>
                <a:gd name="connsiteX61" fmla="*/ 295275 w 654844"/>
                <a:gd name="connsiteY61" fmla="*/ 276720 h 500558"/>
                <a:gd name="connsiteX62" fmla="*/ 300038 w 654844"/>
                <a:gd name="connsiteY62" fmla="*/ 300533 h 500558"/>
                <a:gd name="connsiteX63" fmla="*/ 304800 w 654844"/>
                <a:gd name="connsiteY63" fmla="*/ 307676 h 500558"/>
                <a:gd name="connsiteX64" fmla="*/ 304800 w 654844"/>
                <a:gd name="connsiteY64" fmla="*/ 350539 h 500558"/>
                <a:gd name="connsiteX65" fmla="*/ 300038 w 654844"/>
                <a:gd name="connsiteY65" fmla="*/ 364826 h 500558"/>
                <a:gd name="connsiteX66" fmla="*/ 302419 w 654844"/>
                <a:gd name="connsiteY66" fmla="*/ 386258 h 500558"/>
                <a:gd name="connsiteX67" fmla="*/ 304800 w 654844"/>
                <a:gd name="connsiteY67" fmla="*/ 400545 h 500558"/>
                <a:gd name="connsiteX68" fmla="*/ 307181 w 654844"/>
                <a:gd name="connsiteY68" fmla="*/ 417214 h 500558"/>
                <a:gd name="connsiteX69" fmla="*/ 309563 w 654844"/>
                <a:gd name="connsiteY69" fmla="*/ 491033 h 500558"/>
                <a:gd name="connsiteX70" fmla="*/ 311944 w 654844"/>
                <a:gd name="connsiteY70" fmla="*/ 498176 h 500558"/>
                <a:gd name="connsiteX71" fmla="*/ 340519 w 654844"/>
                <a:gd name="connsiteY71" fmla="*/ 495795 h 500558"/>
                <a:gd name="connsiteX72" fmla="*/ 347663 w 654844"/>
                <a:gd name="connsiteY72" fmla="*/ 493414 h 500558"/>
                <a:gd name="connsiteX73" fmla="*/ 359569 w 654844"/>
                <a:gd name="connsiteY73" fmla="*/ 491033 h 500558"/>
                <a:gd name="connsiteX74" fmla="*/ 357188 w 654844"/>
                <a:gd name="connsiteY74" fmla="*/ 433883 h 500558"/>
                <a:gd name="connsiteX75" fmla="*/ 359569 w 654844"/>
                <a:gd name="connsiteY75" fmla="*/ 386258 h 500558"/>
                <a:gd name="connsiteX76" fmla="*/ 361950 w 654844"/>
                <a:gd name="connsiteY76" fmla="*/ 379114 h 500558"/>
                <a:gd name="connsiteX77" fmla="*/ 369094 w 654844"/>
                <a:gd name="connsiteY77" fmla="*/ 374351 h 500558"/>
                <a:gd name="connsiteX78" fmla="*/ 373856 w 654844"/>
                <a:gd name="connsiteY78" fmla="*/ 314820 h 500558"/>
                <a:gd name="connsiteX79" fmla="*/ 376238 w 654844"/>
                <a:gd name="connsiteY79" fmla="*/ 248145 h 500558"/>
                <a:gd name="connsiteX80" fmla="*/ 381000 w 654844"/>
                <a:gd name="connsiteY80" fmla="*/ 241001 h 500558"/>
                <a:gd name="connsiteX81" fmla="*/ 395288 w 654844"/>
                <a:gd name="connsiteY81" fmla="*/ 236239 h 500558"/>
                <a:gd name="connsiteX82" fmla="*/ 407194 w 654844"/>
                <a:gd name="connsiteY82" fmla="*/ 245764 h 500558"/>
                <a:gd name="connsiteX83" fmla="*/ 411956 w 654844"/>
                <a:gd name="connsiteY83" fmla="*/ 238620 h 500558"/>
                <a:gd name="connsiteX84" fmla="*/ 411956 w 654844"/>
                <a:gd name="connsiteY84" fmla="*/ 195758 h 500558"/>
                <a:gd name="connsiteX85" fmla="*/ 416719 w 654844"/>
                <a:gd name="connsiteY85" fmla="*/ 188614 h 500558"/>
                <a:gd name="connsiteX86" fmla="*/ 421481 w 654844"/>
                <a:gd name="connsiteY86" fmla="*/ 195758 h 500558"/>
                <a:gd name="connsiteX87" fmla="*/ 423863 w 654844"/>
                <a:gd name="connsiteY87" fmla="*/ 202901 h 500558"/>
                <a:gd name="connsiteX88" fmla="*/ 445294 w 654844"/>
                <a:gd name="connsiteY88" fmla="*/ 198139 h 500558"/>
                <a:gd name="connsiteX89" fmla="*/ 450056 w 654844"/>
                <a:gd name="connsiteY89" fmla="*/ 224333 h 500558"/>
                <a:gd name="connsiteX90" fmla="*/ 452438 w 654844"/>
                <a:gd name="connsiteY90" fmla="*/ 231476 h 500558"/>
                <a:gd name="connsiteX91" fmla="*/ 459581 w 654844"/>
                <a:gd name="connsiteY91" fmla="*/ 236239 h 500558"/>
                <a:gd name="connsiteX92" fmla="*/ 466725 w 654844"/>
                <a:gd name="connsiteY92" fmla="*/ 231476 h 500558"/>
                <a:gd name="connsiteX93" fmla="*/ 473869 w 654844"/>
                <a:gd name="connsiteY93" fmla="*/ 205283 h 500558"/>
                <a:gd name="connsiteX94" fmla="*/ 478631 w 654844"/>
                <a:gd name="connsiteY94" fmla="*/ 219570 h 500558"/>
                <a:gd name="connsiteX95" fmla="*/ 492919 w 654844"/>
                <a:gd name="connsiteY95" fmla="*/ 224333 h 500558"/>
                <a:gd name="connsiteX96" fmla="*/ 500063 w 654844"/>
                <a:gd name="connsiteY96" fmla="*/ 221951 h 500558"/>
                <a:gd name="connsiteX97" fmla="*/ 516731 w 654844"/>
                <a:gd name="connsiteY97" fmla="*/ 205283 h 500558"/>
                <a:gd name="connsiteX98" fmla="*/ 538163 w 654844"/>
                <a:gd name="connsiteY98" fmla="*/ 193376 h 500558"/>
                <a:gd name="connsiteX99" fmla="*/ 550069 w 654844"/>
                <a:gd name="connsiteY99" fmla="*/ 205283 h 500558"/>
                <a:gd name="connsiteX100" fmla="*/ 561975 w 654844"/>
                <a:gd name="connsiteY100" fmla="*/ 202901 h 500558"/>
                <a:gd name="connsiteX101" fmla="*/ 576263 w 654844"/>
                <a:gd name="connsiteY101" fmla="*/ 193376 h 500558"/>
                <a:gd name="connsiteX102" fmla="*/ 590550 w 654844"/>
                <a:gd name="connsiteY102" fmla="*/ 188614 h 500558"/>
                <a:gd name="connsiteX103" fmla="*/ 597694 w 654844"/>
                <a:gd name="connsiteY103" fmla="*/ 174326 h 500558"/>
                <a:gd name="connsiteX104" fmla="*/ 604838 w 654844"/>
                <a:gd name="connsiteY104" fmla="*/ 171945 h 500558"/>
                <a:gd name="connsiteX105" fmla="*/ 614363 w 654844"/>
                <a:gd name="connsiteY105" fmla="*/ 174326 h 500558"/>
                <a:gd name="connsiteX106" fmla="*/ 616744 w 654844"/>
                <a:gd name="connsiteY106" fmla="*/ 181470 h 500558"/>
                <a:gd name="connsiteX107" fmla="*/ 619125 w 654844"/>
                <a:gd name="connsiteY107" fmla="*/ 205283 h 500558"/>
                <a:gd name="connsiteX108" fmla="*/ 626269 w 654844"/>
                <a:gd name="connsiteY108" fmla="*/ 210045 h 500558"/>
                <a:gd name="connsiteX109" fmla="*/ 631031 w 654844"/>
                <a:gd name="connsiteY109" fmla="*/ 217189 h 500558"/>
                <a:gd name="connsiteX110" fmla="*/ 628650 w 654844"/>
                <a:gd name="connsiteY110" fmla="*/ 274339 h 500558"/>
                <a:gd name="connsiteX111" fmla="*/ 626269 w 654844"/>
                <a:gd name="connsiteY111" fmla="*/ 281483 h 500558"/>
                <a:gd name="connsiteX112" fmla="*/ 621506 w 654844"/>
                <a:gd name="connsiteY112" fmla="*/ 302914 h 500558"/>
                <a:gd name="connsiteX113" fmla="*/ 623888 w 654844"/>
                <a:gd name="connsiteY113" fmla="*/ 319583 h 500558"/>
                <a:gd name="connsiteX114" fmla="*/ 628650 w 654844"/>
                <a:gd name="connsiteY114" fmla="*/ 326726 h 500558"/>
                <a:gd name="connsiteX115" fmla="*/ 631031 w 654844"/>
                <a:gd name="connsiteY115" fmla="*/ 333870 h 500558"/>
                <a:gd name="connsiteX116" fmla="*/ 638175 w 654844"/>
                <a:gd name="connsiteY116" fmla="*/ 341014 h 500558"/>
                <a:gd name="connsiteX117" fmla="*/ 642938 w 654844"/>
                <a:gd name="connsiteY117" fmla="*/ 348158 h 500558"/>
                <a:gd name="connsiteX118" fmla="*/ 647700 w 654844"/>
                <a:gd name="connsiteY118" fmla="*/ 362445 h 500558"/>
                <a:gd name="connsiteX119" fmla="*/ 652463 w 654844"/>
                <a:gd name="connsiteY119" fmla="*/ 393401 h 500558"/>
                <a:gd name="connsiteX120" fmla="*/ 654844 w 654844"/>
                <a:gd name="connsiteY120" fmla="*/ 402926 h 500558"/>
                <a:gd name="connsiteX121" fmla="*/ 652463 w 654844"/>
                <a:gd name="connsiteY121" fmla="*/ 464839 h 500558"/>
                <a:gd name="connsiteX122" fmla="*/ 647700 w 654844"/>
                <a:gd name="connsiteY122" fmla="*/ 483889 h 50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654844" h="500558">
                  <a:moveTo>
                    <a:pt x="0" y="500558"/>
                  </a:moveTo>
                  <a:cubicBezTo>
                    <a:pt x="3175" y="496589"/>
                    <a:pt x="5666" y="491959"/>
                    <a:pt x="9525" y="488651"/>
                  </a:cubicBezTo>
                  <a:cubicBezTo>
                    <a:pt x="27416" y="473316"/>
                    <a:pt x="6119" y="502097"/>
                    <a:pt x="21431" y="479126"/>
                  </a:cubicBezTo>
                  <a:cubicBezTo>
                    <a:pt x="20637" y="472776"/>
                    <a:pt x="19050" y="466475"/>
                    <a:pt x="19050" y="460076"/>
                  </a:cubicBezTo>
                  <a:cubicBezTo>
                    <a:pt x="19050" y="445846"/>
                    <a:pt x="20879" y="446530"/>
                    <a:pt x="23813" y="436264"/>
                  </a:cubicBezTo>
                  <a:cubicBezTo>
                    <a:pt x="29801" y="415307"/>
                    <a:pt x="22859" y="436744"/>
                    <a:pt x="28575" y="419595"/>
                  </a:cubicBezTo>
                  <a:cubicBezTo>
                    <a:pt x="27781" y="413245"/>
                    <a:pt x="27167" y="406870"/>
                    <a:pt x="26194" y="400545"/>
                  </a:cubicBezTo>
                  <a:cubicBezTo>
                    <a:pt x="25579" y="396545"/>
                    <a:pt x="24112" y="392675"/>
                    <a:pt x="23813" y="388639"/>
                  </a:cubicBezTo>
                  <a:cubicBezTo>
                    <a:pt x="22522" y="371206"/>
                    <a:pt x="22225" y="353714"/>
                    <a:pt x="21431" y="336251"/>
                  </a:cubicBezTo>
                  <a:cubicBezTo>
                    <a:pt x="22225" y="310851"/>
                    <a:pt x="20006" y="285177"/>
                    <a:pt x="23813" y="260051"/>
                  </a:cubicBezTo>
                  <a:cubicBezTo>
                    <a:pt x="24303" y="256815"/>
                    <a:pt x="30615" y="259485"/>
                    <a:pt x="33338" y="257670"/>
                  </a:cubicBezTo>
                  <a:cubicBezTo>
                    <a:pt x="54878" y="243309"/>
                    <a:pt x="21890" y="255928"/>
                    <a:pt x="45244" y="248145"/>
                  </a:cubicBezTo>
                  <a:cubicBezTo>
                    <a:pt x="41878" y="231315"/>
                    <a:pt x="44143" y="240080"/>
                    <a:pt x="38100" y="221951"/>
                  </a:cubicBezTo>
                  <a:lnTo>
                    <a:pt x="35719" y="214808"/>
                  </a:lnTo>
                  <a:cubicBezTo>
                    <a:pt x="36513" y="212427"/>
                    <a:pt x="37491" y="210099"/>
                    <a:pt x="38100" y="207664"/>
                  </a:cubicBezTo>
                  <a:cubicBezTo>
                    <a:pt x="45055" y="179842"/>
                    <a:pt x="40296" y="161845"/>
                    <a:pt x="38100" y="126701"/>
                  </a:cubicBezTo>
                  <a:cubicBezTo>
                    <a:pt x="37943" y="124196"/>
                    <a:pt x="36513" y="121939"/>
                    <a:pt x="35719" y="119558"/>
                  </a:cubicBezTo>
                  <a:cubicBezTo>
                    <a:pt x="36513" y="114795"/>
                    <a:pt x="37236" y="110020"/>
                    <a:pt x="38100" y="105270"/>
                  </a:cubicBezTo>
                  <a:cubicBezTo>
                    <a:pt x="38824" y="101288"/>
                    <a:pt x="37619" y="96226"/>
                    <a:pt x="40481" y="93364"/>
                  </a:cubicBezTo>
                  <a:cubicBezTo>
                    <a:pt x="42256" y="91589"/>
                    <a:pt x="45244" y="94951"/>
                    <a:pt x="47625" y="95745"/>
                  </a:cubicBezTo>
                  <a:cubicBezTo>
                    <a:pt x="50006" y="97333"/>
                    <a:pt x="52981" y="98273"/>
                    <a:pt x="54769" y="100508"/>
                  </a:cubicBezTo>
                  <a:cubicBezTo>
                    <a:pt x="56337" y="102468"/>
                    <a:pt x="55375" y="105876"/>
                    <a:pt x="57150" y="107651"/>
                  </a:cubicBezTo>
                  <a:cubicBezTo>
                    <a:pt x="61198" y="111698"/>
                    <a:pt x="71438" y="117176"/>
                    <a:pt x="71438" y="117176"/>
                  </a:cubicBezTo>
                  <a:cubicBezTo>
                    <a:pt x="73819" y="116382"/>
                    <a:pt x="76621" y="116363"/>
                    <a:pt x="78581" y="114795"/>
                  </a:cubicBezTo>
                  <a:cubicBezTo>
                    <a:pt x="80816" y="113007"/>
                    <a:pt x="81320" y="109675"/>
                    <a:pt x="83344" y="107651"/>
                  </a:cubicBezTo>
                  <a:cubicBezTo>
                    <a:pt x="85368" y="105627"/>
                    <a:pt x="88107" y="104476"/>
                    <a:pt x="90488" y="102889"/>
                  </a:cubicBezTo>
                  <a:cubicBezTo>
                    <a:pt x="92075" y="100508"/>
                    <a:pt x="94088" y="98360"/>
                    <a:pt x="95250" y="95745"/>
                  </a:cubicBezTo>
                  <a:cubicBezTo>
                    <a:pt x="97289" y="91158"/>
                    <a:pt x="95251" y="83046"/>
                    <a:pt x="100013" y="81458"/>
                  </a:cubicBezTo>
                  <a:lnTo>
                    <a:pt x="107156" y="79076"/>
                  </a:lnTo>
                  <a:cubicBezTo>
                    <a:pt x="111166" y="81750"/>
                    <a:pt x="118227" y="85135"/>
                    <a:pt x="119063" y="90983"/>
                  </a:cubicBezTo>
                  <a:cubicBezTo>
                    <a:pt x="121087" y="105149"/>
                    <a:pt x="120087" y="119600"/>
                    <a:pt x="121444" y="133845"/>
                  </a:cubicBezTo>
                  <a:cubicBezTo>
                    <a:pt x="121682" y="136344"/>
                    <a:pt x="122050" y="139214"/>
                    <a:pt x="123825" y="140989"/>
                  </a:cubicBezTo>
                  <a:cubicBezTo>
                    <a:pt x="125600" y="142764"/>
                    <a:pt x="128588" y="142576"/>
                    <a:pt x="130969" y="143370"/>
                  </a:cubicBezTo>
                  <a:cubicBezTo>
                    <a:pt x="132556" y="145751"/>
                    <a:pt x="134909" y="147773"/>
                    <a:pt x="135731" y="150514"/>
                  </a:cubicBezTo>
                  <a:cubicBezTo>
                    <a:pt x="137344" y="155890"/>
                    <a:pt x="135603" y="162163"/>
                    <a:pt x="138113" y="167183"/>
                  </a:cubicBezTo>
                  <a:cubicBezTo>
                    <a:pt x="139236" y="169428"/>
                    <a:pt x="138719" y="161814"/>
                    <a:pt x="140494" y="160039"/>
                  </a:cubicBezTo>
                  <a:cubicBezTo>
                    <a:pt x="142269" y="158264"/>
                    <a:pt x="145257" y="158452"/>
                    <a:pt x="147638" y="157658"/>
                  </a:cubicBezTo>
                  <a:cubicBezTo>
                    <a:pt x="151295" y="152172"/>
                    <a:pt x="153685" y="149943"/>
                    <a:pt x="154781" y="143370"/>
                  </a:cubicBezTo>
                  <a:cubicBezTo>
                    <a:pt x="158996" y="118083"/>
                    <a:pt x="150579" y="126329"/>
                    <a:pt x="164306" y="117176"/>
                  </a:cubicBezTo>
                  <a:cubicBezTo>
                    <a:pt x="168729" y="103908"/>
                    <a:pt x="168049" y="96426"/>
                    <a:pt x="171450" y="110033"/>
                  </a:cubicBezTo>
                  <a:cubicBezTo>
                    <a:pt x="172432" y="113959"/>
                    <a:pt x="172410" y="118149"/>
                    <a:pt x="173831" y="121939"/>
                  </a:cubicBezTo>
                  <a:cubicBezTo>
                    <a:pt x="176909" y="130146"/>
                    <a:pt x="178578" y="129078"/>
                    <a:pt x="185738" y="131464"/>
                  </a:cubicBezTo>
                  <a:cubicBezTo>
                    <a:pt x="187325" y="133845"/>
                    <a:pt x="187638" y="138608"/>
                    <a:pt x="190500" y="138608"/>
                  </a:cubicBezTo>
                  <a:cubicBezTo>
                    <a:pt x="199748" y="138608"/>
                    <a:pt x="196334" y="128011"/>
                    <a:pt x="200025" y="124320"/>
                  </a:cubicBezTo>
                  <a:cubicBezTo>
                    <a:pt x="201800" y="122545"/>
                    <a:pt x="204788" y="122733"/>
                    <a:pt x="207169" y="121939"/>
                  </a:cubicBezTo>
                  <a:cubicBezTo>
                    <a:pt x="203552" y="111086"/>
                    <a:pt x="203817" y="115595"/>
                    <a:pt x="207169" y="100508"/>
                  </a:cubicBezTo>
                  <a:cubicBezTo>
                    <a:pt x="207713" y="98058"/>
                    <a:pt x="207256" y="94383"/>
                    <a:pt x="209550" y="93364"/>
                  </a:cubicBezTo>
                  <a:cubicBezTo>
                    <a:pt x="215398" y="90765"/>
                    <a:pt x="222250" y="91777"/>
                    <a:pt x="228600" y="90983"/>
                  </a:cubicBezTo>
                  <a:cubicBezTo>
                    <a:pt x="229394" y="67964"/>
                    <a:pt x="229014" y="44875"/>
                    <a:pt x="230981" y="21926"/>
                  </a:cubicBezTo>
                  <a:cubicBezTo>
                    <a:pt x="231410" y="16924"/>
                    <a:pt x="234156" y="12401"/>
                    <a:pt x="235744" y="7639"/>
                  </a:cubicBezTo>
                  <a:cubicBezTo>
                    <a:pt x="236538" y="5258"/>
                    <a:pt x="238734" y="-1940"/>
                    <a:pt x="238125" y="495"/>
                  </a:cubicBezTo>
                  <a:lnTo>
                    <a:pt x="235744" y="10020"/>
                  </a:lnTo>
                  <a:cubicBezTo>
                    <a:pt x="237331" y="14783"/>
                    <a:pt x="237721" y="20131"/>
                    <a:pt x="240506" y="24308"/>
                  </a:cubicBezTo>
                  <a:lnTo>
                    <a:pt x="250031" y="38595"/>
                  </a:lnTo>
                  <a:cubicBezTo>
                    <a:pt x="251362" y="43916"/>
                    <a:pt x="254859" y="58935"/>
                    <a:pt x="257175" y="62408"/>
                  </a:cubicBezTo>
                  <a:lnTo>
                    <a:pt x="261938" y="69551"/>
                  </a:lnTo>
                  <a:cubicBezTo>
                    <a:pt x="262732" y="71932"/>
                    <a:pt x="262544" y="74920"/>
                    <a:pt x="264319" y="76695"/>
                  </a:cubicBezTo>
                  <a:cubicBezTo>
                    <a:pt x="266094" y="78470"/>
                    <a:pt x="269218" y="77953"/>
                    <a:pt x="271463" y="79076"/>
                  </a:cubicBezTo>
                  <a:cubicBezTo>
                    <a:pt x="274023" y="80356"/>
                    <a:pt x="276225" y="82251"/>
                    <a:pt x="278606" y="83839"/>
                  </a:cubicBezTo>
                  <a:cubicBezTo>
                    <a:pt x="281781" y="88601"/>
                    <a:pt x="286321" y="92696"/>
                    <a:pt x="288131" y="98126"/>
                  </a:cubicBezTo>
                  <a:lnTo>
                    <a:pt x="292894" y="112414"/>
                  </a:lnTo>
                  <a:cubicBezTo>
                    <a:pt x="293688" y="167183"/>
                    <a:pt x="293834" y="221965"/>
                    <a:pt x="295275" y="276720"/>
                  </a:cubicBezTo>
                  <a:cubicBezTo>
                    <a:pt x="295397" y="281357"/>
                    <a:pt x="297050" y="294557"/>
                    <a:pt x="300038" y="300533"/>
                  </a:cubicBezTo>
                  <a:cubicBezTo>
                    <a:pt x="301318" y="303092"/>
                    <a:pt x="303213" y="305295"/>
                    <a:pt x="304800" y="307676"/>
                  </a:cubicBezTo>
                  <a:cubicBezTo>
                    <a:pt x="310525" y="324854"/>
                    <a:pt x="309386" y="318431"/>
                    <a:pt x="304800" y="350539"/>
                  </a:cubicBezTo>
                  <a:cubicBezTo>
                    <a:pt x="304090" y="355508"/>
                    <a:pt x="300038" y="364826"/>
                    <a:pt x="300038" y="364826"/>
                  </a:cubicBezTo>
                  <a:cubicBezTo>
                    <a:pt x="300832" y="371970"/>
                    <a:pt x="301469" y="379133"/>
                    <a:pt x="302419" y="386258"/>
                  </a:cubicBezTo>
                  <a:cubicBezTo>
                    <a:pt x="303057" y="391044"/>
                    <a:pt x="304066" y="395773"/>
                    <a:pt x="304800" y="400545"/>
                  </a:cubicBezTo>
                  <a:cubicBezTo>
                    <a:pt x="305653" y="406092"/>
                    <a:pt x="306387" y="411658"/>
                    <a:pt x="307181" y="417214"/>
                  </a:cubicBezTo>
                  <a:cubicBezTo>
                    <a:pt x="307975" y="441820"/>
                    <a:pt x="308117" y="466456"/>
                    <a:pt x="309563" y="491033"/>
                  </a:cubicBezTo>
                  <a:cubicBezTo>
                    <a:pt x="309710" y="493538"/>
                    <a:pt x="309463" y="497794"/>
                    <a:pt x="311944" y="498176"/>
                  </a:cubicBezTo>
                  <a:cubicBezTo>
                    <a:pt x="321391" y="499629"/>
                    <a:pt x="330994" y="496589"/>
                    <a:pt x="340519" y="495795"/>
                  </a:cubicBezTo>
                  <a:cubicBezTo>
                    <a:pt x="342900" y="495001"/>
                    <a:pt x="345187" y="493001"/>
                    <a:pt x="347663" y="493414"/>
                  </a:cubicBezTo>
                  <a:cubicBezTo>
                    <a:pt x="360045" y="495478"/>
                    <a:pt x="350360" y="504843"/>
                    <a:pt x="359569" y="491033"/>
                  </a:cubicBezTo>
                  <a:cubicBezTo>
                    <a:pt x="358775" y="471983"/>
                    <a:pt x="357188" y="452950"/>
                    <a:pt x="357188" y="433883"/>
                  </a:cubicBezTo>
                  <a:cubicBezTo>
                    <a:pt x="357188" y="417988"/>
                    <a:pt x="358192" y="402093"/>
                    <a:pt x="359569" y="386258"/>
                  </a:cubicBezTo>
                  <a:cubicBezTo>
                    <a:pt x="359786" y="383757"/>
                    <a:pt x="360382" y="381074"/>
                    <a:pt x="361950" y="379114"/>
                  </a:cubicBezTo>
                  <a:cubicBezTo>
                    <a:pt x="363738" y="376879"/>
                    <a:pt x="366713" y="375939"/>
                    <a:pt x="369094" y="374351"/>
                  </a:cubicBezTo>
                  <a:cubicBezTo>
                    <a:pt x="376954" y="350771"/>
                    <a:pt x="371701" y="368696"/>
                    <a:pt x="373856" y="314820"/>
                  </a:cubicBezTo>
                  <a:cubicBezTo>
                    <a:pt x="374745" y="292599"/>
                    <a:pt x="374096" y="270281"/>
                    <a:pt x="376238" y="248145"/>
                  </a:cubicBezTo>
                  <a:cubicBezTo>
                    <a:pt x="376514" y="245296"/>
                    <a:pt x="378573" y="242518"/>
                    <a:pt x="381000" y="241001"/>
                  </a:cubicBezTo>
                  <a:cubicBezTo>
                    <a:pt x="385257" y="238340"/>
                    <a:pt x="395288" y="236239"/>
                    <a:pt x="395288" y="236239"/>
                  </a:cubicBezTo>
                  <a:cubicBezTo>
                    <a:pt x="397104" y="238964"/>
                    <a:pt x="401140" y="248186"/>
                    <a:pt x="407194" y="245764"/>
                  </a:cubicBezTo>
                  <a:cubicBezTo>
                    <a:pt x="409851" y="244701"/>
                    <a:pt x="410369" y="241001"/>
                    <a:pt x="411956" y="238620"/>
                  </a:cubicBezTo>
                  <a:cubicBezTo>
                    <a:pt x="408898" y="220272"/>
                    <a:pt x="407403" y="218520"/>
                    <a:pt x="411956" y="195758"/>
                  </a:cubicBezTo>
                  <a:cubicBezTo>
                    <a:pt x="412517" y="192952"/>
                    <a:pt x="415131" y="190995"/>
                    <a:pt x="416719" y="188614"/>
                  </a:cubicBezTo>
                  <a:cubicBezTo>
                    <a:pt x="418306" y="190995"/>
                    <a:pt x="420201" y="193198"/>
                    <a:pt x="421481" y="195758"/>
                  </a:cubicBezTo>
                  <a:cubicBezTo>
                    <a:pt x="422604" y="198003"/>
                    <a:pt x="421450" y="202212"/>
                    <a:pt x="423863" y="202901"/>
                  </a:cubicBezTo>
                  <a:cubicBezTo>
                    <a:pt x="428376" y="204190"/>
                    <a:pt x="439939" y="199924"/>
                    <a:pt x="445294" y="198139"/>
                  </a:cubicBezTo>
                  <a:cubicBezTo>
                    <a:pt x="446354" y="204500"/>
                    <a:pt x="448394" y="217684"/>
                    <a:pt x="450056" y="224333"/>
                  </a:cubicBezTo>
                  <a:cubicBezTo>
                    <a:pt x="450665" y="226768"/>
                    <a:pt x="450870" y="229516"/>
                    <a:pt x="452438" y="231476"/>
                  </a:cubicBezTo>
                  <a:cubicBezTo>
                    <a:pt x="454226" y="233711"/>
                    <a:pt x="457200" y="234651"/>
                    <a:pt x="459581" y="236239"/>
                  </a:cubicBezTo>
                  <a:cubicBezTo>
                    <a:pt x="461962" y="234651"/>
                    <a:pt x="464701" y="233500"/>
                    <a:pt x="466725" y="231476"/>
                  </a:cubicBezTo>
                  <a:cubicBezTo>
                    <a:pt x="474445" y="223757"/>
                    <a:pt x="472460" y="216555"/>
                    <a:pt x="473869" y="205283"/>
                  </a:cubicBezTo>
                  <a:cubicBezTo>
                    <a:pt x="475456" y="210045"/>
                    <a:pt x="473869" y="217982"/>
                    <a:pt x="478631" y="219570"/>
                  </a:cubicBezTo>
                  <a:lnTo>
                    <a:pt x="492919" y="224333"/>
                  </a:lnTo>
                  <a:cubicBezTo>
                    <a:pt x="495300" y="223539"/>
                    <a:pt x="498288" y="223726"/>
                    <a:pt x="500063" y="221951"/>
                  </a:cubicBezTo>
                  <a:cubicBezTo>
                    <a:pt x="519167" y="202847"/>
                    <a:pt x="500568" y="210671"/>
                    <a:pt x="516731" y="205283"/>
                  </a:cubicBezTo>
                  <a:cubicBezTo>
                    <a:pt x="533108" y="194366"/>
                    <a:pt x="525589" y="197569"/>
                    <a:pt x="538163" y="193376"/>
                  </a:cubicBezTo>
                  <a:cubicBezTo>
                    <a:pt x="540761" y="197273"/>
                    <a:pt x="544296" y="204561"/>
                    <a:pt x="550069" y="205283"/>
                  </a:cubicBezTo>
                  <a:cubicBezTo>
                    <a:pt x="554085" y="205785"/>
                    <a:pt x="558006" y="203695"/>
                    <a:pt x="561975" y="202901"/>
                  </a:cubicBezTo>
                  <a:cubicBezTo>
                    <a:pt x="566738" y="199726"/>
                    <a:pt x="570833" y="195186"/>
                    <a:pt x="576263" y="193376"/>
                  </a:cubicBezTo>
                  <a:lnTo>
                    <a:pt x="590550" y="188614"/>
                  </a:lnTo>
                  <a:cubicBezTo>
                    <a:pt x="592119" y="183907"/>
                    <a:pt x="593497" y="177684"/>
                    <a:pt x="597694" y="174326"/>
                  </a:cubicBezTo>
                  <a:cubicBezTo>
                    <a:pt x="599654" y="172758"/>
                    <a:pt x="602457" y="172739"/>
                    <a:pt x="604838" y="171945"/>
                  </a:cubicBezTo>
                  <a:cubicBezTo>
                    <a:pt x="608013" y="172739"/>
                    <a:pt x="611807" y="172282"/>
                    <a:pt x="614363" y="174326"/>
                  </a:cubicBezTo>
                  <a:cubicBezTo>
                    <a:pt x="616323" y="175894"/>
                    <a:pt x="616362" y="178989"/>
                    <a:pt x="616744" y="181470"/>
                  </a:cubicBezTo>
                  <a:cubicBezTo>
                    <a:pt x="617957" y="189355"/>
                    <a:pt x="616602" y="197715"/>
                    <a:pt x="619125" y="205283"/>
                  </a:cubicBezTo>
                  <a:cubicBezTo>
                    <a:pt x="620030" y="207998"/>
                    <a:pt x="623888" y="208458"/>
                    <a:pt x="626269" y="210045"/>
                  </a:cubicBezTo>
                  <a:cubicBezTo>
                    <a:pt x="627856" y="212426"/>
                    <a:pt x="630925" y="214329"/>
                    <a:pt x="631031" y="217189"/>
                  </a:cubicBezTo>
                  <a:cubicBezTo>
                    <a:pt x="631737" y="236242"/>
                    <a:pt x="630058" y="255325"/>
                    <a:pt x="628650" y="274339"/>
                  </a:cubicBezTo>
                  <a:cubicBezTo>
                    <a:pt x="628465" y="276842"/>
                    <a:pt x="626959" y="279069"/>
                    <a:pt x="626269" y="281483"/>
                  </a:cubicBezTo>
                  <a:cubicBezTo>
                    <a:pt x="624029" y="289324"/>
                    <a:pt x="623142" y="294737"/>
                    <a:pt x="621506" y="302914"/>
                  </a:cubicBezTo>
                  <a:cubicBezTo>
                    <a:pt x="622300" y="308470"/>
                    <a:pt x="622275" y="314207"/>
                    <a:pt x="623888" y="319583"/>
                  </a:cubicBezTo>
                  <a:cubicBezTo>
                    <a:pt x="624710" y="322324"/>
                    <a:pt x="627370" y="324166"/>
                    <a:pt x="628650" y="326726"/>
                  </a:cubicBezTo>
                  <a:cubicBezTo>
                    <a:pt x="629772" y="328971"/>
                    <a:pt x="629639" y="331781"/>
                    <a:pt x="631031" y="333870"/>
                  </a:cubicBezTo>
                  <a:cubicBezTo>
                    <a:pt x="632899" y="336672"/>
                    <a:pt x="636019" y="338427"/>
                    <a:pt x="638175" y="341014"/>
                  </a:cubicBezTo>
                  <a:cubicBezTo>
                    <a:pt x="640007" y="343213"/>
                    <a:pt x="641350" y="345777"/>
                    <a:pt x="642938" y="348158"/>
                  </a:cubicBezTo>
                  <a:cubicBezTo>
                    <a:pt x="644525" y="352920"/>
                    <a:pt x="646990" y="357476"/>
                    <a:pt x="647700" y="362445"/>
                  </a:cubicBezTo>
                  <a:cubicBezTo>
                    <a:pt x="648847" y="370474"/>
                    <a:pt x="650807" y="385121"/>
                    <a:pt x="652463" y="393401"/>
                  </a:cubicBezTo>
                  <a:cubicBezTo>
                    <a:pt x="653105" y="396610"/>
                    <a:pt x="654050" y="399751"/>
                    <a:pt x="654844" y="402926"/>
                  </a:cubicBezTo>
                  <a:cubicBezTo>
                    <a:pt x="654050" y="423564"/>
                    <a:pt x="653676" y="444222"/>
                    <a:pt x="652463" y="464839"/>
                  </a:cubicBezTo>
                  <a:cubicBezTo>
                    <a:pt x="651296" y="484677"/>
                    <a:pt x="656318" y="483889"/>
                    <a:pt x="647700" y="483889"/>
                  </a:cubicBezTo>
                </a:path>
              </a:pathLst>
            </a:custGeom>
            <a:noFill/>
            <a:ln w="285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6" name="TextBox 5"/>
          <p:cNvSpPr txBox="1"/>
          <p:nvPr/>
        </p:nvSpPr>
        <p:spPr>
          <a:xfrm>
            <a:off x="3682167" y="2650045"/>
            <a:ext cx="1048685" cy="246221"/>
          </a:xfrm>
          <a:prstGeom prst="rect">
            <a:avLst/>
          </a:prstGeom>
          <a:noFill/>
        </p:spPr>
        <p:txBody>
          <a:bodyPr wrap="none" rtlCol="0">
            <a:spAutoFit/>
          </a:bodyPr>
          <a:lstStyle/>
          <a:p>
            <a:r>
              <a:rPr lang="en-US" sz="1000" dirty="0" smtClean="0"/>
              <a:t>Exclusion band</a:t>
            </a:r>
            <a:endParaRPr lang="en-US" sz="1000" dirty="0"/>
          </a:p>
        </p:txBody>
      </p:sp>
      <p:sp>
        <p:nvSpPr>
          <p:cNvPr id="10" name="Left Brace 9"/>
          <p:cNvSpPr/>
          <p:nvPr/>
        </p:nvSpPr>
        <p:spPr>
          <a:xfrm rot="5400000">
            <a:off x="4142385" y="2542778"/>
            <a:ext cx="129512" cy="751166"/>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318" y="1637045"/>
            <a:ext cx="2317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1550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5" y="3762375"/>
            <a:ext cx="5312673" cy="276999"/>
          </a:xfrm>
          <a:prstGeom prst="rect">
            <a:avLst/>
          </a:prstGeom>
          <a:noFill/>
        </p:spPr>
        <p:txBody>
          <a:bodyPr wrap="none" rtlCol="0">
            <a:spAutoFit/>
          </a:bodyPr>
          <a:lstStyle/>
          <a:p>
            <a:r>
              <a:rPr lang="en-US" sz="1200" dirty="0" smtClean="0">
                <a:solidFill>
                  <a:schemeClr val="bg2">
                    <a:lumMod val="50000"/>
                  </a:schemeClr>
                </a:solidFill>
              </a:rPr>
              <a:t>192 MHz channel bandwidth, including 1 MHz wide guard band on each end</a:t>
            </a:r>
            <a:endParaRPr lang="en-US" sz="1200" dirty="0">
              <a:solidFill>
                <a:schemeClr val="bg2">
                  <a:lumMod val="50000"/>
                </a:schemeClr>
              </a:solidFill>
            </a:endParaRPr>
          </a:p>
        </p:txBody>
      </p:sp>
      <p:cxnSp>
        <p:nvCxnSpPr>
          <p:cNvPr id="18" name="Straight Arrow Connector 17"/>
          <p:cNvCxnSpPr/>
          <p:nvPr/>
        </p:nvCxnSpPr>
        <p:spPr>
          <a:xfrm>
            <a:off x="1063686" y="3543300"/>
            <a:ext cx="6784913"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57650" y="3505200"/>
            <a:ext cx="798617" cy="276999"/>
          </a:xfrm>
          <a:prstGeom prst="rect">
            <a:avLst/>
          </a:prstGeom>
          <a:noFill/>
        </p:spPr>
        <p:txBody>
          <a:bodyPr wrap="none" rtlCol="0">
            <a:spAutoFit/>
          </a:bodyPr>
          <a:lstStyle/>
          <a:p>
            <a:r>
              <a:rPr lang="en-US" sz="1200" dirty="0" smtClean="0">
                <a:solidFill>
                  <a:schemeClr val="bg2">
                    <a:lumMod val="50000"/>
                  </a:schemeClr>
                </a:solidFill>
              </a:rPr>
              <a:t>190 MHz</a:t>
            </a:r>
            <a:endParaRPr lang="en-US" sz="1200" dirty="0">
              <a:solidFill>
                <a:schemeClr val="bg2">
                  <a:lumMod val="50000"/>
                </a:schemeClr>
              </a:solidFill>
            </a:endParaRPr>
          </a:p>
        </p:txBody>
      </p:sp>
      <p:sp>
        <p:nvSpPr>
          <p:cNvPr id="5" name="Trapezoid 4"/>
          <p:cNvSpPr/>
          <p:nvPr/>
        </p:nvSpPr>
        <p:spPr>
          <a:xfrm rot="10800000">
            <a:off x="3650292" y="2307481"/>
            <a:ext cx="813816" cy="1111989"/>
          </a:xfrm>
          <a:prstGeom prst="trapezoid">
            <a:avLst>
              <a:gd name="adj" fmla="val 52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754" y="2305472"/>
            <a:ext cx="219456" cy="11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004" y="2305472"/>
            <a:ext cx="219456" cy="11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254" y="2305472"/>
            <a:ext cx="219456" cy="11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TextBox 120"/>
          <p:cNvSpPr txBox="1"/>
          <p:nvPr/>
        </p:nvSpPr>
        <p:spPr>
          <a:xfrm>
            <a:off x="1945587" y="906940"/>
            <a:ext cx="4217087" cy="830997"/>
          </a:xfrm>
          <a:prstGeom prst="rect">
            <a:avLst/>
          </a:prstGeom>
          <a:noFill/>
        </p:spPr>
        <p:txBody>
          <a:bodyPr wrap="square" rtlCol="0">
            <a:spAutoFit/>
          </a:bodyPr>
          <a:lstStyle/>
          <a:p>
            <a:r>
              <a:rPr lang="en-US" sz="1600" dirty="0" smtClean="0">
                <a:solidFill>
                  <a:srgbClr val="C00000"/>
                </a:solidFill>
              </a:rPr>
              <a:t>Exclusion bands</a:t>
            </a:r>
            <a:r>
              <a:rPr lang="en-US" sz="1600" dirty="0" smtClean="0"/>
              <a:t> also may be created within an OFDM channel for the carriage of legacy SC-QAM signals.</a:t>
            </a:r>
          </a:p>
        </p:txBody>
      </p:sp>
      <p:sp>
        <p:nvSpPr>
          <p:cNvPr id="123" name="Down Arrow 122"/>
          <p:cNvSpPr/>
          <p:nvPr/>
        </p:nvSpPr>
        <p:spPr>
          <a:xfrm>
            <a:off x="3952875" y="1893549"/>
            <a:ext cx="228600" cy="3948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4367" y="4048899"/>
            <a:ext cx="7962434" cy="830997"/>
          </a:xfrm>
          <a:prstGeom prst="rect">
            <a:avLst/>
          </a:prstGeom>
          <a:noFill/>
        </p:spPr>
        <p:txBody>
          <a:bodyPr wrap="square" rtlCol="0">
            <a:spAutoFit/>
          </a:bodyPr>
          <a:lstStyle/>
          <a:p>
            <a:r>
              <a:rPr lang="en-US" sz="1600" dirty="0" smtClean="0"/>
              <a:t>An exclusion band is a set </a:t>
            </a:r>
            <a:r>
              <a:rPr lang="en-US" sz="1600" dirty="0"/>
              <a:t>of contiguous subcarriers within the </a:t>
            </a:r>
            <a:r>
              <a:rPr lang="en-US" sz="1600" dirty="0" smtClean="0"/>
              <a:t>OFDM channel bandwidth </a:t>
            </a:r>
            <a:r>
              <a:rPr lang="en-US" sz="1600" dirty="0"/>
              <a:t>that are set to zero-value by the transmitter to </a:t>
            </a:r>
            <a:r>
              <a:rPr lang="en-US" sz="1600" dirty="0" smtClean="0"/>
              <a:t>avoid interference or to accommodate </a:t>
            </a:r>
            <a:r>
              <a:rPr lang="en-US" sz="1600" dirty="0"/>
              <a:t>co-existing transmissions such as legacy SC-QAM signals.</a:t>
            </a:r>
          </a:p>
        </p:txBody>
      </p:sp>
    </p:spTree>
    <p:extLst>
      <p:ext uri="{BB962C8B-B14F-4D97-AF65-F5344CB8AC3E}">
        <p14:creationId xmlns:p14="http://schemas.microsoft.com/office/powerpoint/2010/main" val="40527996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21" name="TextBox 120"/>
          <p:cNvSpPr txBox="1"/>
          <p:nvPr/>
        </p:nvSpPr>
        <p:spPr>
          <a:xfrm>
            <a:off x="1677725" y="835381"/>
            <a:ext cx="4898004" cy="1323439"/>
          </a:xfrm>
          <a:prstGeom prst="rect">
            <a:avLst/>
          </a:prstGeom>
          <a:noFill/>
        </p:spPr>
        <p:txBody>
          <a:bodyPr wrap="square" rtlCol="0">
            <a:spAutoFit/>
          </a:bodyPr>
          <a:lstStyle/>
          <a:p>
            <a:r>
              <a:rPr lang="en-US" sz="1600" dirty="0" smtClean="0"/>
              <a:t>As an alternative to an exclusion band in that part of an OFDM channel experiencing interference, the bit loading may be changed to allow continued carriage of data, but using a more robust lower modulation order.</a:t>
            </a:r>
          </a:p>
        </p:txBody>
      </p:sp>
      <p:sp>
        <p:nvSpPr>
          <p:cNvPr id="123" name="Down Arrow 122"/>
          <p:cNvSpPr/>
          <p:nvPr/>
        </p:nvSpPr>
        <p:spPr>
          <a:xfrm>
            <a:off x="4072140" y="2084373"/>
            <a:ext cx="228600" cy="3948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193482" y="2596636"/>
            <a:ext cx="6757035" cy="840740"/>
            <a:chOff x="0" y="413932"/>
            <a:chExt cx="7324725" cy="1111994"/>
          </a:xfrm>
        </p:grpSpPr>
        <p:sp>
          <p:nvSpPr>
            <p:cNvPr id="19" name="Trapezoid 18"/>
            <p:cNvSpPr/>
            <p:nvPr/>
          </p:nvSpPr>
          <p:spPr>
            <a:xfrm>
              <a:off x="268342" y="413932"/>
              <a:ext cx="6784913" cy="1111988"/>
            </a:xfrm>
            <a:prstGeom prst="trapezoid">
              <a:avLst>
                <a:gd name="adj" fmla="val 3005"/>
              </a:avLst>
            </a:prstGeom>
            <a:solidFill>
              <a:srgbClr val="00DA05"/>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0" name="Straight Connector 19"/>
            <p:cNvCxnSpPr/>
            <p:nvPr/>
          </p:nvCxnSpPr>
          <p:spPr>
            <a:xfrm>
              <a:off x="0" y="1525926"/>
              <a:ext cx="7324725" cy="0"/>
            </a:xfrm>
            <a:prstGeom prst="line">
              <a:avLst/>
            </a:prstGeom>
            <a:noFill/>
            <a:ln w="9525" cap="flat" cmpd="sng" algn="ctr">
              <a:solidFill>
                <a:srgbClr val="0183B7">
                  <a:shade val="95000"/>
                  <a:satMod val="105000"/>
                </a:srgbClr>
              </a:solidFill>
              <a:prstDash val="solid"/>
            </a:ln>
            <a:effectLst/>
          </p:spPr>
        </p:cxnSp>
        <p:sp>
          <p:nvSpPr>
            <p:cNvPr id="21" name="Trapezoid 20"/>
            <p:cNvSpPr/>
            <p:nvPr/>
          </p:nvSpPr>
          <p:spPr>
            <a:xfrm rot="10800000">
              <a:off x="2850192" y="413932"/>
              <a:ext cx="813816" cy="1111989"/>
            </a:xfrm>
            <a:prstGeom prst="trapezoid">
              <a:avLst>
                <a:gd name="adj" fmla="val 0"/>
              </a:avLst>
            </a:prstGeom>
            <a:solidFill>
              <a:srgbClr val="AEFA26"/>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21"/>
            <p:cNvSpPr/>
            <p:nvPr/>
          </p:nvSpPr>
          <p:spPr>
            <a:xfrm>
              <a:off x="2926608" y="1025364"/>
              <a:ext cx="654844" cy="500558"/>
            </a:xfrm>
            <a:custGeom>
              <a:avLst/>
              <a:gdLst>
                <a:gd name="connsiteX0" fmla="*/ 0 w 654844"/>
                <a:gd name="connsiteY0" fmla="*/ 500558 h 500558"/>
                <a:gd name="connsiteX1" fmla="*/ 9525 w 654844"/>
                <a:gd name="connsiteY1" fmla="*/ 488651 h 500558"/>
                <a:gd name="connsiteX2" fmla="*/ 21431 w 654844"/>
                <a:gd name="connsiteY2" fmla="*/ 479126 h 500558"/>
                <a:gd name="connsiteX3" fmla="*/ 19050 w 654844"/>
                <a:gd name="connsiteY3" fmla="*/ 460076 h 500558"/>
                <a:gd name="connsiteX4" fmla="*/ 23813 w 654844"/>
                <a:gd name="connsiteY4" fmla="*/ 436264 h 500558"/>
                <a:gd name="connsiteX5" fmla="*/ 28575 w 654844"/>
                <a:gd name="connsiteY5" fmla="*/ 419595 h 500558"/>
                <a:gd name="connsiteX6" fmla="*/ 26194 w 654844"/>
                <a:gd name="connsiteY6" fmla="*/ 400545 h 500558"/>
                <a:gd name="connsiteX7" fmla="*/ 23813 w 654844"/>
                <a:gd name="connsiteY7" fmla="*/ 388639 h 500558"/>
                <a:gd name="connsiteX8" fmla="*/ 21431 w 654844"/>
                <a:gd name="connsiteY8" fmla="*/ 336251 h 500558"/>
                <a:gd name="connsiteX9" fmla="*/ 23813 w 654844"/>
                <a:gd name="connsiteY9" fmla="*/ 260051 h 500558"/>
                <a:gd name="connsiteX10" fmla="*/ 33338 w 654844"/>
                <a:gd name="connsiteY10" fmla="*/ 257670 h 500558"/>
                <a:gd name="connsiteX11" fmla="*/ 45244 w 654844"/>
                <a:gd name="connsiteY11" fmla="*/ 248145 h 500558"/>
                <a:gd name="connsiteX12" fmla="*/ 38100 w 654844"/>
                <a:gd name="connsiteY12" fmla="*/ 221951 h 500558"/>
                <a:gd name="connsiteX13" fmla="*/ 35719 w 654844"/>
                <a:gd name="connsiteY13" fmla="*/ 214808 h 500558"/>
                <a:gd name="connsiteX14" fmla="*/ 38100 w 654844"/>
                <a:gd name="connsiteY14" fmla="*/ 207664 h 500558"/>
                <a:gd name="connsiteX15" fmla="*/ 38100 w 654844"/>
                <a:gd name="connsiteY15" fmla="*/ 126701 h 500558"/>
                <a:gd name="connsiteX16" fmla="*/ 35719 w 654844"/>
                <a:gd name="connsiteY16" fmla="*/ 119558 h 500558"/>
                <a:gd name="connsiteX17" fmla="*/ 38100 w 654844"/>
                <a:gd name="connsiteY17" fmla="*/ 105270 h 500558"/>
                <a:gd name="connsiteX18" fmla="*/ 40481 w 654844"/>
                <a:gd name="connsiteY18" fmla="*/ 93364 h 500558"/>
                <a:gd name="connsiteX19" fmla="*/ 47625 w 654844"/>
                <a:gd name="connsiteY19" fmla="*/ 95745 h 500558"/>
                <a:gd name="connsiteX20" fmla="*/ 54769 w 654844"/>
                <a:gd name="connsiteY20" fmla="*/ 100508 h 500558"/>
                <a:gd name="connsiteX21" fmla="*/ 57150 w 654844"/>
                <a:gd name="connsiteY21" fmla="*/ 107651 h 500558"/>
                <a:gd name="connsiteX22" fmla="*/ 71438 w 654844"/>
                <a:gd name="connsiteY22" fmla="*/ 117176 h 500558"/>
                <a:gd name="connsiteX23" fmla="*/ 78581 w 654844"/>
                <a:gd name="connsiteY23" fmla="*/ 114795 h 500558"/>
                <a:gd name="connsiteX24" fmla="*/ 83344 w 654844"/>
                <a:gd name="connsiteY24" fmla="*/ 107651 h 500558"/>
                <a:gd name="connsiteX25" fmla="*/ 90488 w 654844"/>
                <a:gd name="connsiteY25" fmla="*/ 102889 h 500558"/>
                <a:gd name="connsiteX26" fmla="*/ 95250 w 654844"/>
                <a:gd name="connsiteY26" fmla="*/ 95745 h 500558"/>
                <a:gd name="connsiteX27" fmla="*/ 100013 w 654844"/>
                <a:gd name="connsiteY27" fmla="*/ 81458 h 500558"/>
                <a:gd name="connsiteX28" fmla="*/ 107156 w 654844"/>
                <a:gd name="connsiteY28" fmla="*/ 79076 h 500558"/>
                <a:gd name="connsiteX29" fmla="*/ 119063 w 654844"/>
                <a:gd name="connsiteY29" fmla="*/ 90983 h 500558"/>
                <a:gd name="connsiteX30" fmla="*/ 121444 w 654844"/>
                <a:gd name="connsiteY30" fmla="*/ 133845 h 500558"/>
                <a:gd name="connsiteX31" fmla="*/ 123825 w 654844"/>
                <a:gd name="connsiteY31" fmla="*/ 140989 h 500558"/>
                <a:gd name="connsiteX32" fmla="*/ 130969 w 654844"/>
                <a:gd name="connsiteY32" fmla="*/ 143370 h 500558"/>
                <a:gd name="connsiteX33" fmla="*/ 135731 w 654844"/>
                <a:gd name="connsiteY33" fmla="*/ 150514 h 500558"/>
                <a:gd name="connsiteX34" fmla="*/ 138113 w 654844"/>
                <a:gd name="connsiteY34" fmla="*/ 167183 h 500558"/>
                <a:gd name="connsiteX35" fmla="*/ 140494 w 654844"/>
                <a:gd name="connsiteY35" fmla="*/ 160039 h 500558"/>
                <a:gd name="connsiteX36" fmla="*/ 147638 w 654844"/>
                <a:gd name="connsiteY36" fmla="*/ 157658 h 500558"/>
                <a:gd name="connsiteX37" fmla="*/ 154781 w 654844"/>
                <a:gd name="connsiteY37" fmla="*/ 143370 h 500558"/>
                <a:gd name="connsiteX38" fmla="*/ 164306 w 654844"/>
                <a:gd name="connsiteY38" fmla="*/ 117176 h 500558"/>
                <a:gd name="connsiteX39" fmla="*/ 171450 w 654844"/>
                <a:gd name="connsiteY39" fmla="*/ 110033 h 500558"/>
                <a:gd name="connsiteX40" fmla="*/ 173831 w 654844"/>
                <a:gd name="connsiteY40" fmla="*/ 121939 h 500558"/>
                <a:gd name="connsiteX41" fmla="*/ 185738 w 654844"/>
                <a:gd name="connsiteY41" fmla="*/ 131464 h 500558"/>
                <a:gd name="connsiteX42" fmla="*/ 190500 w 654844"/>
                <a:gd name="connsiteY42" fmla="*/ 138608 h 500558"/>
                <a:gd name="connsiteX43" fmla="*/ 200025 w 654844"/>
                <a:gd name="connsiteY43" fmla="*/ 124320 h 500558"/>
                <a:gd name="connsiteX44" fmla="*/ 207169 w 654844"/>
                <a:gd name="connsiteY44" fmla="*/ 121939 h 500558"/>
                <a:gd name="connsiteX45" fmla="*/ 207169 w 654844"/>
                <a:gd name="connsiteY45" fmla="*/ 100508 h 500558"/>
                <a:gd name="connsiteX46" fmla="*/ 209550 w 654844"/>
                <a:gd name="connsiteY46" fmla="*/ 93364 h 500558"/>
                <a:gd name="connsiteX47" fmla="*/ 228600 w 654844"/>
                <a:gd name="connsiteY47" fmla="*/ 90983 h 500558"/>
                <a:gd name="connsiteX48" fmla="*/ 230981 w 654844"/>
                <a:gd name="connsiteY48" fmla="*/ 21926 h 500558"/>
                <a:gd name="connsiteX49" fmla="*/ 235744 w 654844"/>
                <a:gd name="connsiteY49" fmla="*/ 7639 h 500558"/>
                <a:gd name="connsiteX50" fmla="*/ 238125 w 654844"/>
                <a:gd name="connsiteY50" fmla="*/ 495 h 500558"/>
                <a:gd name="connsiteX51" fmla="*/ 235744 w 654844"/>
                <a:gd name="connsiteY51" fmla="*/ 10020 h 500558"/>
                <a:gd name="connsiteX52" fmla="*/ 240506 w 654844"/>
                <a:gd name="connsiteY52" fmla="*/ 24308 h 500558"/>
                <a:gd name="connsiteX53" fmla="*/ 250031 w 654844"/>
                <a:gd name="connsiteY53" fmla="*/ 38595 h 500558"/>
                <a:gd name="connsiteX54" fmla="*/ 257175 w 654844"/>
                <a:gd name="connsiteY54" fmla="*/ 62408 h 500558"/>
                <a:gd name="connsiteX55" fmla="*/ 261938 w 654844"/>
                <a:gd name="connsiteY55" fmla="*/ 69551 h 500558"/>
                <a:gd name="connsiteX56" fmla="*/ 264319 w 654844"/>
                <a:gd name="connsiteY56" fmla="*/ 76695 h 500558"/>
                <a:gd name="connsiteX57" fmla="*/ 271463 w 654844"/>
                <a:gd name="connsiteY57" fmla="*/ 79076 h 500558"/>
                <a:gd name="connsiteX58" fmla="*/ 278606 w 654844"/>
                <a:gd name="connsiteY58" fmla="*/ 83839 h 500558"/>
                <a:gd name="connsiteX59" fmla="*/ 288131 w 654844"/>
                <a:gd name="connsiteY59" fmla="*/ 98126 h 500558"/>
                <a:gd name="connsiteX60" fmla="*/ 292894 w 654844"/>
                <a:gd name="connsiteY60" fmla="*/ 112414 h 500558"/>
                <a:gd name="connsiteX61" fmla="*/ 295275 w 654844"/>
                <a:gd name="connsiteY61" fmla="*/ 276720 h 500558"/>
                <a:gd name="connsiteX62" fmla="*/ 300038 w 654844"/>
                <a:gd name="connsiteY62" fmla="*/ 300533 h 500558"/>
                <a:gd name="connsiteX63" fmla="*/ 304800 w 654844"/>
                <a:gd name="connsiteY63" fmla="*/ 307676 h 500558"/>
                <a:gd name="connsiteX64" fmla="*/ 304800 w 654844"/>
                <a:gd name="connsiteY64" fmla="*/ 350539 h 500558"/>
                <a:gd name="connsiteX65" fmla="*/ 300038 w 654844"/>
                <a:gd name="connsiteY65" fmla="*/ 364826 h 500558"/>
                <a:gd name="connsiteX66" fmla="*/ 302419 w 654844"/>
                <a:gd name="connsiteY66" fmla="*/ 386258 h 500558"/>
                <a:gd name="connsiteX67" fmla="*/ 304800 w 654844"/>
                <a:gd name="connsiteY67" fmla="*/ 400545 h 500558"/>
                <a:gd name="connsiteX68" fmla="*/ 307181 w 654844"/>
                <a:gd name="connsiteY68" fmla="*/ 417214 h 500558"/>
                <a:gd name="connsiteX69" fmla="*/ 309563 w 654844"/>
                <a:gd name="connsiteY69" fmla="*/ 491033 h 500558"/>
                <a:gd name="connsiteX70" fmla="*/ 311944 w 654844"/>
                <a:gd name="connsiteY70" fmla="*/ 498176 h 500558"/>
                <a:gd name="connsiteX71" fmla="*/ 340519 w 654844"/>
                <a:gd name="connsiteY71" fmla="*/ 495795 h 500558"/>
                <a:gd name="connsiteX72" fmla="*/ 347663 w 654844"/>
                <a:gd name="connsiteY72" fmla="*/ 493414 h 500558"/>
                <a:gd name="connsiteX73" fmla="*/ 359569 w 654844"/>
                <a:gd name="connsiteY73" fmla="*/ 491033 h 500558"/>
                <a:gd name="connsiteX74" fmla="*/ 357188 w 654844"/>
                <a:gd name="connsiteY74" fmla="*/ 433883 h 500558"/>
                <a:gd name="connsiteX75" fmla="*/ 359569 w 654844"/>
                <a:gd name="connsiteY75" fmla="*/ 386258 h 500558"/>
                <a:gd name="connsiteX76" fmla="*/ 361950 w 654844"/>
                <a:gd name="connsiteY76" fmla="*/ 379114 h 500558"/>
                <a:gd name="connsiteX77" fmla="*/ 369094 w 654844"/>
                <a:gd name="connsiteY77" fmla="*/ 374351 h 500558"/>
                <a:gd name="connsiteX78" fmla="*/ 373856 w 654844"/>
                <a:gd name="connsiteY78" fmla="*/ 314820 h 500558"/>
                <a:gd name="connsiteX79" fmla="*/ 376238 w 654844"/>
                <a:gd name="connsiteY79" fmla="*/ 248145 h 500558"/>
                <a:gd name="connsiteX80" fmla="*/ 381000 w 654844"/>
                <a:gd name="connsiteY80" fmla="*/ 241001 h 500558"/>
                <a:gd name="connsiteX81" fmla="*/ 395288 w 654844"/>
                <a:gd name="connsiteY81" fmla="*/ 236239 h 500558"/>
                <a:gd name="connsiteX82" fmla="*/ 407194 w 654844"/>
                <a:gd name="connsiteY82" fmla="*/ 245764 h 500558"/>
                <a:gd name="connsiteX83" fmla="*/ 411956 w 654844"/>
                <a:gd name="connsiteY83" fmla="*/ 238620 h 500558"/>
                <a:gd name="connsiteX84" fmla="*/ 411956 w 654844"/>
                <a:gd name="connsiteY84" fmla="*/ 195758 h 500558"/>
                <a:gd name="connsiteX85" fmla="*/ 416719 w 654844"/>
                <a:gd name="connsiteY85" fmla="*/ 188614 h 500558"/>
                <a:gd name="connsiteX86" fmla="*/ 421481 w 654844"/>
                <a:gd name="connsiteY86" fmla="*/ 195758 h 500558"/>
                <a:gd name="connsiteX87" fmla="*/ 423863 w 654844"/>
                <a:gd name="connsiteY87" fmla="*/ 202901 h 500558"/>
                <a:gd name="connsiteX88" fmla="*/ 445294 w 654844"/>
                <a:gd name="connsiteY88" fmla="*/ 198139 h 500558"/>
                <a:gd name="connsiteX89" fmla="*/ 450056 w 654844"/>
                <a:gd name="connsiteY89" fmla="*/ 224333 h 500558"/>
                <a:gd name="connsiteX90" fmla="*/ 452438 w 654844"/>
                <a:gd name="connsiteY90" fmla="*/ 231476 h 500558"/>
                <a:gd name="connsiteX91" fmla="*/ 459581 w 654844"/>
                <a:gd name="connsiteY91" fmla="*/ 236239 h 500558"/>
                <a:gd name="connsiteX92" fmla="*/ 466725 w 654844"/>
                <a:gd name="connsiteY92" fmla="*/ 231476 h 500558"/>
                <a:gd name="connsiteX93" fmla="*/ 473869 w 654844"/>
                <a:gd name="connsiteY93" fmla="*/ 205283 h 500558"/>
                <a:gd name="connsiteX94" fmla="*/ 478631 w 654844"/>
                <a:gd name="connsiteY94" fmla="*/ 219570 h 500558"/>
                <a:gd name="connsiteX95" fmla="*/ 492919 w 654844"/>
                <a:gd name="connsiteY95" fmla="*/ 224333 h 500558"/>
                <a:gd name="connsiteX96" fmla="*/ 500063 w 654844"/>
                <a:gd name="connsiteY96" fmla="*/ 221951 h 500558"/>
                <a:gd name="connsiteX97" fmla="*/ 516731 w 654844"/>
                <a:gd name="connsiteY97" fmla="*/ 205283 h 500558"/>
                <a:gd name="connsiteX98" fmla="*/ 538163 w 654844"/>
                <a:gd name="connsiteY98" fmla="*/ 193376 h 500558"/>
                <a:gd name="connsiteX99" fmla="*/ 550069 w 654844"/>
                <a:gd name="connsiteY99" fmla="*/ 205283 h 500558"/>
                <a:gd name="connsiteX100" fmla="*/ 561975 w 654844"/>
                <a:gd name="connsiteY100" fmla="*/ 202901 h 500558"/>
                <a:gd name="connsiteX101" fmla="*/ 576263 w 654844"/>
                <a:gd name="connsiteY101" fmla="*/ 193376 h 500558"/>
                <a:gd name="connsiteX102" fmla="*/ 590550 w 654844"/>
                <a:gd name="connsiteY102" fmla="*/ 188614 h 500558"/>
                <a:gd name="connsiteX103" fmla="*/ 597694 w 654844"/>
                <a:gd name="connsiteY103" fmla="*/ 174326 h 500558"/>
                <a:gd name="connsiteX104" fmla="*/ 604838 w 654844"/>
                <a:gd name="connsiteY104" fmla="*/ 171945 h 500558"/>
                <a:gd name="connsiteX105" fmla="*/ 614363 w 654844"/>
                <a:gd name="connsiteY105" fmla="*/ 174326 h 500558"/>
                <a:gd name="connsiteX106" fmla="*/ 616744 w 654844"/>
                <a:gd name="connsiteY106" fmla="*/ 181470 h 500558"/>
                <a:gd name="connsiteX107" fmla="*/ 619125 w 654844"/>
                <a:gd name="connsiteY107" fmla="*/ 205283 h 500558"/>
                <a:gd name="connsiteX108" fmla="*/ 626269 w 654844"/>
                <a:gd name="connsiteY108" fmla="*/ 210045 h 500558"/>
                <a:gd name="connsiteX109" fmla="*/ 631031 w 654844"/>
                <a:gd name="connsiteY109" fmla="*/ 217189 h 500558"/>
                <a:gd name="connsiteX110" fmla="*/ 628650 w 654844"/>
                <a:gd name="connsiteY110" fmla="*/ 274339 h 500558"/>
                <a:gd name="connsiteX111" fmla="*/ 626269 w 654844"/>
                <a:gd name="connsiteY111" fmla="*/ 281483 h 500558"/>
                <a:gd name="connsiteX112" fmla="*/ 621506 w 654844"/>
                <a:gd name="connsiteY112" fmla="*/ 302914 h 500558"/>
                <a:gd name="connsiteX113" fmla="*/ 623888 w 654844"/>
                <a:gd name="connsiteY113" fmla="*/ 319583 h 500558"/>
                <a:gd name="connsiteX114" fmla="*/ 628650 w 654844"/>
                <a:gd name="connsiteY114" fmla="*/ 326726 h 500558"/>
                <a:gd name="connsiteX115" fmla="*/ 631031 w 654844"/>
                <a:gd name="connsiteY115" fmla="*/ 333870 h 500558"/>
                <a:gd name="connsiteX116" fmla="*/ 638175 w 654844"/>
                <a:gd name="connsiteY116" fmla="*/ 341014 h 500558"/>
                <a:gd name="connsiteX117" fmla="*/ 642938 w 654844"/>
                <a:gd name="connsiteY117" fmla="*/ 348158 h 500558"/>
                <a:gd name="connsiteX118" fmla="*/ 647700 w 654844"/>
                <a:gd name="connsiteY118" fmla="*/ 362445 h 500558"/>
                <a:gd name="connsiteX119" fmla="*/ 652463 w 654844"/>
                <a:gd name="connsiteY119" fmla="*/ 393401 h 500558"/>
                <a:gd name="connsiteX120" fmla="*/ 654844 w 654844"/>
                <a:gd name="connsiteY120" fmla="*/ 402926 h 500558"/>
                <a:gd name="connsiteX121" fmla="*/ 652463 w 654844"/>
                <a:gd name="connsiteY121" fmla="*/ 464839 h 500558"/>
                <a:gd name="connsiteX122" fmla="*/ 647700 w 654844"/>
                <a:gd name="connsiteY122" fmla="*/ 483889 h 50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654844" h="500558">
                  <a:moveTo>
                    <a:pt x="0" y="500558"/>
                  </a:moveTo>
                  <a:cubicBezTo>
                    <a:pt x="3175" y="496589"/>
                    <a:pt x="5666" y="491959"/>
                    <a:pt x="9525" y="488651"/>
                  </a:cubicBezTo>
                  <a:cubicBezTo>
                    <a:pt x="27416" y="473316"/>
                    <a:pt x="6119" y="502097"/>
                    <a:pt x="21431" y="479126"/>
                  </a:cubicBezTo>
                  <a:cubicBezTo>
                    <a:pt x="20637" y="472776"/>
                    <a:pt x="19050" y="466475"/>
                    <a:pt x="19050" y="460076"/>
                  </a:cubicBezTo>
                  <a:cubicBezTo>
                    <a:pt x="19050" y="445846"/>
                    <a:pt x="20879" y="446530"/>
                    <a:pt x="23813" y="436264"/>
                  </a:cubicBezTo>
                  <a:cubicBezTo>
                    <a:pt x="29801" y="415307"/>
                    <a:pt x="22859" y="436744"/>
                    <a:pt x="28575" y="419595"/>
                  </a:cubicBezTo>
                  <a:cubicBezTo>
                    <a:pt x="27781" y="413245"/>
                    <a:pt x="27167" y="406870"/>
                    <a:pt x="26194" y="400545"/>
                  </a:cubicBezTo>
                  <a:cubicBezTo>
                    <a:pt x="25579" y="396545"/>
                    <a:pt x="24112" y="392675"/>
                    <a:pt x="23813" y="388639"/>
                  </a:cubicBezTo>
                  <a:cubicBezTo>
                    <a:pt x="22522" y="371206"/>
                    <a:pt x="22225" y="353714"/>
                    <a:pt x="21431" y="336251"/>
                  </a:cubicBezTo>
                  <a:cubicBezTo>
                    <a:pt x="22225" y="310851"/>
                    <a:pt x="20006" y="285177"/>
                    <a:pt x="23813" y="260051"/>
                  </a:cubicBezTo>
                  <a:cubicBezTo>
                    <a:pt x="24303" y="256815"/>
                    <a:pt x="30615" y="259485"/>
                    <a:pt x="33338" y="257670"/>
                  </a:cubicBezTo>
                  <a:cubicBezTo>
                    <a:pt x="54878" y="243309"/>
                    <a:pt x="21890" y="255928"/>
                    <a:pt x="45244" y="248145"/>
                  </a:cubicBezTo>
                  <a:cubicBezTo>
                    <a:pt x="41878" y="231315"/>
                    <a:pt x="44143" y="240080"/>
                    <a:pt x="38100" y="221951"/>
                  </a:cubicBezTo>
                  <a:lnTo>
                    <a:pt x="35719" y="214808"/>
                  </a:lnTo>
                  <a:cubicBezTo>
                    <a:pt x="36513" y="212427"/>
                    <a:pt x="37491" y="210099"/>
                    <a:pt x="38100" y="207664"/>
                  </a:cubicBezTo>
                  <a:cubicBezTo>
                    <a:pt x="45055" y="179842"/>
                    <a:pt x="40296" y="161845"/>
                    <a:pt x="38100" y="126701"/>
                  </a:cubicBezTo>
                  <a:cubicBezTo>
                    <a:pt x="37943" y="124196"/>
                    <a:pt x="36513" y="121939"/>
                    <a:pt x="35719" y="119558"/>
                  </a:cubicBezTo>
                  <a:cubicBezTo>
                    <a:pt x="36513" y="114795"/>
                    <a:pt x="37236" y="110020"/>
                    <a:pt x="38100" y="105270"/>
                  </a:cubicBezTo>
                  <a:cubicBezTo>
                    <a:pt x="38824" y="101288"/>
                    <a:pt x="37619" y="96226"/>
                    <a:pt x="40481" y="93364"/>
                  </a:cubicBezTo>
                  <a:cubicBezTo>
                    <a:pt x="42256" y="91589"/>
                    <a:pt x="45244" y="94951"/>
                    <a:pt x="47625" y="95745"/>
                  </a:cubicBezTo>
                  <a:cubicBezTo>
                    <a:pt x="50006" y="97333"/>
                    <a:pt x="52981" y="98273"/>
                    <a:pt x="54769" y="100508"/>
                  </a:cubicBezTo>
                  <a:cubicBezTo>
                    <a:pt x="56337" y="102468"/>
                    <a:pt x="55375" y="105876"/>
                    <a:pt x="57150" y="107651"/>
                  </a:cubicBezTo>
                  <a:cubicBezTo>
                    <a:pt x="61198" y="111698"/>
                    <a:pt x="71438" y="117176"/>
                    <a:pt x="71438" y="117176"/>
                  </a:cubicBezTo>
                  <a:cubicBezTo>
                    <a:pt x="73819" y="116382"/>
                    <a:pt x="76621" y="116363"/>
                    <a:pt x="78581" y="114795"/>
                  </a:cubicBezTo>
                  <a:cubicBezTo>
                    <a:pt x="80816" y="113007"/>
                    <a:pt x="81320" y="109675"/>
                    <a:pt x="83344" y="107651"/>
                  </a:cubicBezTo>
                  <a:cubicBezTo>
                    <a:pt x="85368" y="105627"/>
                    <a:pt x="88107" y="104476"/>
                    <a:pt x="90488" y="102889"/>
                  </a:cubicBezTo>
                  <a:cubicBezTo>
                    <a:pt x="92075" y="100508"/>
                    <a:pt x="94088" y="98360"/>
                    <a:pt x="95250" y="95745"/>
                  </a:cubicBezTo>
                  <a:cubicBezTo>
                    <a:pt x="97289" y="91158"/>
                    <a:pt x="95251" y="83046"/>
                    <a:pt x="100013" y="81458"/>
                  </a:cubicBezTo>
                  <a:lnTo>
                    <a:pt x="107156" y="79076"/>
                  </a:lnTo>
                  <a:cubicBezTo>
                    <a:pt x="111166" y="81750"/>
                    <a:pt x="118227" y="85135"/>
                    <a:pt x="119063" y="90983"/>
                  </a:cubicBezTo>
                  <a:cubicBezTo>
                    <a:pt x="121087" y="105149"/>
                    <a:pt x="120087" y="119600"/>
                    <a:pt x="121444" y="133845"/>
                  </a:cubicBezTo>
                  <a:cubicBezTo>
                    <a:pt x="121682" y="136344"/>
                    <a:pt x="122050" y="139214"/>
                    <a:pt x="123825" y="140989"/>
                  </a:cubicBezTo>
                  <a:cubicBezTo>
                    <a:pt x="125600" y="142764"/>
                    <a:pt x="128588" y="142576"/>
                    <a:pt x="130969" y="143370"/>
                  </a:cubicBezTo>
                  <a:cubicBezTo>
                    <a:pt x="132556" y="145751"/>
                    <a:pt x="134909" y="147773"/>
                    <a:pt x="135731" y="150514"/>
                  </a:cubicBezTo>
                  <a:cubicBezTo>
                    <a:pt x="137344" y="155890"/>
                    <a:pt x="135603" y="162163"/>
                    <a:pt x="138113" y="167183"/>
                  </a:cubicBezTo>
                  <a:cubicBezTo>
                    <a:pt x="139236" y="169428"/>
                    <a:pt x="138719" y="161814"/>
                    <a:pt x="140494" y="160039"/>
                  </a:cubicBezTo>
                  <a:cubicBezTo>
                    <a:pt x="142269" y="158264"/>
                    <a:pt x="145257" y="158452"/>
                    <a:pt x="147638" y="157658"/>
                  </a:cubicBezTo>
                  <a:cubicBezTo>
                    <a:pt x="151295" y="152172"/>
                    <a:pt x="153685" y="149943"/>
                    <a:pt x="154781" y="143370"/>
                  </a:cubicBezTo>
                  <a:cubicBezTo>
                    <a:pt x="158996" y="118083"/>
                    <a:pt x="150579" y="126329"/>
                    <a:pt x="164306" y="117176"/>
                  </a:cubicBezTo>
                  <a:cubicBezTo>
                    <a:pt x="168729" y="103908"/>
                    <a:pt x="168049" y="96426"/>
                    <a:pt x="171450" y="110033"/>
                  </a:cubicBezTo>
                  <a:cubicBezTo>
                    <a:pt x="172432" y="113959"/>
                    <a:pt x="172410" y="118149"/>
                    <a:pt x="173831" y="121939"/>
                  </a:cubicBezTo>
                  <a:cubicBezTo>
                    <a:pt x="176909" y="130146"/>
                    <a:pt x="178578" y="129078"/>
                    <a:pt x="185738" y="131464"/>
                  </a:cubicBezTo>
                  <a:cubicBezTo>
                    <a:pt x="187325" y="133845"/>
                    <a:pt x="187638" y="138608"/>
                    <a:pt x="190500" y="138608"/>
                  </a:cubicBezTo>
                  <a:cubicBezTo>
                    <a:pt x="199748" y="138608"/>
                    <a:pt x="196334" y="128011"/>
                    <a:pt x="200025" y="124320"/>
                  </a:cubicBezTo>
                  <a:cubicBezTo>
                    <a:pt x="201800" y="122545"/>
                    <a:pt x="204788" y="122733"/>
                    <a:pt x="207169" y="121939"/>
                  </a:cubicBezTo>
                  <a:cubicBezTo>
                    <a:pt x="203552" y="111086"/>
                    <a:pt x="203817" y="115595"/>
                    <a:pt x="207169" y="100508"/>
                  </a:cubicBezTo>
                  <a:cubicBezTo>
                    <a:pt x="207713" y="98058"/>
                    <a:pt x="207256" y="94383"/>
                    <a:pt x="209550" y="93364"/>
                  </a:cubicBezTo>
                  <a:cubicBezTo>
                    <a:pt x="215398" y="90765"/>
                    <a:pt x="222250" y="91777"/>
                    <a:pt x="228600" y="90983"/>
                  </a:cubicBezTo>
                  <a:cubicBezTo>
                    <a:pt x="229394" y="67964"/>
                    <a:pt x="229014" y="44875"/>
                    <a:pt x="230981" y="21926"/>
                  </a:cubicBezTo>
                  <a:cubicBezTo>
                    <a:pt x="231410" y="16924"/>
                    <a:pt x="234156" y="12401"/>
                    <a:pt x="235744" y="7639"/>
                  </a:cubicBezTo>
                  <a:cubicBezTo>
                    <a:pt x="236538" y="5258"/>
                    <a:pt x="238734" y="-1940"/>
                    <a:pt x="238125" y="495"/>
                  </a:cubicBezTo>
                  <a:lnTo>
                    <a:pt x="235744" y="10020"/>
                  </a:lnTo>
                  <a:cubicBezTo>
                    <a:pt x="237331" y="14783"/>
                    <a:pt x="237721" y="20131"/>
                    <a:pt x="240506" y="24308"/>
                  </a:cubicBezTo>
                  <a:lnTo>
                    <a:pt x="250031" y="38595"/>
                  </a:lnTo>
                  <a:cubicBezTo>
                    <a:pt x="251362" y="43916"/>
                    <a:pt x="254859" y="58935"/>
                    <a:pt x="257175" y="62408"/>
                  </a:cubicBezTo>
                  <a:lnTo>
                    <a:pt x="261938" y="69551"/>
                  </a:lnTo>
                  <a:cubicBezTo>
                    <a:pt x="262732" y="71932"/>
                    <a:pt x="262544" y="74920"/>
                    <a:pt x="264319" y="76695"/>
                  </a:cubicBezTo>
                  <a:cubicBezTo>
                    <a:pt x="266094" y="78470"/>
                    <a:pt x="269218" y="77953"/>
                    <a:pt x="271463" y="79076"/>
                  </a:cubicBezTo>
                  <a:cubicBezTo>
                    <a:pt x="274023" y="80356"/>
                    <a:pt x="276225" y="82251"/>
                    <a:pt x="278606" y="83839"/>
                  </a:cubicBezTo>
                  <a:cubicBezTo>
                    <a:pt x="281781" y="88601"/>
                    <a:pt x="286321" y="92696"/>
                    <a:pt x="288131" y="98126"/>
                  </a:cubicBezTo>
                  <a:lnTo>
                    <a:pt x="292894" y="112414"/>
                  </a:lnTo>
                  <a:cubicBezTo>
                    <a:pt x="293688" y="167183"/>
                    <a:pt x="293834" y="221965"/>
                    <a:pt x="295275" y="276720"/>
                  </a:cubicBezTo>
                  <a:cubicBezTo>
                    <a:pt x="295397" y="281357"/>
                    <a:pt x="297050" y="294557"/>
                    <a:pt x="300038" y="300533"/>
                  </a:cubicBezTo>
                  <a:cubicBezTo>
                    <a:pt x="301318" y="303092"/>
                    <a:pt x="303213" y="305295"/>
                    <a:pt x="304800" y="307676"/>
                  </a:cubicBezTo>
                  <a:cubicBezTo>
                    <a:pt x="310525" y="324854"/>
                    <a:pt x="309386" y="318431"/>
                    <a:pt x="304800" y="350539"/>
                  </a:cubicBezTo>
                  <a:cubicBezTo>
                    <a:pt x="304090" y="355508"/>
                    <a:pt x="300038" y="364826"/>
                    <a:pt x="300038" y="364826"/>
                  </a:cubicBezTo>
                  <a:cubicBezTo>
                    <a:pt x="300832" y="371970"/>
                    <a:pt x="301469" y="379133"/>
                    <a:pt x="302419" y="386258"/>
                  </a:cubicBezTo>
                  <a:cubicBezTo>
                    <a:pt x="303057" y="391044"/>
                    <a:pt x="304066" y="395773"/>
                    <a:pt x="304800" y="400545"/>
                  </a:cubicBezTo>
                  <a:cubicBezTo>
                    <a:pt x="305653" y="406092"/>
                    <a:pt x="306387" y="411658"/>
                    <a:pt x="307181" y="417214"/>
                  </a:cubicBezTo>
                  <a:cubicBezTo>
                    <a:pt x="307975" y="441820"/>
                    <a:pt x="308117" y="466456"/>
                    <a:pt x="309563" y="491033"/>
                  </a:cubicBezTo>
                  <a:cubicBezTo>
                    <a:pt x="309710" y="493538"/>
                    <a:pt x="309463" y="497794"/>
                    <a:pt x="311944" y="498176"/>
                  </a:cubicBezTo>
                  <a:cubicBezTo>
                    <a:pt x="321391" y="499629"/>
                    <a:pt x="330994" y="496589"/>
                    <a:pt x="340519" y="495795"/>
                  </a:cubicBezTo>
                  <a:cubicBezTo>
                    <a:pt x="342900" y="495001"/>
                    <a:pt x="345187" y="493001"/>
                    <a:pt x="347663" y="493414"/>
                  </a:cubicBezTo>
                  <a:cubicBezTo>
                    <a:pt x="360045" y="495478"/>
                    <a:pt x="350360" y="504843"/>
                    <a:pt x="359569" y="491033"/>
                  </a:cubicBezTo>
                  <a:cubicBezTo>
                    <a:pt x="358775" y="471983"/>
                    <a:pt x="357188" y="452950"/>
                    <a:pt x="357188" y="433883"/>
                  </a:cubicBezTo>
                  <a:cubicBezTo>
                    <a:pt x="357188" y="417988"/>
                    <a:pt x="358192" y="402093"/>
                    <a:pt x="359569" y="386258"/>
                  </a:cubicBezTo>
                  <a:cubicBezTo>
                    <a:pt x="359786" y="383757"/>
                    <a:pt x="360382" y="381074"/>
                    <a:pt x="361950" y="379114"/>
                  </a:cubicBezTo>
                  <a:cubicBezTo>
                    <a:pt x="363738" y="376879"/>
                    <a:pt x="366713" y="375939"/>
                    <a:pt x="369094" y="374351"/>
                  </a:cubicBezTo>
                  <a:cubicBezTo>
                    <a:pt x="376954" y="350771"/>
                    <a:pt x="371701" y="368696"/>
                    <a:pt x="373856" y="314820"/>
                  </a:cubicBezTo>
                  <a:cubicBezTo>
                    <a:pt x="374745" y="292599"/>
                    <a:pt x="374096" y="270281"/>
                    <a:pt x="376238" y="248145"/>
                  </a:cubicBezTo>
                  <a:cubicBezTo>
                    <a:pt x="376514" y="245296"/>
                    <a:pt x="378573" y="242518"/>
                    <a:pt x="381000" y="241001"/>
                  </a:cubicBezTo>
                  <a:cubicBezTo>
                    <a:pt x="385257" y="238340"/>
                    <a:pt x="395288" y="236239"/>
                    <a:pt x="395288" y="236239"/>
                  </a:cubicBezTo>
                  <a:cubicBezTo>
                    <a:pt x="397104" y="238964"/>
                    <a:pt x="401140" y="248186"/>
                    <a:pt x="407194" y="245764"/>
                  </a:cubicBezTo>
                  <a:cubicBezTo>
                    <a:pt x="409851" y="244701"/>
                    <a:pt x="410369" y="241001"/>
                    <a:pt x="411956" y="238620"/>
                  </a:cubicBezTo>
                  <a:cubicBezTo>
                    <a:pt x="408898" y="220272"/>
                    <a:pt x="407403" y="218520"/>
                    <a:pt x="411956" y="195758"/>
                  </a:cubicBezTo>
                  <a:cubicBezTo>
                    <a:pt x="412517" y="192952"/>
                    <a:pt x="415131" y="190995"/>
                    <a:pt x="416719" y="188614"/>
                  </a:cubicBezTo>
                  <a:cubicBezTo>
                    <a:pt x="418306" y="190995"/>
                    <a:pt x="420201" y="193198"/>
                    <a:pt x="421481" y="195758"/>
                  </a:cubicBezTo>
                  <a:cubicBezTo>
                    <a:pt x="422604" y="198003"/>
                    <a:pt x="421450" y="202212"/>
                    <a:pt x="423863" y="202901"/>
                  </a:cubicBezTo>
                  <a:cubicBezTo>
                    <a:pt x="428376" y="204190"/>
                    <a:pt x="439939" y="199924"/>
                    <a:pt x="445294" y="198139"/>
                  </a:cubicBezTo>
                  <a:cubicBezTo>
                    <a:pt x="446354" y="204500"/>
                    <a:pt x="448394" y="217684"/>
                    <a:pt x="450056" y="224333"/>
                  </a:cubicBezTo>
                  <a:cubicBezTo>
                    <a:pt x="450665" y="226768"/>
                    <a:pt x="450870" y="229516"/>
                    <a:pt x="452438" y="231476"/>
                  </a:cubicBezTo>
                  <a:cubicBezTo>
                    <a:pt x="454226" y="233711"/>
                    <a:pt x="457200" y="234651"/>
                    <a:pt x="459581" y="236239"/>
                  </a:cubicBezTo>
                  <a:cubicBezTo>
                    <a:pt x="461962" y="234651"/>
                    <a:pt x="464701" y="233500"/>
                    <a:pt x="466725" y="231476"/>
                  </a:cubicBezTo>
                  <a:cubicBezTo>
                    <a:pt x="474445" y="223757"/>
                    <a:pt x="472460" y="216555"/>
                    <a:pt x="473869" y="205283"/>
                  </a:cubicBezTo>
                  <a:cubicBezTo>
                    <a:pt x="475456" y="210045"/>
                    <a:pt x="473869" y="217982"/>
                    <a:pt x="478631" y="219570"/>
                  </a:cubicBezTo>
                  <a:lnTo>
                    <a:pt x="492919" y="224333"/>
                  </a:lnTo>
                  <a:cubicBezTo>
                    <a:pt x="495300" y="223539"/>
                    <a:pt x="498288" y="223726"/>
                    <a:pt x="500063" y="221951"/>
                  </a:cubicBezTo>
                  <a:cubicBezTo>
                    <a:pt x="519167" y="202847"/>
                    <a:pt x="500568" y="210671"/>
                    <a:pt x="516731" y="205283"/>
                  </a:cubicBezTo>
                  <a:cubicBezTo>
                    <a:pt x="533108" y="194366"/>
                    <a:pt x="525589" y="197569"/>
                    <a:pt x="538163" y="193376"/>
                  </a:cubicBezTo>
                  <a:cubicBezTo>
                    <a:pt x="540761" y="197273"/>
                    <a:pt x="544296" y="204561"/>
                    <a:pt x="550069" y="205283"/>
                  </a:cubicBezTo>
                  <a:cubicBezTo>
                    <a:pt x="554085" y="205785"/>
                    <a:pt x="558006" y="203695"/>
                    <a:pt x="561975" y="202901"/>
                  </a:cubicBezTo>
                  <a:cubicBezTo>
                    <a:pt x="566738" y="199726"/>
                    <a:pt x="570833" y="195186"/>
                    <a:pt x="576263" y="193376"/>
                  </a:cubicBezTo>
                  <a:lnTo>
                    <a:pt x="590550" y="188614"/>
                  </a:lnTo>
                  <a:cubicBezTo>
                    <a:pt x="592119" y="183907"/>
                    <a:pt x="593497" y="177684"/>
                    <a:pt x="597694" y="174326"/>
                  </a:cubicBezTo>
                  <a:cubicBezTo>
                    <a:pt x="599654" y="172758"/>
                    <a:pt x="602457" y="172739"/>
                    <a:pt x="604838" y="171945"/>
                  </a:cubicBezTo>
                  <a:cubicBezTo>
                    <a:pt x="608013" y="172739"/>
                    <a:pt x="611807" y="172282"/>
                    <a:pt x="614363" y="174326"/>
                  </a:cubicBezTo>
                  <a:cubicBezTo>
                    <a:pt x="616323" y="175894"/>
                    <a:pt x="616362" y="178989"/>
                    <a:pt x="616744" y="181470"/>
                  </a:cubicBezTo>
                  <a:cubicBezTo>
                    <a:pt x="617957" y="189355"/>
                    <a:pt x="616602" y="197715"/>
                    <a:pt x="619125" y="205283"/>
                  </a:cubicBezTo>
                  <a:cubicBezTo>
                    <a:pt x="620030" y="207998"/>
                    <a:pt x="623888" y="208458"/>
                    <a:pt x="626269" y="210045"/>
                  </a:cubicBezTo>
                  <a:cubicBezTo>
                    <a:pt x="627856" y="212426"/>
                    <a:pt x="630925" y="214329"/>
                    <a:pt x="631031" y="217189"/>
                  </a:cubicBezTo>
                  <a:cubicBezTo>
                    <a:pt x="631737" y="236242"/>
                    <a:pt x="630058" y="255325"/>
                    <a:pt x="628650" y="274339"/>
                  </a:cubicBezTo>
                  <a:cubicBezTo>
                    <a:pt x="628465" y="276842"/>
                    <a:pt x="626959" y="279069"/>
                    <a:pt x="626269" y="281483"/>
                  </a:cubicBezTo>
                  <a:cubicBezTo>
                    <a:pt x="624029" y="289324"/>
                    <a:pt x="623142" y="294737"/>
                    <a:pt x="621506" y="302914"/>
                  </a:cubicBezTo>
                  <a:cubicBezTo>
                    <a:pt x="622300" y="308470"/>
                    <a:pt x="622275" y="314207"/>
                    <a:pt x="623888" y="319583"/>
                  </a:cubicBezTo>
                  <a:cubicBezTo>
                    <a:pt x="624710" y="322324"/>
                    <a:pt x="627370" y="324166"/>
                    <a:pt x="628650" y="326726"/>
                  </a:cubicBezTo>
                  <a:cubicBezTo>
                    <a:pt x="629772" y="328971"/>
                    <a:pt x="629639" y="331781"/>
                    <a:pt x="631031" y="333870"/>
                  </a:cubicBezTo>
                  <a:cubicBezTo>
                    <a:pt x="632899" y="336672"/>
                    <a:pt x="636019" y="338427"/>
                    <a:pt x="638175" y="341014"/>
                  </a:cubicBezTo>
                  <a:cubicBezTo>
                    <a:pt x="640007" y="343213"/>
                    <a:pt x="641350" y="345777"/>
                    <a:pt x="642938" y="348158"/>
                  </a:cubicBezTo>
                  <a:cubicBezTo>
                    <a:pt x="644525" y="352920"/>
                    <a:pt x="646990" y="357476"/>
                    <a:pt x="647700" y="362445"/>
                  </a:cubicBezTo>
                  <a:cubicBezTo>
                    <a:pt x="648847" y="370474"/>
                    <a:pt x="650807" y="385121"/>
                    <a:pt x="652463" y="393401"/>
                  </a:cubicBezTo>
                  <a:cubicBezTo>
                    <a:pt x="653105" y="396610"/>
                    <a:pt x="654050" y="399751"/>
                    <a:pt x="654844" y="402926"/>
                  </a:cubicBezTo>
                  <a:cubicBezTo>
                    <a:pt x="654050" y="423564"/>
                    <a:pt x="653676" y="444222"/>
                    <a:pt x="652463" y="464839"/>
                  </a:cubicBezTo>
                  <a:cubicBezTo>
                    <a:pt x="651296" y="484677"/>
                    <a:pt x="656318" y="483889"/>
                    <a:pt x="647700" y="483889"/>
                  </a:cubicBezTo>
                </a:path>
              </a:pathLst>
            </a:custGeom>
            <a:noFill/>
            <a:ln w="285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162648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5" y="3762375"/>
            <a:ext cx="5312673" cy="276999"/>
          </a:xfrm>
          <a:prstGeom prst="rect">
            <a:avLst/>
          </a:prstGeom>
          <a:noFill/>
        </p:spPr>
        <p:txBody>
          <a:bodyPr wrap="none" rtlCol="0">
            <a:spAutoFit/>
          </a:bodyPr>
          <a:lstStyle/>
          <a:p>
            <a:r>
              <a:rPr lang="en-US" sz="1200" dirty="0" smtClean="0">
                <a:solidFill>
                  <a:schemeClr val="bg2">
                    <a:lumMod val="50000"/>
                  </a:schemeClr>
                </a:solidFill>
              </a:rPr>
              <a:t>192 MHz channel bandwidth, including 1 MHz wide guard band on each end</a:t>
            </a:r>
            <a:endParaRPr lang="en-US" sz="1200" dirty="0">
              <a:solidFill>
                <a:schemeClr val="bg2">
                  <a:lumMod val="50000"/>
                </a:schemeClr>
              </a:solidFill>
            </a:endParaRPr>
          </a:p>
        </p:txBody>
      </p:sp>
      <p:cxnSp>
        <p:nvCxnSpPr>
          <p:cNvPr id="18" name="Straight Arrow Connector 17"/>
          <p:cNvCxnSpPr/>
          <p:nvPr/>
        </p:nvCxnSpPr>
        <p:spPr>
          <a:xfrm>
            <a:off x="1063686" y="3543300"/>
            <a:ext cx="6784913"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57650" y="3505200"/>
            <a:ext cx="798617" cy="276999"/>
          </a:xfrm>
          <a:prstGeom prst="rect">
            <a:avLst/>
          </a:prstGeom>
          <a:noFill/>
        </p:spPr>
        <p:txBody>
          <a:bodyPr wrap="none" rtlCol="0">
            <a:spAutoFit/>
          </a:bodyPr>
          <a:lstStyle/>
          <a:p>
            <a:r>
              <a:rPr lang="en-US" sz="1200" dirty="0" smtClean="0">
                <a:solidFill>
                  <a:schemeClr val="bg2">
                    <a:lumMod val="50000"/>
                  </a:schemeClr>
                </a:solidFill>
              </a:rPr>
              <a:t>190 MHz</a:t>
            </a:r>
            <a:endParaRPr lang="en-US" sz="1200" dirty="0">
              <a:solidFill>
                <a:schemeClr val="bg2">
                  <a:lumMod val="50000"/>
                </a:schemeClr>
              </a:solidFill>
            </a:endParaRPr>
          </a:p>
        </p:txBody>
      </p:sp>
      <p:sp>
        <p:nvSpPr>
          <p:cNvPr id="21" name="Rectangle 20"/>
          <p:cNvSpPr/>
          <p:nvPr/>
        </p:nvSpPr>
        <p:spPr>
          <a:xfrm>
            <a:off x="1981200" y="2307488"/>
            <a:ext cx="210312" cy="11119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066544" y="2311243"/>
            <a:ext cx="27432" cy="11119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577910" y="914400"/>
            <a:ext cx="3689289" cy="954107"/>
          </a:xfrm>
          <a:prstGeom prst="rect">
            <a:avLst/>
          </a:prstGeom>
          <a:noFill/>
        </p:spPr>
        <p:txBody>
          <a:bodyPr wrap="square" rtlCol="0">
            <a:spAutoFit/>
          </a:bodyPr>
          <a:lstStyle/>
          <a:p>
            <a:r>
              <a:rPr lang="en-US" sz="1400" dirty="0" smtClean="0"/>
              <a:t>400 kHz bandwidth </a:t>
            </a:r>
            <a:r>
              <a:rPr lang="en-US" sz="1400" dirty="0" smtClean="0">
                <a:solidFill>
                  <a:srgbClr val="C00000"/>
                </a:solidFill>
              </a:rPr>
              <a:t>PHY link channel </a:t>
            </a:r>
            <a:r>
              <a:rPr lang="en-US" sz="1400" dirty="0" smtClean="0"/>
              <a:t>(PLC), shown here in red, is centered within a 6 MHz contiguous portion of the OFDM channel (yellow) that has no exclusions.</a:t>
            </a:r>
            <a:endParaRPr lang="en-US" sz="1400" dirty="0"/>
          </a:p>
        </p:txBody>
      </p:sp>
      <p:cxnSp>
        <p:nvCxnSpPr>
          <p:cNvPr id="99" name="Straight Arrow Connector 98"/>
          <p:cNvCxnSpPr/>
          <p:nvPr/>
        </p:nvCxnSpPr>
        <p:spPr>
          <a:xfrm>
            <a:off x="2084451" y="1849457"/>
            <a:ext cx="0" cy="4199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825" y="4040951"/>
            <a:ext cx="3676650" cy="954107"/>
          </a:xfrm>
          <a:prstGeom prst="rect">
            <a:avLst/>
          </a:prstGeom>
          <a:noFill/>
        </p:spPr>
        <p:txBody>
          <a:bodyPr wrap="square" rtlCol="0">
            <a:spAutoFit/>
          </a:bodyPr>
          <a:lstStyle/>
          <a:p>
            <a:r>
              <a:rPr lang="en-US" sz="1400" dirty="0" smtClean="0"/>
              <a:t>The lowest frequency subcarrier that bounds the 6 MHz portion of the OFDM channel in which the PLC is located is centered on a 1 MHz grid.</a:t>
            </a:r>
            <a:endParaRPr lang="en-US" sz="1400" dirty="0"/>
          </a:p>
        </p:txBody>
      </p:sp>
      <p:cxnSp>
        <p:nvCxnSpPr>
          <p:cNvPr id="6" name="Straight Arrow Connector 5"/>
          <p:cNvCxnSpPr/>
          <p:nvPr/>
        </p:nvCxnSpPr>
        <p:spPr>
          <a:xfrm flipV="1">
            <a:off x="1438275" y="3419475"/>
            <a:ext cx="523875" cy="6198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24400" y="1047750"/>
            <a:ext cx="3781425" cy="923330"/>
          </a:xfrm>
          <a:prstGeom prst="rect">
            <a:avLst/>
          </a:prstGeom>
          <a:noFill/>
        </p:spPr>
        <p:txBody>
          <a:bodyPr wrap="square" rtlCol="0">
            <a:spAutoFit/>
          </a:bodyPr>
          <a:lstStyle/>
          <a:p>
            <a:r>
              <a:rPr lang="en-US" dirty="0" smtClean="0"/>
              <a:t>The PLC conveys physical layer parameters from the CMTS to the cable modem</a:t>
            </a:r>
            <a:endParaRPr lang="en-US" dirty="0"/>
          </a:p>
        </p:txBody>
      </p:sp>
      <p:sp>
        <p:nvSpPr>
          <p:cNvPr id="16" name="Cloud 15"/>
          <p:cNvSpPr/>
          <p:nvPr/>
        </p:nvSpPr>
        <p:spPr>
          <a:xfrm>
            <a:off x="4662046" y="2792978"/>
            <a:ext cx="3843779" cy="2193454"/>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The cable operator chooses where in the OFDM channel to place the PLC. Ideally, </a:t>
            </a:r>
            <a:r>
              <a:rPr lang="en-US" sz="1200" dirty="0" smtClean="0">
                <a:solidFill>
                  <a:srgbClr val="FF0000"/>
                </a:solidFill>
              </a:rPr>
              <a:t>the PLC </a:t>
            </a:r>
            <a:r>
              <a:rPr lang="en-US" sz="1200" dirty="0">
                <a:solidFill>
                  <a:srgbClr val="FF0000"/>
                </a:solidFill>
              </a:rPr>
              <a:t>should be located in a known clean part of the </a:t>
            </a:r>
            <a:r>
              <a:rPr lang="en-US" sz="1200" dirty="0" smtClean="0">
                <a:solidFill>
                  <a:srgbClr val="FF0000"/>
                </a:solidFill>
              </a:rPr>
              <a:t>OFDM channel </a:t>
            </a:r>
            <a:r>
              <a:rPr lang="en-US" sz="1200" dirty="0">
                <a:solidFill>
                  <a:srgbClr val="FF0000"/>
                </a:solidFill>
              </a:rPr>
              <a:t>that is not susceptible to ingress, direct pickup, and other types of interference.</a:t>
            </a:r>
          </a:p>
        </p:txBody>
      </p:sp>
    </p:spTree>
    <p:extLst>
      <p:ext uri="{BB962C8B-B14F-4D97-AF65-F5344CB8AC3E}">
        <p14:creationId xmlns:p14="http://schemas.microsoft.com/office/powerpoint/2010/main" val="2031500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5" y="3762375"/>
            <a:ext cx="5312673" cy="276999"/>
          </a:xfrm>
          <a:prstGeom prst="rect">
            <a:avLst/>
          </a:prstGeom>
          <a:noFill/>
        </p:spPr>
        <p:txBody>
          <a:bodyPr wrap="none" rtlCol="0">
            <a:spAutoFit/>
          </a:bodyPr>
          <a:lstStyle/>
          <a:p>
            <a:r>
              <a:rPr lang="en-US" sz="1200" dirty="0" smtClean="0">
                <a:solidFill>
                  <a:schemeClr val="bg2">
                    <a:lumMod val="50000"/>
                  </a:schemeClr>
                </a:solidFill>
              </a:rPr>
              <a:t>192 MHz channel bandwidth, including 1 MHz wide guard band on each end</a:t>
            </a:r>
            <a:endParaRPr lang="en-US" sz="1200" dirty="0">
              <a:solidFill>
                <a:schemeClr val="bg2">
                  <a:lumMod val="50000"/>
                </a:schemeClr>
              </a:solidFill>
            </a:endParaRPr>
          </a:p>
        </p:txBody>
      </p:sp>
      <p:cxnSp>
        <p:nvCxnSpPr>
          <p:cNvPr id="18" name="Straight Arrow Connector 17"/>
          <p:cNvCxnSpPr/>
          <p:nvPr/>
        </p:nvCxnSpPr>
        <p:spPr>
          <a:xfrm>
            <a:off x="1063686" y="3543300"/>
            <a:ext cx="6784913"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57650" y="3505200"/>
            <a:ext cx="798617" cy="276999"/>
          </a:xfrm>
          <a:prstGeom prst="rect">
            <a:avLst/>
          </a:prstGeom>
          <a:noFill/>
        </p:spPr>
        <p:txBody>
          <a:bodyPr wrap="none" rtlCol="0">
            <a:spAutoFit/>
          </a:bodyPr>
          <a:lstStyle/>
          <a:p>
            <a:r>
              <a:rPr lang="en-US" sz="1200" dirty="0" smtClean="0">
                <a:solidFill>
                  <a:schemeClr val="bg2">
                    <a:lumMod val="50000"/>
                  </a:schemeClr>
                </a:solidFill>
              </a:rPr>
              <a:t>190 MHz</a:t>
            </a:r>
            <a:endParaRPr lang="en-US" sz="1200" dirty="0">
              <a:solidFill>
                <a:schemeClr val="bg2">
                  <a:lumMod val="50000"/>
                </a:schemeClr>
              </a:solidFill>
            </a:endParaRPr>
          </a:p>
        </p:txBody>
      </p:sp>
      <p:sp>
        <p:nvSpPr>
          <p:cNvPr id="21" name="Rectangle 20"/>
          <p:cNvSpPr/>
          <p:nvPr/>
        </p:nvSpPr>
        <p:spPr>
          <a:xfrm>
            <a:off x="1981200" y="2307488"/>
            <a:ext cx="210312" cy="11119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066544" y="2311243"/>
            <a:ext cx="27432" cy="11119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555718" y="913148"/>
            <a:ext cx="2761203" cy="969496"/>
          </a:xfrm>
          <a:prstGeom prst="rect">
            <a:avLst/>
          </a:prstGeom>
          <a:noFill/>
        </p:spPr>
        <p:txBody>
          <a:bodyPr wrap="square" rtlCol="0">
            <a:spAutoFit/>
          </a:bodyPr>
          <a:lstStyle/>
          <a:p>
            <a:r>
              <a:rPr lang="en-US" sz="1500" dirty="0" smtClean="0"/>
              <a:t>PHY link channel:</a:t>
            </a:r>
          </a:p>
          <a:p>
            <a:r>
              <a:rPr lang="en-US" sz="1400" dirty="0" smtClean="0"/>
              <a:t>8 subcarriers (50 kHz spacing)</a:t>
            </a:r>
          </a:p>
          <a:p>
            <a:r>
              <a:rPr lang="en-US" sz="1400" dirty="0" smtClean="0"/>
              <a:t>16 subcarriers (25 kHz spacing)</a:t>
            </a:r>
          </a:p>
          <a:p>
            <a:r>
              <a:rPr lang="en-US" sz="1400" dirty="0" smtClean="0"/>
              <a:t>Modulation: 16-QAM</a:t>
            </a:r>
            <a:endParaRPr lang="en-US" sz="1400" dirty="0"/>
          </a:p>
        </p:txBody>
      </p:sp>
      <p:sp>
        <p:nvSpPr>
          <p:cNvPr id="3" name="Oval 2"/>
          <p:cNvSpPr/>
          <p:nvPr/>
        </p:nvSpPr>
        <p:spPr>
          <a:xfrm>
            <a:off x="1741848" y="2109444"/>
            <a:ext cx="683300" cy="15309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215582" y="2001629"/>
            <a:ext cx="4663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4175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517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60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5203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5546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5889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6232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6575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6918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261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604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7946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289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8632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8975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9318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9661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004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347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0690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1033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1375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1718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2061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2404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2747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3090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3433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3776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4119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4462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4804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147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490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5833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6176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6519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6862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7205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7548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7891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8233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8576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8919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9262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9605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9948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0291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0634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0977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1320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1662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2005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2348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2691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3034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3377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3720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4063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4406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749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5091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54348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57777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61206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64635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6806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7149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7492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7835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8178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8520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8863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9206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9549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9892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0235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0578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0921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71264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1607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71949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72292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72635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72978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73321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3664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74007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74350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4693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75036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75378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5721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76064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6407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6750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77093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77436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77779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78122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8465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8807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79150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79493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79836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80179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80522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80865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81208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81551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1894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82236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82579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82922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83265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83608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83951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84294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84637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84980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85323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85665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86008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86351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86694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8703754" y="108869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V="1">
            <a:off x="8738044" y="108869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772334" y="108869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8806624" y="108869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428034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431463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434892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438321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424605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8840914" y="108869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a:off x="4383214" y="2101048"/>
            <a:ext cx="434800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6265926" y="2053645"/>
            <a:ext cx="628698" cy="276999"/>
          </a:xfrm>
          <a:prstGeom prst="rect">
            <a:avLst/>
          </a:prstGeom>
          <a:noFill/>
        </p:spPr>
        <p:txBody>
          <a:bodyPr wrap="none" rtlCol="0">
            <a:spAutoFit/>
          </a:bodyPr>
          <a:lstStyle/>
          <a:p>
            <a:r>
              <a:rPr lang="en-US" sz="1200" dirty="0"/>
              <a:t>6</a:t>
            </a:r>
            <a:r>
              <a:rPr lang="en-US" sz="1200" dirty="0" smtClean="0"/>
              <a:t> MHz</a:t>
            </a:r>
            <a:endParaRPr lang="en-US" sz="1200" dirty="0"/>
          </a:p>
        </p:txBody>
      </p:sp>
      <p:cxnSp>
        <p:nvCxnSpPr>
          <p:cNvPr id="289" name="Straight Arrow Connector 288"/>
          <p:cNvCxnSpPr/>
          <p:nvPr/>
        </p:nvCxnSpPr>
        <p:spPr>
          <a:xfrm>
            <a:off x="6430150" y="998944"/>
            <a:ext cx="269546"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6024711" y="719759"/>
            <a:ext cx="1088760" cy="276999"/>
          </a:xfrm>
          <a:prstGeom prst="rect">
            <a:avLst/>
          </a:prstGeom>
          <a:noFill/>
        </p:spPr>
        <p:txBody>
          <a:bodyPr wrap="none" rtlCol="0">
            <a:spAutoFit/>
          </a:bodyPr>
          <a:lstStyle/>
          <a:p>
            <a:r>
              <a:rPr lang="en-US" sz="1200" dirty="0" smtClean="0"/>
              <a:t>400 kHz PLC</a:t>
            </a:r>
            <a:endParaRPr lang="en-US" sz="1200" dirty="0"/>
          </a:p>
        </p:txBody>
      </p:sp>
      <p:sp>
        <p:nvSpPr>
          <p:cNvPr id="15" name="Oval 14"/>
          <p:cNvSpPr/>
          <p:nvPr/>
        </p:nvSpPr>
        <p:spPr>
          <a:xfrm>
            <a:off x="3803905" y="653924"/>
            <a:ext cx="5493715" cy="1833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3" idx="0"/>
          </p:cNvCxnSpPr>
          <p:nvPr/>
        </p:nvCxnSpPr>
        <p:spPr>
          <a:xfrm flipV="1">
            <a:off x="2083498" y="1185062"/>
            <a:ext cx="1974152" cy="92438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V="1">
            <a:off x="2117788" y="2421331"/>
            <a:ext cx="5625846" cy="122237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749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5" y="3762375"/>
            <a:ext cx="5312673" cy="276999"/>
          </a:xfrm>
          <a:prstGeom prst="rect">
            <a:avLst/>
          </a:prstGeom>
          <a:noFill/>
        </p:spPr>
        <p:txBody>
          <a:bodyPr wrap="none" rtlCol="0">
            <a:spAutoFit/>
          </a:bodyPr>
          <a:lstStyle/>
          <a:p>
            <a:r>
              <a:rPr lang="en-US" sz="1200" dirty="0" smtClean="0">
                <a:solidFill>
                  <a:schemeClr val="bg2">
                    <a:lumMod val="50000"/>
                  </a:schemeClr>
                </a:solidFill>
              </a:rPr>
              <a:t>192 MHz channel bandwidth, including 1 MHz wide guard band on each end</a:t>
            </a:r>
            <a:endParaRPr lang="en-US" sz="1200" dirty="0">
              <a:solidFill>
                <a:schemeClr val="bg2">
                  <a:lumMod val="50000"/>
                </a:schemeClr>
              </a:solidFill>
            </a:endParaRPr>
          </a:p>
        </p:txBody>
      </p:sp>
      <p:cxnSp>
        <p:nvCxnSpPr>
          <p:cNvPr id="18" name="Straight Arrow Connector 17"/>
          <p:cNvCxnSpPr/>
          <p:nvPr/>
        </p:nvCxnSpPr>
        <p:spPr>
          <a:xfrm>
            <a:off x="1063686" y="3543300"/>
            <a:ext cx="6784913"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57650" y="3505200"/>
            <a:ext cx="798617" cy="276999"/>
          </a:xfrm>
          <a:prstGeom prst="rect">
            <a:avLst/>
          </a:prstGeom>
          <a:noFill/>
        </p:spPr>
        <p:txBody>
          <a:bodyPr wrap="none" rtlCol="0">
            <a:spAutoFit/>
          </a:bodyPr>
          <a:lstStyle/>
          <a:p>
            <a:r>
              <a:rPr lang="en-US" sz="1200" dirty="0" smtClean="0">
                <a:solidFill>
                  <a:schemeClr val="bg2">
                    <a:lumMod val="50000"/>
                  </a:schemeClr>
                </a:solidFill>
              </a:rPr>
              <a:t>190 MHz</a:t>
            </a:r>
            <a:endParaRPr lang="en-US" sz="1200" dirty="0">
              <a:solidFill>
                <a:schemeClr val="bg2">
                  <a:lumMod val="50000"/>
                </a:schemeClr>
              </a:solidFill>
            </a:endParaRPr>
          </a:p>
        </p:txBody>
      </p:sp>
      <p:sp>
        <p:nvSpPr>
          <p:cNvPr id="21" name="Rectangle 20"/>
          <p:cNvSpPr/>
          <p:nvPr/>
        </p:nvSpPr>
        <p:spPr>
          <a:xfrm>
            <a:off x="1981200" y="2307488"/>
            <a:ext cx="210312" cy="1111988"/>
          </a:xfrm>
          <a:prstGeom prst="rect">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071306" y="2311243"/>
            <a:ext cx="27432" cy="1111988"/>
          </a:xfrm>
          <a:prstGeom prst="rect">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1036979" y="959328"/>
            <a:ext cx="6878296" cy="954107"/>
          </a:xfrm>
          <a:prstGeom prst="rect">
            <a:avLst/>
          </a:prstGeom>
          <a:noFill/>
        </p:spPr>
        <p:txBody>
          <a:bodyPr wrap="square" rtlCol="0">
            <a:spAutoFit/>
          </a:bodyPr>
          <a:lstStyle/>
          <a:p>
            <a:r>
              <a:rPr lang="en-US" sz="1400" dirty="0" smtClean="0"/>
              <a:t>Subcarriers called </a:t>
            </a:r>
            <a:r>
              <a:rPr lang="en-US" sz="1400" dirty="0" smtClean="0">
                <a:solidFill>
                  <a:srgbClr val="C00000"/>
                </a:solidFill>
              </a:rPr>
              <a:t>continuous pilots</a:t>
            </a:r>
            <a:r>
              <a:rPr lang="en-US" sz="1400" dirty="0" smtClean="0"/>
              <a:t> are more or less evenly distributed throughout the OFDM channel, and are boosted 6 dB relative to other subcarriers. There can be anywhere from 16 to 128 continuous pilots in an OFDM channel, including 8 in the PLC band (next slide).</a:t>
            </a:r>
            <a:endParaRPr lang="en-US" sz="1400" dirty="0"/>
          </a:p>
        </p:txBody>
      </p:sp>
      <p:cxnSp>
        <p:nvCxnSpPr>
          <p:cNvPr id="152" name="Straight Connector 151"/>
          <p:cNvCxnSpPr/>
          <p:nvPr/>
        </p:nvCxnSpPr>
        <p:spPr>
          <a:xfrm>
            <a:off x="112916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45044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9048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18289"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77777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936499"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012037"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21491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07145"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7516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03282"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54426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87672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20103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03850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529567"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69038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36861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02096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85747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19138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35439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523002"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84530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68374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500936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533271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0185"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65882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49980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82735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15262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98913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632304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647874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6647347"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697793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81444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4199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472209"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307042"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78037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a:off x="7905750" y="1990725"/>
            <a:ext cx="142875" cy="304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8001000" y="1990725"/>
            <a:ext cx="553357" cy="307777"/>
          </a:xfrm>
          <a:prstGeom prst="rect">
            <a:avLst/>
          </a:prstGeom>
          <a:noFill/>
        </p:spPr>
        <p:txBody>
          <a:bodyPr wrap="none" rtlCol="0">
            <a:spAutoFit/>
          </a:bodyPr>
          <a:lstStyle/>
          <a:p>
            <a:r>
              <a:rPr lang="en-US" sz="1400" dirty="0" smtClean="0"/>
              <a:t>6 dB</a:t>
            </a:r>
            <a:endParaRPr lang="en-US" sz="1400" dirty="0"/>
          </a:p>
        </p:txBody>
      </p:sp>
      <p:sp>
        <p:nvSpPr>
          <p:cNvPr id="6" name="TextBox 5"/>
          <p:cNvSpPr txBox="1"/>
          <p:nvPr/>
        </p:nvSpPr>
        <p:spPr>
          <a:xfrm>
            <a:off x="616689" y="4127649"/>
            <a:ext cx="7937668" cy="1077218"/>
          </a:xfrm>
          <a:prstGeom prst="rect">
            <a:avLst/>
          </a:prstGeom>
          <a:noFill/>
        </p:spPr>
        <p:txBody>
          <a:bodyPr wrap="square" rtlCol="0">
            <a:spAutoFit/>
          </a:bodyPr>
          <a:lstStyle/>
          <a:p>
            <a:r>
              <a:rPr lang="en-US" sz="1600" dirty="0" smtClean="0"/>
              <a:t>Continuous pilots occur at the same frequency in every OFDM symbol, and are used for frequency and phase tracking</a:t>
            </a:r>
            <a:r>
              <a:rPr lang="en-US" sz="1600" dirty="0"/>
              <a:t>. Continuous pilots do </a:t>
            </a:r>
            <a:r>
              <a:rPr lang="en-US" sz="1600" u="sng" dirty="0"/>
              <a:t>not</a:t>
            </a:r>
            <a:r>
              <a:rPr lang="en-US" sz="1600" dirty="0"/>
              <a:t> carry data (they are BPSK modulated with a pseudo-random sequence, though).</a:t>
            </a:r>
          </a:p>
          <a:p>
            <a:endParaRPr lang="en-US" sz="1600" dirty="0"/>
          </a:p>
        </p:txBody>
      </p:sp>
      <p:cxnSp>
        <p:nvCxnSpPr>
          <p:cNvPr id="78" name="Straight Connector 77"/>
          <p:cNvCxnSpPr/>
          <p:nvPr/>
        </p:nvCxnSpPr>
        <p:spPr>
          <a:xfrm>
            <a:off x="2126177" y="1993392"/>
            <a:ext cx="9525" cy="1426464"/>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14759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16900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03387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05333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99290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63192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485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5" y="3762375"/>
            <a:ext cx="5312673" cy="276999"/>
          </a:xfrm>
          <a:prstGeom prst="rect">
            <a:avLst/>
          </a:prstGeom>
          <a:noFill/>
        </p:spPr>
        <p:txBody>
          <a:bodyPr wrap="none" rtlCol="0">
            <a:spAutoFit/>
          </a:bodyPr>
          <a:lstStyle/>
          <a:p>
            <a:r>
              <a:rPr lang="en-US" sz="1200" dirty="0" smtClean="0">
                <a:solidFill>
                  <a:schemeClr val="bg2">
                    <a:lumMod val="50000"/>
                  </a:schemeClr>
                </a:solidFill>
              </a:rPr>
              <a:t>192 MHz channel bandwidth, including 1 MHz wide guard band on each end</a:t>
            </a:r>
            <a:endParaRPr lang="en-US" sz="1200" dirty="0">
              <a:solidFill>
                <a:schemeClr val="bg2">
                  <a:lumMod val="50000"/>
                </a:schemeClr>
              </a:solidFill>
            </a:endParaRPr>
          </a:p>
        </p:txBody>
      </p:sp>
      <p:cxnSp>
        <p:nvCxnSpPr>
          <p:cNvPr id="18" name="Straight Arrow Connector 17"/>
          <p:cNvCxnSpPr/>
          <p:nvPr/>
        </p:nvCxnSpPr>
        <p:spPr>
          <a:xfrm>
            <a:off x="1063686" y="3543300"/>
            <a:ext cx="6784913"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57650" y="3505200"/>
            <a:ext cx="798617" cy="276999"/>
          </a:xfrm>
          <a:prstGeom prst="rect">
            <a:avLst/>
          </a:prstGeom>
          <a:noFill/>
        </p:spPr>
        <p:txBody>
          <a:bodyPr wrap="none" rtlCol="0">
            <a:spAutoFit/>
          </a:bodyPr>
          <a:lstStyle/>
          <a:p>
            <a:r>
              <a:rPr lang="en-US" sz="1200" dirty="0" smtClean="0">
                <a:solidFill>
                  <a:schemeClr val="bg2">
                    <a:lumMod val="50000"/>
                  </a:schemeClr>
                </a:solidFill>
              </a:rPr>
              <a:t>190 MHz</a:t>
            </a:r>
            <a:endParaRPr lang="en-US" sz="1200" dirty="0">
              <a:solidFill>
                <a:schemeClr val="bg2">
                  <a:lumMod val="50000"/>
                </a:schemeClr>
              </a:solidFill>
            </a:endParaRPr>
          </a:p>
        </p:txBody>
      </p:sp>
      <p:sp>
        <p:nvSpPr>
          <p:cNvPr id="21" name="Rectangle 20"/>
          <p:cNvSpPr/>
          <p:nvPr/>
        </p:nvSpPr>
        <p:spPr>
          <a:xfrm>
            <a:off x="1981200" y="2307488"/>
            <a:ext cx="210312" cy="11119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066544" y="2311243"/>
            <a:ext cx="27432" cy="11119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242495" y="922673"/>
            <a:ext cx="3056679" cy="954107"/>
          </a:xfrm>
          <a:prstGeom prst="rect">
            <a:avLst/>
          </a:prstGeom>
          <a:noFill/>
        </p:spPr>
        <p:txBody>
          <a:bodyPr wrap="square" rtlCol="0">
            <a:spAutoFit/>
          </a:bodyPr>
          <a:lstStyle/>
          <a:p>
            <a:r>
              <a:rPr lang="en-US" sz="1400" dirty="0" smtClean="0"/>
              <a:t>Continuous pilots in PLC band:</a:t>
            </a:r>
          </a:p>
          <a:p>
            <a:r>
              <a:rPr lang="en-US" sz="1400" dirty="0"/>
              <a:t>Four pairs </a:t>
            </a:r>
            <a:r>
              <a:rPr lang="en-US" sz="1400" dirty="0" smtClean="0"/>
              <a:t>of predefined </a:t>
            </a:r>
            <a:r>
              <a:rPr lang="en-US" sz="1400" dirty="0"/>
              <a:t>continuous pilots are placed symmetrically around the </a:t>
            </a:r>
            <a:r>
              <a:rPr lang="en-US" sz="1400" dirty="0" smtClean="0"/>
              <a:t>PLC.</a:t>
            </a:r>
            <a:endParaRPr lang="en-US" sz="1400" dirty="0"/>
          </a:p>
        </p:txBody>
      </p:sp>
      <p:sp>
        <p:nvSpPr>
          <p:cNvPr id="3" name="Oval 2"/>
          <p:cNvSpPr/>
          <p:nvPr/>
        </p:nvSpPr>
        <p:spPr>
          <a:xfrm>
            <a:off x="1741848" y="2109444"/>
            <a:ext cx="683300" cy="15309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215582" y="2001629"/>
            <a:ext cx="4663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4175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517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60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5203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5546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5889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6232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6575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6918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261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604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7946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28984" y="905256"/>
            <a:ext cx="0" cy="10972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8632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8975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9318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9661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004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347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0690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1033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1375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1718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2061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240464" y="905256"/>
            <a:ext cx="0" cy="10972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2747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3090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3433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3776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4119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4462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4804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147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490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5833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617654" y="905256"/>
            <a:ext cx="0" cy="10972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6519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6862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7205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7548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7891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8233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8576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8919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926264" y="907187"/>
            <a:ext cx="0" cy="10972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9605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9948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0291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0634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0977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1320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1662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2005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2348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2691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3034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3377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3720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4063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4406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749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5091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54348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57777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61206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64635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6806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7149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7492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7835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8178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8520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8863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9206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9549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9892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0235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0578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0921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71264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1607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7194994" y="905256"/>
            <a:ext cx="0" cy="10972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72292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72635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72978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73321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3664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74007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74350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4693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7503604" y="905256"/>
            <a:ext cx="0" cy="10972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75378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5721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76064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6407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6750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77093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77436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77779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78122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8465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880794" y="905256"/>
            <a:ext cx="0" cy="10972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79150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79493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79836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80179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80522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80865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81208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81551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1894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82236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82579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8292274" y="905256"/>
            <a:ext cx="0" cy="10972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83265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83608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83951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842943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846372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84980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85323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85665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86008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86351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86694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8703754" y="108869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V="1">
            <a:off x="8738044" y="108869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772334" y="108869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8806624" y="108869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428034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431463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434892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438321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424605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8840914" y="108869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a:off x="4383214" y="2101048"/>
            <a:ext cx="434800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6265926" y="2053645"/>
            <a:ext cx="628698" cy="276999"/>
          </a:xfrm>
          <a:prstGeom prst="rect">
            <a:avLst/>
          </a:prstGeom>
          <a:noFill/>
        </p:spPr>
        <p:txBody>
          <a:bodyPr wrap="none" rtlCol="0">
            <a:spAutoFit/>
          </a:bodyPr>
          <a:lstStyle/>
          <a:p>
            <a:r>
              <a:rPr lang="en-US" sz="1200" dirty="0"/>
              <a:t>6</a:t>
            </a:r>
            <a:r>
              <a:rPr lang="en-US" sz="1200" dirty="0" smtClean="0"/>
              <a:t> MHz</a:t>
            </a:r>
            <a:endParaRPr lang="en-US" sz="1200" dirty="0"/>
          </a:p>
        </p:txBody>
      </p:sp>
      <p:cxnSp>
        <p:nvCxnSpPr>
          <p:cNvPr id="289" name="Straight Arrow Connector 288"/>
          <p:cNvCxnSpPr/>
          <p:nvPr/>
        </p:nvCxnSpPr>
        <p:spPr>
          <a:xfrm>
            <a:off x="6430150" y="998944"/>
            <a:ext cx="269546"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6024711" y="719759"/>
            <a:ext cx="1088760" cy="276999"/>
          </a:xfrm>
          <a:prstGeom prst="rect">
            <a:avLst/>
          </a:prstGeom>
          <a:noFill/>
        </p:spPr>
        <p:txBody>
          <a:bodyPr wrap="none" rtlCol="0">
            <a:spAutoFit/>
          </a:bodyPr>
          <a:lstStyle/>
          <a:p>
            <a:r>
              <a:rPr lang="en-US" sz="1200" dirty="0" smtClean="0"/>
              <a:t>400 kHz PLC</a:t>
            </a:r>
            <a:endParaRPr lang="en-US" sz="1200" dirty="0"/>
          </a:p>
        </p:txBody>
      </p:sp>
      <p:sp>
        <p:nvSpPr>
          <p:cNvPr id="15" name="Oval 14"/>
          <p:cNvSpPr/>
          <p:nvPr/>
        </p:nvSpPr>
        <p:spPr>
          <a:xfrm>
            <a:off x="3803905" y="653924"/>
            <a:ext cx="5493715" cy="1833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3" idx="0"/>
          </p:cNvCxnSpPr>
          <p:nvPr/>
        </p:nvCxnSpPr>
        <p:spPr>
          <a:xfrm flipV="1">
            <a:off x="2083498" y="1185062"/>
            <a:ext cx="1974152" cy="92438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V="1">
            <a:off x="2117788" y="2421331"/>
            <a:ext cx="5625846" cy="122237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3252985" y="1270787"/>
            <a:ext cx="934022" cy="28199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ight Brace 157"/>
          <p:cNvSpPr/>
          <p:nvPr/>
        </p:nvSpPr>
        <p:spPr>
          <a:xfrm>
            <a:off x="8337141" y="905255"/>
            <a:ext cx="142875" cy="1901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TextBox 158"/>
          <p:cNvSpPr txBox="1"/>
          <p:nvPr/>
        </p:nvSpPr>
        <p:spPr>
          <a:xfrm>
            <a:off x="8422194" y="844959"/>
            <a:ext cx="553357" cy="307777"/>
          </a:xfrm>
          <a:prstGeom prst="rect">
            <a:avLst/>
          </a:prstGeom>
          <a:noFill/>
        </p:spPr>
        <p:txBody>
          <a:bodyPr wrap="none" rtlCol="0">
            <a:spAutoFit/>
          </a:bodyPr>
          <a:lstStyle/>
          <a:p>
            <a:r>
              <a:rPr lang="en-US" sz="1400" dirty="0" smtClean="0"/>
              <a:t>6 dB</a:t>
            </a:r>
            <a:endParaRPr lang="en-US" sz="1400" dirty="0"/>
          </a:p>
        </p:txBody>
      </p:sp>
    </p:spTree>
    <p:extLst>
      <p:ext uri="{BB962C8B-B14F-4D97-AF65-F5344CB8AC3E}">
        <p14:creationId xmlns:p14="http://schemas.microsoft.com/office/powerpoint/2010/main" val="4158481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5" y="3762375"/>
            <a:ext cx="5312673" cy="276999"/>
          </a:xfrm>
          <a:prstGeom prst="rect">
            <a:avLst/>
          </a:prstGeom>
          <a:noFill/>
        </p:spPr>
        <p:txBody>
          <a:bodyPr wrap="none" rtlCol="0">
            <a:spAutoFit/>
          </a:bodyPr>
          <a:lstStyle/>
          <a:p>
            <a:r>
              <a:rPr lang="en-US" sz="1200" dirty="0" smtClean="0">
                <a:solidFill>
                  <a:schemeClr val="bg2">
                    <a:lumMod val="50000"/>
                  </a:schemeClr>
                </a:solidFill>
              </a:rPr>
              <a:t>192 MHz channel bandwidth, including 1 MHz wide guard band on each end</a:t>
            </a:r>
            <a:endParaRPr lang="en-US" sz="1200" dirty="0">
              <a:solidFill>
                <a:schemeClr val="bg2">
                  <a:lumMod val="50000"/>
                </a:schemeClr>
              </a:solidFill>
            </a:endParaRPr>
          </a:p>
        </p:txBody>
      </p:sp>
      <p:cxnSp>
        <p:nvCxnSpPr>
          <p:cNvPr id="18" name="Straight Arrow Connector 17"/>
          <p:cNvCxnSpPr/>
          <p:nvPr/>
        </p:nvCxnSpPr>
        <p:spPr>
          <a:xfrm>
            <a:off x="1063686" y="3543300"/>
            <a:ext cx="6784913"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57650" y="3505200"/>
            <a:ext cx="798617" cy="276999"/>
          </a:xfrm>
          <a:prstGeom prst="rect">
            <a:avLst/>
          </a:prstGeom>
          <a:noFill/>
        </p:spPr>
        <p:txBody>
          <a:bodyPr wrap="none" rtlCol="0">
            <a:spAutoFit/>
          </a:bodyPr>
          <a:lstStyle/>
          <a:p>
            <a:r>
              <a:rPr lang="en-US" sz="1200" dirty="0" smtClean="0">
                <a:solidFill>
                  <a:schemeClr val="bg2">
                    <a:lumMod val="50000"/>
                  </a:schemeClr>
                </a:solidFill>
              </a:rPr>
              <a:t>190 MHz</a:t>
            </a:r>
            <a:endParaRPr lang="en-US" sz="1200" dirty="0">
              <a:solidFill>
                <a:schemeClr val="bg2">
                  <a:lumMod val="50000"/>
                </a:schemeClr>
              </a:solidFill>
            </a:endParaRPr>
          </a:p>
        </p:txBody>
      </p:sp>
      <p:sp>
        <p:nvSpPr>
          <p:cNvPr id="21" name="Rectangle 20"/>
          <p:cNvSpPr/>
          <p:nvPr/>
        </p:nvSpPr>
        <p:spPr>
          <a:xfrm>
            <a:off x="1981200" y="2307488"/>
            <a:ext cx="210312" cy="1111988"/>
          </a:xfrm>
          <a:prstGeom prst="rect">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071306" y="2311243"/>
            <a:ext cx="27432" cy="1111988"/>
          </a:xfrm>
          <a:prstGeom prst="rect">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913154" y="787878"/>
            <a:ext cx="7107349" cy="1169551"/>
          </a:xfrm>
          <a:prstGeom prst="rect">
            <a:avLst/>
          </a:prstGeom>
          <a:noFill/>
        </p:spPr>
        <p:txBody>
          <a:bodyPr wrap="square" rtlCol="0">
            <a:spAutoFit/>
          </a:bodyPr>
          <a:lstStyle/>
          <a:p>
            <a:r>
              <a:rPr lang="en-US" sz="1400" dirty="0" smtClean="0"/>
              <a:t>Other </a:t>
            </a:r>
            <a:r>
              <a:rPr lang="en-US" sz="1400" dirty="0"/>
              <a:t>s</a:t>
            </a:r>
            <a:r>
              <a:rPr lang="en-US" sz="1400" dirty="0" smtClean="0"/>
              <a:t>ubcarriers called </a:t>
            </a:r>
            <a:r>
              <a:rPr lang="en-US" sz="1400" dirty="0" smtClean="0">
                <a:solidFill>
                  <a:srgbClr val="C00000"/>
                </a:solidFill>
              </a:rPr>
              <a:t>scattered pilots</a:t>
            </a:r>
            <a:r>
              <a:rPr lang="en-US" sz="1400" dirty="0" smtClean="0"/>
              <a:t> (shown here in light blue) occur </a:t>
            </a:r>
            <a:r>
              <a:rPr lang="en-US" sz="1400" dirty="0"/>
              <a:t>at different frequency locations in different symbols. From symbol to symbol, scattered pilots are shifted by one subcarrier position in the increasing direction </a:t>
            </a:r>
            <a:r>
              <a:rPr lang="en-US" sz="1400" dirty="0" smtClean="0"/>
              <a:t>of the </a:t>
            </a:r>
            <a:r>
              <a:rPr lang="en-US" sz="1400" dirty="0"/>
              <a:t>frequency </a:t>
            </a:r>
            <a:r>
              <a:rPr lang="en-US" sz="1400" dirty="0" smtClean="0"/>
              <a:t>axis, so the scattered pilots visit every subcarrier location every 128 symbols. Scattered pilots also are boosted 6 </a:t>
            </a:r>
            <a:r>
              <a:rPr lang="en-US" sz="1400" dirty="0" err="1" smtClean="0"/>
              <a:t>dB.</a:t>
            </a:r>
            <a:endParaRPr lang="en-US" sz="1400" dirty="0"/>
          </a:p>
        </p:txBody>
      </p:sp>
      <p:cxnSp>
        <p:nvCxnSpPr>
          <p:cNvPr id="152" name="Straight Connector 151"/>
          <p:cNvCxnSpPr/>
          <p:nvPr/>
        </p:nvCxnSpPr>
        <p:spPr>
          <a:xfrm>
            <a:off x="112916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45044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9048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18289"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77777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936499"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012037"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21491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07145"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7516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03282"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54426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87672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20103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03850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529567"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69038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36861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02096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85747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19138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35439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523002"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84530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68374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500936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533271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0185"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65882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49980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82735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15262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98913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632304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647874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6647347"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697793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81444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4199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472209"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307042"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78037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a:off x="7905750" y="1990725"/>
            <a:ext cx="142875" cy="304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8001000" y="1990725"/>
            <a:ext cx="553357" cy="307777"/>
          </a:xfrm>
          <a:prstGeom prst="rect">
            <a:avLst/>
          </a:prstGeom>
          <a:noFill/>
        </p:spPr>
        <p:txBody>
          <a:bodyPr wrap="none" rtlCol="0">
            <a:spAutoFit/>
          </a:bodyPr>
          <a:lstStyle/>
          <a:p>
            <a:r>
              <a:rPr lang="en-US" sz="1400" dirty="0" smtClean="0"/>
              <a:t>6 dB</a:t>
            </a:r>
            <a:endParaRPr lang="en-US" sz="1400" dirty="0"/>
          </a:p>
        </p:txBody>
      </p:sp>
      <p:sp>
        <p:nvSpPr>
          <p:cNvPr id="6" name="TextBox 5"/>
          <p:cNvSpPr txBox="1"/>
          <p:nvPr/>
        </p:nvSpPr>
        <p:spPr>
          <a:xfrm>
            <a:off x="933830" y="4019550"/>
            <a:ext cx="7219570" cy="1169551"/>
          </a:xfrm>
          <a:prstGeom prst="rect">
            <a:avLst/>
          </a:prstGeom>
          <a:noFill/>
        </p:spPr>
        <p:txBody>
          <a:bodyPr wrap="square" rtlCol="0">
            <a:spAutoFit/>
          </a:bodyPr>
          <a:lstStyle/>
          <a:p>
            <a:r>
              <a:rPr lang="en-US" sz="1400" dirty="0" smtClean="0"/>
              <a:t>Scattered pilots occur every </a:t>
            </a:r>
            <a:r>
              <a:rPr lang="en-US" sz="1400" dirty="0"/>
              <a:t>128 </a:t>
            </a:r>
            <a:r>
              <a:rPr lang="en-US" sz="1400" dirty="0" smtClean="0"/>
              <a:t>subcarriers (but not in the PLC band or in exclusion bands), and are used primarily for estimation of channel frequency response as part of the equalization process</a:t>
            </a:r>
            <a:r>
              <a:rPr lang="en-US" sz="1400" dirty="0"/>
              <a:t>. Scattered pilots do </a:t>
            </a:r>
            <a:r>
              <a:rPr lang="en-US" sz="1400" u="sng" dirty="0"/>
              <a:t>not</a:t>
            </a:r>
            <a:r>
              <a:rPr lang="en-US" sz="1400" dirty="0"/>
              <a:t> carry data (they are BPSK modulated with a pseudo-random sequence, though).</a:t>
            </a:r>
          </a:p>
          <a:p>
            <a:endParaRPr lang="en-US" sz="1400" dirty="0"/>
          </a:p>
        </p:txBody>
      </p:sp>
      <p:cxnSp>
        <p:nvCxnSpPr>
          <p:cNvPr id="78" name="Straight Connector 77"/>
          <p:cNvCxnSpPr/>
          <p:nvPr/>
        </p:nvCxnSpPr>
        <p:spPr>
          <a:xfrm>
            <a:off x="2126177" y="1993392"/>
            <a:ext cx="9525" cy="1426464"/>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14759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16900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03387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05333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99290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63192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895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424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646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868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91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313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535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757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980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02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424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646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869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091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313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535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758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980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202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24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647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869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091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13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536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758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186213" y="1990725"/>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418369"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653319"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888269"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988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DOCSIS Background</a:t>
            </a:r>
          </a:p>
        </p:txBody>
      </p:sp>
      <p:sp>
        <p:nvSpPr>
          <p:cNvPr id="934915" name="Rectangle 3"/>
          <p:cNvSpPr>
            <a:spLocks noGrp="1" noChangeArrowheads="1"/>
          </p:cNvSpPr>
          <p:nvPr>
            <p:ph type="body" idx="1"/>
          </p:nvPr>
        </p:nvSpPr>
        <p:spPr>
          <a:xfrm>
            <a:off x="646176" y="945481"/>
            <a:ext cx="7940675" cy="2459378"/>
          </a:xfrm>
        </p:spPr>
        <p:txBody>
          <a:bodyPr>
            <a:noAutofit/>
          </a:bodyPr>
          <a:lstStyle/>
          <a:p>
            <a:pPr>
              <a:lnSpc>
                <a:spcPct val="85000"/>
              </a:lnSpc>
              <a:buClr>
                <a:schemeClr val="accent1"/>
              </a:buClr>
              <a:buFontTx/>
              <a:buChar char="•"/>
            </a:pPr>
            <a:r>
              <a:rPr lang="en-US" altLang="en-US" sz="1600" b="1" dirty="0" smtClean="0">
                <a:cs typeface="Arial" pitchFamily="34" charset="0"/>
              </a:rPr>
              <a:t>DOCSIS 2.0</a:t>
            </a:r>
            <a:r>
              <a:rPr lang="en-US" altLang="en-US" sz="1600" dirty="0" smtClean="0">
                <a:cs typeface="Arial" pitchFamily="34" charset="0"/>
              </a:rPr>
              <a:t>: </a:t>
            </a:r>
            <a:r>
              <a:rPr lang="en-US" altLang="en-US" sz="1600" dirty="0">
                <a:cs typeface="Arial" pitchFamily="34" charset="0"/>
              </a:rPr>
              <a:t>D</a:t>
            </a:r>
            <a:r>
              <a:rPr lang="en-US" altLang="en-US" sz="1600" dirty="0" smtClean="0">
                <a:cs typeface="Arial" pitchFamily="34" charset="0"/>
              </a:rPr>
              <a:t>ownstream channel bandwidth and data rates unchanged from DOCSIS 1.x, but higher upstream data throughput per RF channel, up to 30.72 Mbps</a:t>
            </a:r>
          </a:p>
          <a:p>
            <a:pPr>
              <a:lnSpc>
                <a:spcPct val="85000"/>
              </a:lnSpc>
              <a:buClr>
                <a:schemeClr val="accent1"/>
              </a:buClr>
              <a:buFontTx/>
              <a:buChar char="•"/>
            </a:pPr>
            <a:r>
              <a:rPr lang="en-US" altLang="en-US" sz="1600" dirty="0" smtClean="0">
                <a:cs typeface="Arial" pitchFamily="34" charset="0"/>
              </a:rPr>
              <a:t>DOCSIS 2.0 supported </a:t>
            </a:r>
            <a:r>
              <a:rPr lang="en-US" altLang="en-US" sz="1600" dirty="0" smtClean="0">
                <a:solidFill>
                  <a:srgbClr val="C00000"/>
                </a:solidFill>
                <a:cs typeface="Arial" pitchFamily="34" charset="0"/>
              </a:rPr>
              <a:t>64-QAM</a:t>
            </a:r>
            <a:r>
              <a:rPr lang="en-US" altLang="en-US" sz="1600" dirty="0" smtClean="0">
                <a:cs typeface="Arial" pitchFamily="34" charset="0"/>
              </a:rPr>
              <a:t> in the upstream, plus </a:t>
            </a:r>
            <a:r>
              <a:rPr lang="en-US" altLang="en-US" sz="1600" dirty="0" smtClean="0">
                <a:solidFill>
                  <a:srgbClr val="C00000"/>
                </a:solidFill>
                <a:cs typeface="Arial" pitchFamily="34" charset="0"/>
              </a:rPr>
              <a:t>8-QAM</a:t>
            </a:r>
            <a:r>
              <a:rPr lang="en-US" altLang="en-US" sz="1600" dirty="0" smtClean="0">
                <a:cs typeface="Arial" pitchFamily="34" charset="0"/>
              </a:rPr>
              <a:t> and </a:t>
            </a:r>
            <a:r>
              <a:rPr lang="en-US" altLang="en-US" sz="1600" dirty="0" smtClean="0">
                <a:solidFill>
                  <a:srgbClr val="C00000"/>
                </a:solidFill>
                <a:cs typeface="Arial" pitchFamily="34" charset="0"/>
              </a:rPr>
              <a:t>32-QAM</a:t>
            </a:r>
            <a:r>
              <a:rPr lang="en-US" altLang="en-US" sz="1600" dirty="0">
                <a:cs typeface="Arial" pitchFamily="34" charset="0"/>
              </a:rPr>
              <a:t> </a:t>
            </a:r>
            <a:r>
              <a:rPr lang="en-US" altLang="en-US" sz="1600" dirty="0" smtClean="0">
                <a:cs typeface="Arial" pitchFamily="34" charset="0"/>
              </a:rPr>
              <a:t>– and optionally supported 128-QAM trellis coded modulation (</a:t>
            </a:r>
            <a:r>
              <a:rPr lang="en-US" altLang="en-US" sz="1600" dirty="0" err="1" smtClean="0">
                <a:cs typeface="Arial" pitchFamily="34" charset="0"/>
              </a:rPr>
              <a:t>TCM</a:t>
            </a:r>
            <a:r>
              <a:rPr lang="en-US" altLang="en-US" sz="1600" dirty="0" smtClean="0">
                <a:cs typeface="Arial" pitchFamily="34" charset="0"/>
              </a:rPr>
              <a:t>) encoded modulations for </a:t>
            </a:r>
            <a:r>
              <a:rPr lang="en-US" altLang="en-US" sz="1600" dirty="0" smtClean="0">
                <a:solidFill>
                  <a:srgbClr val="C00000"/>
                </a:solidFill>
                <a:cs typeface="Arial" pitchFamily="34" charset="0"/>
              </a:rPr>
              <a:t>S-CDMA</a:t>
            </a:r>
            <a:r>
              <a:rPr lang="en-US" altLang="en-US" sz="1600" dirty="0" smtClean="0">
                <a:cs typeface="Arial" pitchFamily="34" charset="0"/>
              </a:rPr>
              <a:t> channels – and up to 6.4 MHz channel bandwidth.</a:t>
            </a:r>
          </a:p>
          <a:p>
            <a:pPr lvl="1">
              <a:lnSpc>
                <a:spcPct val="85000"/>
              </a:lnSpc>
              <a:buClr>
                <a:schemeClr val="accent1"/>
              </a:buClr>
              <a:buFontTx/>
              <a:buChar char="•"/>
            </a:pPr>
            <a:r>
              <a:rPr lang="en-US" altLang="en-US" sz="1400" dirty="0"/>
              <a:t>To facilitate more robust upstream data transmission, DOCSIS 2.0 </a:t>
            </a:r>
            <a:r>
              <a:rPr lang="en-US" altLang="en-US" sz="1400" dirty="0" smtClean="0"/>
              <a:t>introduced </a:t>
            </a:r>
            <a:r>
              <a:rPr lang="en-US" altLang="en-US" sz="1400" dirty="0">
                <a:solidFill>
                  <a:srgbClr val="C00000"/>
                </a:solidFill>
              </a:rPr>
              <a:t>advanced </a:t>
            </a:r>
            <a:r>
              <a:rPr lang="en-US" altLang="en-US" sz="1400" dirty="0" smtClean="0">
                <a:solidFill>
                  <a:srgbClr val="C00000"/>
                </a:solidFill>
              </a:rPr>
              <a:t>PHY </a:t>
            </a:r>
            <a:r>
              <a:rPr lang="en-US" altLang="en-US" sz="1400" dirty="0" smtClean="0"/>
              <a:t>(24-tap pre-equalizer, improved FEC, ingress cancellation, direct sampled RF in burst receiver, etc.)</a:t>
            </a:r>
            <a:endParaRPr lang="en-US" altLang="en-US" sz="1400" dirty="0"/>
          </a:p>
          <a:p>
            <a:pPr lvl="1">
              <a:lnSpc>
                <a:spcPct val="85000"/>
              </a:lnSpc>
              <a:buClr>
                <a:schemeClr val="accent1"/>
              </a:buClr>
              <a:buFontTx/>
              <a:buChar char="•"/>
            </a:pPr>
            <a:endParaRPr lang="en-US" altLang="en-US" dirty="0" smtClean="0">
              <a:cs typeface="Arial" pitchFamily="34" charset="0"/>
            </a:endParaRPr>
          </a:p>
        </p:txBody>
      </p:sp>
      <p:sp>
        <p:nvSpPr>
          <p:cNvPr id="4" name="TextBox 3"/>
          <p:cNvSpPr txBox="1"/>
          <p:nvPr/>
        </p:nvSpPr>
        <p:spPr>
          <a:xfrm>
            <a:off x="26144" y="4603929"/>
            <a:ext cx="92273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DOCSIS </a:t>
            </a:r>
            <a:r>
              <a:rPr lang="en-US" sz="1400" kern="0" dirty="0" smtClean="0">
                <a:solidFill>
                  <a:sysClr val="windowText" lastClr="000000"/>
                </a:solidFill>
              </a:rPr>
              <a:t>u</a:t>
            </a:r>
            <a:r>
              <a:rPr kumimoji="0" lang="en-US" sz="1400" i="0" u="none" strike="noStrike" kern="0" cap="none" spc="0" normalizeH="0" baseline="0" noProof="0" dirty="0" err="1" smtClean="0">
                <a:ln>
                  <a:noFill/>
                </a:ln>
                <a:solidFill>
                  <a:sysClr val="windowText" lastClr="000000"/>
                </a:solidFill>
                <a:effectLst/>
                <a:uLnTx/>
                <a:uFillTx/>
              </a:rPr>
              <a:t>pstream</a:t>
            </a:r>
            <a:endParaRPr kumimoji="0" lang="en-US" sz="140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3794851" y="4604766"/>
            <a:ext cx="120057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DOCSIS downstream</a:t>
            </a:r>
            <a:endParaRPr kumimoji="0" lang="en-US" sz="1400" i="0" u="none" strike="noStrike" kern="0" cap="none" spc="0" normalizeH="0" baseline="0" noProof="0" dirty="0">
              <a:ln>
                <a:noFill/>
              </a:ln>
              <a:solidFill>
                <a:sysClr val="windowText" lastClr="000000"/>
              </a:solidFill>
              <a:effectLst/>
              <a:uLnTx/>
              <a:uFillTx/>
            </a:endParaRPr>
          </a:p>
        </p:txBody>
      </p:sp>
      <p:sp>
        <p:nvSpPr>
          <p:cNvPr id="6" name="Right Brace 5"/>
          <p:cNvSpPr/>
          <p:nvPr/>
        </p:nvSpPr>
        <p:spPr>
          <a:xfrm rot="5400000">
            <a:off x="382452" y="4406159"/>
            <a:ext cx="183445" cy="323955"/>
          </a:xfrm>
          <a:prstGeom prst="rightBrace">
            <a:avLst>
              <a:gd name="adj1" fmla="val 119441"/>
              <a:gd name="adj2" fmla="val 50000"/>
            </a:avLst>
          </a:prstGeom>
          <a:noFill/>
          <a:ln w="12700" cap="flat" cmpd="sng" algn="ctr">
            <a:solidFill>
              <a:srgbClr val="0619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61922"/>
              </a:solidFill>
              <a:effectLst/>
              <a:uLnTx/>
              <a:uFillTx/>
              <a:latin typeface="Verdana"/>
              <a:ea typeface="+mn-ea"/>
              <a:cs typeface="+mn-cs"/>
            </a:endParaRPr>
          </a:p>
        </p:txBody>
      </p:sp>
      <p:pic>
        <p:nvPicPr>
          <p:cNvPr id="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958" y="3418715"/>
            <a:ext cx="109728" cy="80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58" y="3418715"/>
            <a:ext cx="109728"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27480" y="4296357"/>
            <a:ext cx="538930" cy="215444"/>
          </a:xfrm>
          <a:prstGeom prst="rect">
            <a:avLst/>
          </a:prstGeom>
          <a:noFill/>
        </p:spPr>
        <p:txBody>
          <a:bodyPr wrap="none" rtlCol="0">
            <a:spAutoFit/>
          </a:bodyPr>
          <a:lstStyle/>
          <a:p>
            <a:r>
              <a:rPr lang="en-US" sz="800" b="1" dirty="0"/>
              <a:t>8</a:t>
            </a:r>
            <a:r>
              <a:rPr lang="en-US" sz="800" b="1" dirty="0" smtClean="0"/>
              <a:t>8 MHz</a:t>
            </a:r>
            <a:endParaRPr lang="en-US" sz="800" b="1" dirty="0"/>
          </a:p>
        </p:txBody>
      </p:sp>
      <p:sp>
        <p:nvSpPr>
          <p:cNvPr id="10" name="TextBox 9"/>
          <p:cNvSpPr txBox="1"/>
          <p:nvPr/>
        </p:nvSpPr>
        <p:spPr>
          <a:xfrm>
            <a:off x="7397384" y="4301958"/>
            <a:ext cx="596638" cy="215444"/>
          </a:xfrm>
          <a:prstGeom prst="rect">
            <a:avLst/>
          </a:prstGeom>
          <a:noFill/>
        </p:spPr>
        <p:txBody>
          <a:bodyPr wrap="none" rtlCol="0">
            <a:spAutoFit/>
          </a:bodyPr>
          <a:lstStyle/>
          <a:p>
            <a:r>
              <a:rPr lang="en-US" sz="800" b="1" dirty="0" smtClean="0"/>
              <a:t>860 MHz</a:t>
            </a:r>
            <a:endParaRPr lang="en-US" sz="800" b="1" dirty="0"/>
          </a:p>
        </p:txBody>
      </p:sp>
      <p:sp>
        <p:nvSpPr>
          <p:cNvPr id="11" name="TextBox 10"/>
          <p:cNvSpPr txBox="1"/>
          <p:nvPr/>
        </p:nvSpPr>
        <p:spPr>
          <a:xfrm>
            <a:off x="8537032" y="4308488"/>
            <a:ext cx="654346" cy="215444"/>
          </a:xfrm>
          <a:prstGeom prst="rect">
            <a:avLst/>
          </a:prstGeom>
          <a:noFill/>
        </p:spPr>
        <p:txBody>
          <a:bodyPr wrap="none" rtlCol="0">
            <a:spAutoFit/>
          </a:bodyPr>
          <a:lstStyle/>
          <a:p>
            <a:r>
              <a:rPr lang="en-US" sz="800" b="1" dirty="0" smtClean="0"/>
              <a:t>1002 MHz</a:t>
            </a:r>
            <a:endParaRPr lang="en-US" sz="800" b="1" dirty="0"/>
          </a:p>
        </p:txBody>
      </p:sp>
      <p:sp>
        <p:nvSpPr>
          <p:cNvPr id="12" name="TextBox 11"/>
          <p:cNvSpPr txBox="1"/>
          <p:nvPr/>
        </p:nvSpPr>
        <p:spPr>
          <a:xfrm>
            <a:off x="366446" y="4298299"/>
            <a:ext cx="538930" cy="215444"/>
          </a:xfrm>
          <a:prstGeom prst="rect">
            <a:avLst/>
          </a:prstGeom>
          <a:noFill/>
        </p:spPr>
        <p:txBody>
          <a:bodyPr wrap="none" rtlCol="0">
            <a:spAutoFit/>
          </a:bodyPr>
          <a:lstStyle/>
          <a:p>
            <a:r>
              <a:rPr lang="en-US" sz="800" b="1" dirty="0"/>
              <a:t>4</a:t>
            </a:r>
            <a:r>
              <a:rPr lang="en-US" sz="800" b="1" dirty="0" smtClean="0"/>
              <a:t>2 MHz</a:t>
            </a:r>
            <a:endParaRPr lang="en-US" sz="800" b="1" dirty="0"/>
          </a:p>
        </p:txBody>
      </p:sp>
      <p:cxnSp>
        <p:nvCxnSpPr>
          <p:cNvPr id="13" name="Straight Connector 12"/>
          <p:cNvCxnSpPr/>
          <p:nvPr/>
        </p:nvCxnSpPr>
        <p:spPr>
          <a:xfrm>
            <a:off x="312195" y="4169092"/>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1459" y="4227222"/>
            <a:ext cx="86916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34127" y="4171352"/>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92528" y="4169664"/>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1632" y="4168177"/>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6150" y="4169664"/>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5" y="4297213"/>
            <a:ext cx="481222" cy="215444"/>
          </a:xfrm>
          <a:prstGeom prst="rect">
            <a:avLst/>
          </a:prstGeom>
          <a:noFill/>
        </p:spPr>
        <p:txBody>
          <a:bodyPr wrap="none" rtlCol="0">
            <a:spAutoFit/>
          </a:bodyPr>
          <a:lstStyle/>
          <a:p>
            <a:r>
              <a:rPr lang="en-US" sz="800" b="1" dirty="0"/>
              <a:t>5</a:t>
            </a:r>
            <a:r>
              <a:rPr lang="en-US" sz="800" b="1" dirty="0" smtClean="0"/>
              <a:t> MHz</a:t>
            </a:r>
            <a:endParaRPr lang="en-US" sz="800" b="1" dirty="0"/>
          </a:p>
        </p:txBody>
      </p:sp>
      <p:sp>
        <p:nvSpPr>
          <p:cNvPr id="20" name="Right Brace 19"/>
          <p:cNvSpPr/>
          <p:nvPr/>
        </p:nvSpPr>
        <p:spPr>
          <a:xfrm rot="5400000">
            <a:off x="4295879" y="1269224"/>
            <a:ext cx="183445" cy="6616205"/>
          </a:xfrm>
          <a:prstGeom prst="rightBrace">
            <a:avLst>
              <a:gd name="adj1" fmla="val 119441"/>
              <a:gd name="adj2" fmla="val 50000"/>
            </a:avLst>
          </a:prstGeom>
          <a:noFill/>
          <a:ln w="12700" cap="flat" cmpd="sng" algn="ctr">
            <a:solidFill>
              <a:srgbClr val="0619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61922"/>
              </a:solidFill>
              <a:effectLst/>
              <a:uLnTx/>
              <a:uFillTx/>
              <a:latin typeface="Verdana"/>
              <a:ea typeface="+mn-ea"/>
              <a:cs typeface="+mn-cs"/>
            </a:endParaRPr>
          </a:p>
        </p:txBody>
      </p:sp>
      <p:sp>
        <p:nvSpPr>
          <p:cNvPr id="21" name="TextBox 20"/>
          <p:cNvSpPr txBox="1"/>
          <p:nvPr/>
        </p:nvSpPr>
        <p:spPr>
          <a:xfrm>
            <a:off x="4823414" y="3418715"/>
            <a:ext cx="1960158" cy="738664"/>
          </a:xfrm>
          <a:prstGeom prst="rect">
            <a:avLst/>
          </a:prstGeom>
          <a:noFill/>
        </p:spPr>
        <p:txBody>
          <a:bodyPr wrap="square" rtlCol="0">
            <a:spAutoFit/>
          </a:bodyPr>
          <a:lstStyle/>
          <a:p>
            <a:r>
              <a:rPr lang="en-US" sz="1400" dirty="0" smtClean="0"/>
              <a:t>One 6 MHz bandwidth downstream channel, 64- or 256-QAM</a:t>
            </a:r>
            <a:endParaRPr lang="en-US" sz="1400" dirty="0"/>
          </a:p>
        </p:txBody>
      </p:sp>
      <p:sp>
        <p:nvSpPr>
          <p:cNvPr id="22" name="TextBox 21"/>
          <p:cNvSpPr txBox="1"/>
          <p:nvPr/>
        </p:nvSpPr>
        <p:spPr>
          <a:xfrm>
            <a:off x="1005605" y="3404859"/>
            <a:ext cx="1769423" cy="738664"/>
          </a:xfrm>
          <a:prstGeom prst="rect">
            <a:avLst/>
          </a:prstGeom>
          <a:noFill/>
        </p:spPr>
        <p:txBody>
          <a:bodyPr wrap="square" rtlCol="0">
            <a:spAutoFit/>
          </a:bodyPr>
          <a:lstStyle/>
          <a:p>
            <a:r>
              <a:rPr lang="en-US" sz="1400" dirty="0" smtClean="0"/>
              <a:t>One upstream channel, up to 6.4 MHz bandwidth</a:t>
            </a:r>
            <a:endParaRPr lang="en-US" sz="1400" dirty="0"/>
          </a:p>
        </p:txBody>
      </p:sp>
      <p:sp>
        <p:nvSpPr>
          <p:cNvPr id="23" name="Right Arrow 22"/>
          <p:cNvSpPr/>
          <p:nvPr/>
        </p:nvSpPr>
        <p:spPr>
          <a:xfrm rot="10800000" flipV="1">
            <a:off x="4443414" y="3692145"/>
            <a:ext cx="366207" cy="16409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flipV="1">
            <a:off x="616998" y="3692145"/>
            <a:ext cx="366207" cy="16409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9220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4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4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4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5" y="3762375"/>
            <a:ext cx="5312673" cy="276999"/>
          </a:xfrm>
          <a:prstGeom prst="rect">
            <a:avLst/>
          </a:prstGeom>
          <a:noFill/>
        </p:spPr>
        <p:txBody>
          <a:bodyPr wrap="none" rtlCol="0">
            <a:spAutoFit/>
          </a:bodyPr>
          <a:lstStyle/>
          <a:p>
            <a:r>
              <a:rPr lang="en-US" sz="1200" dirty="0" smtClean="0">
                <a:solidFill>
                  <a:schemeClr val="bg2">
                    <a:lumMod val="50000"/>
                  </a:schemeClr>
                </a:solidFill>
              </a:rPr>
              <a:t>192 MHz channel bandwidth, including 1 MHz wide guard band on each end</a:t>
            </a:r>
            <a:endParaRPr lang="en-US" sz="1200" dirty="0">
              <a:solidFill>
                <a:schemeClr val="bg2">
                  <a:lumMod val="50000"/>
                </a:schemeClr>
              </a:solidFill>
            </a:endParaRPr>
          </a:p>
        </p:txBody>
      </p:sp>
      <p:cxnSp>
        <p:nvCxnSpPr>
          <p:cNvPr id="18" name="Straight Arrow Connector 17"/>
          <p:cNvCxnSpPr/>
          <p:nvPr/>
        </p:nvCxnSpPr>
        <p:spPr>
          <a:xfrm>
            <a:off x="1063686" y="3543300"/>
            <a:ext cx="6784913"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57650" y="3505200"/>
            <a:ext cx="798617" cy="276999"/>
          </a:xfrm>
          <a:prstGeom prst="rect">
            <a:avLst/>
          </a:prstGeom>
          <a:noFill/>
        </p:spPr>
        <p:txBody>
          <a:bodyPr wrap="none" rtlCol="0">
            <a:spAutoFit/>
          </a:bodyPr>
          <a:lstStyle/>
          <a:p>
            <a:r>
              <a:rPr lang="en-US" sz="1200" dirty="0" smtClean="0">
                <a:solidFill>
                  <a:schemeClr val="bg2">
                    <a:lumMod val="50000"/>
                  </a:schemeClr>
                </a:solidFill>
              </a:rPr>
              <a:t>190 MHz</a:t>
            </a:r>
            <a:endParaRPr lang="en-US" sz="1200" dirty="0">
              <a:solidFill>
                <a:schemeClr val="bg2">
                  <a:lumMod val="50000"/>
                </a:schemeClr>
              </a:solidFill>
            </a:endParaRPr>
          </a:p>
        </p:txBody>
      </p:sp>
      <p:sp>
        <p:nvSpPr>
          <p:cNvPr id="21" name="Rectangle 20"/>
          <p:cNvSpPr/>
          <p:nvPr/>
        </p:nvSpPr>
        <p:spPr>
          <a:xfrm>
            <a:off x="1981200" y="2307488"/>
            <a:ext cx="210312" cy="1111988"/>
          </a:xfrm>
          <a:prstGeom prst="rect">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071306" y="2311243"/>
            <a:ext cx="27432" cy="1111988"/>
          </a:xfrm>
          <a:prstGeom prst="rect">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913154" y="787878"/>
            <a:ext cx="7107349" cy="1169551"/>
          </a:xfrm>
          <a:prstGeom prst="rect">
            <a:avLst/>
          </a:prstGeom>
          <a:noFill/>
        </p:spPr>
        <p:txBody>
          <a:bodyPr wrap="square" rtlCol="0">
            <a:spAutoFit/>
          </a:bodyPr>
          <a:lstStyle/>
          <a:p>
            <a:r>
              <a:rPr lang="en-US" sz="1400" dirty="0"/>
              <a:t>Other subcarriers called </a:t>
            </a:r>
            <a:r>
              <a:rPr lang="en-US" sz="1400" dirty="0">
                <a:solidFill>
                  <a:srgbClr val="C00000"/>
                </a:solidFill>
              </a:rPr>
              <a:t>scattered pilots</a:t>
            </a:r>
            <a:r>
              <a:rPr lang="en-US" sz="1400" dirty="0"/>
              <a:t> (shown here in light blue) occur at different frequency locations in different symbols. From symbol to symbol, scattered pilots are shifted by one subcarrier position in the increasing direction of the frequency axis, so the scattered pilots visit every subcarrier location every 128 symbols. Scattered pilots also are boosted 6 </a:t>
            </a:r>
            <a:r>
              <a:rPr lang="en-US" sz="1400" dirty="0" err="1"/>
              <a:t>dB.</a:t>
            </a:r>
            <a:endParaRPr lang="en-US" sz="1400" dirty="0"/>
          </a:p>
        </p:txBody>
      </p:sp>
      <p:cxnSp>
        <p:nvCxnSpPr>
          <p:cNvPr id="152" name="Straight Connector 151"/>
          <p:cNvCxnSpPr/>
          <p:nvPr/>
        </p:nvCxnSpPr>
        <p:spPr>
          <a:xfrm>
            <a:off x="112916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45044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9048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18289"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77777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936499"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012037"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21491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07145"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7516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03282"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54426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87672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20103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03850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529567"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69038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36861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02096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85747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19138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35439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523002"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84530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68374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500936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533271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0185"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65882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49980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827356"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15262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98913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632304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647874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6647347"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697793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81444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4199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472209"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307042"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780371"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a:off x="7905750" y="1990725"/>
            <a:ext cx="142875" cy="304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8001000" y="1990725"/>
            <a:ext cx="553357" cy="307777"/>
          </a:xfrm>
          <a:prstGeom prst="rect">
            <a:avLst/>
          </a:prstGeom>
          <a:noFill/>
        </p:spPr>
        <p:txBody>
          <a:bodyPr wrap="none" rtlCol="0">
            <a:spAutoFit/>
          </a:bodyPr>
          <a:lstStyle/>
          <a:p>
            <a:r>
              <a:rPr lang="en-US" sz="1400" dirty="0" smtClean="0"/>
              <a:t>6 dB</a:t>
            </a:r>
            <a:endParaRPr lang="en-US" sz="1400" dirty="0"/>
          </a:p>
        </p:txBody>
      </p:sp>
      <p:sp>
        <p:nvSpPr>
          <p:cNvPr id="6" name="TextBox 5"/>
          <p:cNvSpPr txBox="1"/>
          <p:nvPr/>
        </p:nvSpPr>
        <p:spPr>
          <a:xfrm>
            <a:off x="590550" y="4095750"/>
            <a:ext cx="7963807" cy="1015663"/>
          </a:xfrm>
          <a:prstGeom prst="rect">
            <a:avLst/>
          </a:prstGeom>
          <a:noFill/>
        </p:spPr>
        <p:txBody>
          <a:bodyPr wrap="square" rtlCol="0">
            <a:spAutoFit/>
          </a:bodyPr>
          <a:lstStyle/>
          <a:p>
            <a:r>
              <a:rPr lang="en-US" sz="1500" dirty="0" smtClean="0"/>
              <a:t>In </a:t>
            </a:r>
            <a:r>
              <a:rPr lang="en-US" sz="1500" dirty="0"/>
              <a:t>the PLC band, the PLC preamble acts as a stand-in for the scattered </a:t>
            </a:r>
            <a:r>
              <a:rPr lang="en-US" sz="1500" dirty="0" smtClean="0"/>
              <a:t>pilots. That </a:t>
            </a:r>
            <a:r>
              <a:rPr lang="en-US" sz="1500" dirty="0"/>
              <a:t>is, the scattered pilot sequence is synchronized so that it lands on the PLC preamble locations, so the receiver can use the known values of the PLC preamble to aid it in acquisition at those locations, thereby getting the same benefit as if the scattered pilots had been placed there</a:t>
            </a:r>
            <a:r>
              <a:rPr lang="en-US" sz="1500" dirty="0" smtClean="0"/>
              <a:t>.</a:t>
            </a:r>
            <a:endParaRPr lang="en-US" sz="1500" dirty="0"/>
          </a:p>
        </p:txBody>
      </p:sp>
      <p:cxnSp>
        <p:nvCxnSpPr>
          <p:cNvPr id="78" name="Straight Connector 77"/>
          <p:cNvCxnSpPr/>
          <p:nvPr/>
        </p:nvCxnSpPr>
        <p:spPr>
          <a:xfrm>
            <a:off x="2126177" y="1993392"/>
            <a:ext cx="9525" cy="1426464"/>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14759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169003"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03387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053330"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992908"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631924" y="1993392"/>
            <a:ext cx="9525" cy="142875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895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424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646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868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91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313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535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757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980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02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424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646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869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091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313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535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758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980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202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24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647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869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0917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139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53621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758463"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186213" y="1990725"/>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418369"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653319"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888269" y="1993392"/>
            <a:ext cx="9525" cy="14287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8803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downstream OFDM channel</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0225" y="3762375"/>
            <a:ext cx="5312673" cy="276999"/>
          </a:xfrm>
          <a:prstGeom prst="rect">
            <a:avLst/>
          </a:prstGeom>
          <a:noFill/>
        </p:spPr>
        <p:txBody>
          <a:bodyPr wrap="none" rtlCol="0">
            <a:spAutoFit/>
          </a:bodyPr>
          <a:lstStyle/>
          <a:p>
            <a:r>
              <a:rPr lang="en-US" sz="1200" dirty="0" smtClean="0"/>
              <a:t>192 MHz channel bandwidth, including 1 MHz wide guard band on each end</a:t>
            </a:r>
            <a:endParaRPr lang="en-US" sz="1200" dirty="0"/>
          </a:p>
        </p:txBody>
      </p:sp>
      <p:cxnSp>
        <p:nvCxnSpPr>
          <p:cNvPr id="18" name="Straight Arrow Connector 17"/>
          <p:cNvCxnSpPr/>
          <p:nvPr/>
        </p:nvCxnSpPr>
        <p:spPr>
          <a:xfrm>
            <a:off x="1063686"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57650" y="3505200"/>
            <a:ext cx="798617" cy="276999"/>
          </a:xfrm>
          <a:prstGeom prst="rect">
            <a:avLst/>
          </a:prstGeom>
          <a:noFill/>
        </p:spPr>
        <p:txBody>
          <a:bodyPr wrap="none" rtlCol="0">
            <a:spAutoFit/>
          </a:bodyPr>
          <a:lstStyle/>
          <a:p>
            <a:r>
              <a:rPr lang="en-US" sz="1200" dirty="0" smtClean="0"/>
              <a:t>190 MHz</a:t>
            </a:r>
            <a:endParaRPr lang="en-US" sz="1200" dirty="0"/>
          </a:p>
        </p:txBody>
      </p:sp>
      <p:sp>
        <p:nvSpPr>
          <p:cNvPr id="118" name="TextBox 117"/>
          <p:cNvSpPr txBox="1"/>
          <p:nvPr/>
        </p:nvSpPr>
        <p:spPr>
          <a:xfrm>
            <a:off x="523875" y="845369"/>
            <a:ext cx="8115300" cy="1384995"/>
          </a:xfrm>
          <a:prstGeom prst="rect">
            <a:avLst/>
          </a:prstGeom>
          <a:noFill/>
        </p:spPr>
        <p:txBody>
          <a:bodyPr wrap="square" rtlCol="0">
            <a:spAutoFit/>
          </a:bodyPr>
          <a:lstStyle/>
          <a:p>
            <a:r>
              <a:rPr lang="en-US" sz="1400" dirty="0" smtClean="0"/>
              <a:t>The </a:t>
            </a:r>
            <a:r>
              <a:rPr lang="en-US" sz="1400" dirty="0"/>
              <a:t>DOCSIS 3.1 downstream </a:t>
            </a:r>
            <a:r>
              <a:rPr lang="en-US" sz="1400" dirty="0" smtClean="0"/>
              <a:t>OFDM channel can </a:t>
            </a:r>
            <a:r>
              <a:rPr lang="en-US" sz="1400" dirty="0"/>
              <a:t>transmit broadcast, multicast, or unicast traffic on the downstream subcarriers to all modems, multiple modems, or a single modem, respectively.  When multiple downstream profiles are used, different modems may receive different sets of subcarriers within an OFDM symbol, because a single OFDM symbol can contain multiple profiles with multiple </a:t>
            </a:r>
            <a:r>
              <a:rPr lang="en-US" sz="1400" dirty="0" err="1"/>
              <a:t>codewords</a:t>
            </a:r>
            <a:r>
              <a:rPr lang="en-US" sz="1400" dirty="0"/>
              <a:t>. </a:t>
            </a:r>
            <a:r>
              <a:rPr lang="en-US" sz="1400" dirty="0" smtClean="0"/>
              <a:t>If </a:t>
            </a:r>
            <a:r>
              <a:rPr lang="en-US" sz="1400" dirty="0"/>
              <a:t>a given modem does not have sufficient SNR for 4096-QAM, for example, it is not required to receive the profile </a:t>
            </a:r>
            <a:r>
              <a:rPr lang="en-US" sz="1400" dirty="0" smtClean="0"/>
              <a:t>using 4096-QAM.</a:t>
            </a:r>
          </a:p>
        </p:txBody>
      </p:sp>
    </p:spTree>
    <p:extLst>
      <p:ext uri="{BB962C8B-B14F-4D97-AF65-F5344CB8AC3E}">
        <p14:creationId xmlns:p14="http://schemas.microsoft.com/office/powerpoint/2010/main" val="15266797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upstream OFDMA channel</a:t>
            </a:r>
            <a:endParaRPr lang="en-US" dirty="0"/>
          </a:p>
        </p:txBody>
      </p:sp>
      <p:sp>
        <p:nvSpPr>
          <p:cNvPr id="116" name="Trapezoid 115"/>
          <p:cNvSpPr/>
          <p:nvPr/>
        </p:nvSpPr>
        <p:spPr>
          <a:xfrm>
            <a:off x="2728210" y="2307487"/>
            <a:ext cx="3392424"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2595623" y="3419475"/>
            <a:ext cx="366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29446" y="3543300"/>
            <a:ext cx="3392424"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27860" y="3505200"/>
            <a:ext cx="2385589" cy="276999"/>
          </a:xfrm>
          <a:prstGeom prst="rect">
            <a:avLst/>
          </a:prstGeom>
          <a:noFill/>
        </p:spPr>
        <p:txBody>
          <a:bodyPr wrap="none" rtlCol="0">
            <a:spAutoFit/>
          </a:bodyPr>
          <a:lstStyle/>
          <a:p>
            <a:r>
              <a:rPr lang="en-US" sz="1200" dirty="0" smtClean="0"/>
              <a:t>95 MHz encompassed spectrum</a:t>
            </a:r>
            <a:endParaRPr lang="en-US" sz="1200" dirty="0"/>
          </a:p>
        </p:txBody>
      </p:sp>
      <p:sp>
        <p:nvSpPr>
          <p:cNvPr id="117" name="Right Brace 116"/>
          <p:cNvSpPr/>
          <p:nvPr/>
        </p:nvSpPr>
        <p:spPr>
          <a:xfrm rot="16200000">
            <a:off x="4214872" y="265934"/>
            <a:ext cx="438152" cy="3392424"/>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p:cNvSpPr txBox="1"/>
          <p:nvPr/>
        </p:nvSpPr>
        <p:spPr>
          <a:xfrm>
            <a:off x="1905149" y="1121131"/>
            <a:ext cx="5043368" cy="584775"/>
          </a:xfrm>
          <a:prstGeom prst="rect">
            <a:avLst/>
          </a:prstGeom>
          <a:noFill/>
        </p:spPr>
        <p:txBody>
          <a:bodyPr wrap="none" rtlCol="0">
            <a:spAutoFit/>
          </a:bodyPr>
          <a:lstStyle/>
          <a:p>
            <a:r>
              <a:rPr lang="en-US" sz="1600" dirty="0" smtClean="0"/>
              <a:t>25 kHz subcarrier spacing: 3800 subcarriers (</a:t>
            </a:r>
            <a:r>
              <a:rPr lang="en-US" sz="1600" dirty="0" err="1" smtClean="0"/>
              <a:t>4</a:t>
            </a:r>
            <a:r>
              <a:rPr lang="en-US" sz="1600" dirty="0" err="1"/>
              <a:t>K</a:t>
            </a:r>
            <a:r>
              <a:rPr lang="en-US" sz="1600" dirty="0" smtClean="0"/>
              <a:t> FFT)</a:t>
            </a:r>
          </a:p>
          <a:p>
            <a:r>
              <a:rPr lang="en-US" sz="1600" dirty="0" smtClean="0"/>
              <a:t>50 kHz subcarrier spacing: 1900 subcarriers (</a:t>
            </a:r>
            <a:r>
              <a:rPr lang="en-US" sz="1600" dirty="0" err="1" smtClean="0"/>
              <a:t>2</a:t>
            </a:r>
            <a:r>
              <a:rPr lang="en-US" sz="1600" dirty="0" err="1"/>
              <a:t>K</a:t>
            </a:r>
            <a:r>
              <a:rPr lang="en-US" sz="1600" dirty="0" smtClean="0"/>
              <a:t> FFT)</a:t>
            </a:r>
          </a:p>
        </p:txBody>
      </p:sp>
    </p:spTree>
    <p:extLst>
      <p:ext uri="{BB962C8B-B14F-4D97-AF65-F5344CB8AC3E}">
        <p14:creationId xmlns:p14="http://schemas.microsoft.com/office/powerpoint/2010/main" val="1200885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upstream OFDMA channel</a:t>
            </a:r>
            <a:endParaRPr lang="en-US" dirty="0"/>
          </a:p>
        </p:txBody>
      </p:sp>
      <p:sp>
        <p:nvSpPr>
          <p:cNvPr id="116" name="Trapezoid 115"/>
          <p:cNvSpPr/>
          <p:nvPr/>
        </p:nvSpPr>
        <p:spPr>
          <a:xfrm>
            <a:off x="2728210" y="2307487"/>
            <a:ext cx="3392424"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2595623" y="3419475"/>
            <a:ext cx="366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29446" y="3543300"/>
            <a:ext cx="3392424"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27860" y="3505200"/>
            <a:ext cx="2385589" cy="276999"/>
          </a:xfrm>
          <a:prstGeom prst="rect">
            <a:avLst/>
          </a:prstGeom>
          <a:noFill/>
        </p:spPr>
        <p:txBody>
          <a:bodyPr wrap="none" rtlCol="0">
            <a:spAutoFit/>
          </a:bodyPr>
          <a:lstStyle/>
          <a:p>
            <a:r>
              <a:rPr lang="en-US" sz="1200" dirty="0" smtClean="0"/>
              <a:t>95 MHz encompassed spectrum</a:t>
            </a:r>
            <a:endParaRPr lang="en-US" sz="1200" dirty="0"/>
          </a:p>
        </p:txBody>
      </p:sp>
      <p:sp>
        <p:nvSpPr>
          <p:cNvPr id="117" name="Right Brace 116"/>
          <p:cNvSpPr/>
          <p:nvPr/>
        </p:nvSpPr>
        <p:spPr>
          <a:xfrm rot="16200000">
            <a:off x="4214872" y="265934"/>
            <a:ext cx="438152" cy="3392424"/>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p:cNvSpPr txBox="1"/>
          <p:nvPr/>
        </p:nvSpPr>
        <p:spPr>
          <a:xfrm>
            <a:off x="1905149" y="1121131"/>
            <a:ext cx="5043368" cy="584775"/>
          </a:xfrm>
          <a:prstGeom prst="rect">
            <a:avLst/>
          </a:prstGeom>
          <a:noFill/>
        </p:spPr>
        <p:txBody>
          <a:bodyPr wrap="none" rtlCol="0">
            <a:spAutoFit/>
          </a:bodyPr>
          <a:lstStyle/>
          <a:p>
            <a:r>
              <a:rPr lang="en-US" sz="1600" dirty="0" smtClean="0"/>
              <a:t>25 kHz subcarrier spacing: 3800 subcarriers (</a:t>
            </a:r>
            <a:r>
              <a:rPr lang="en-US" sz="1600" dirty="0" err="1" smtClean="0"/>
              <a:t>4</a:t>
            </a:r>
            <a:r>
              <a:rPr lang="en-US" sz="1600" dirty="0" err="1"/>
              <a:t>K</a:t>
            </a:r>
            <a:r>
              <a:rPr lang="en-US" sz="1600" dirty="0" smtClean="0"/>
              <a:t> FFT)</a:t>
            </a:r>
          </a:p>
          <a:p>
            <a:r>
              <a:rPr lang="en-US" sz="1600" dirty="0" smtClean="0"/>
              <a:t>50 kHz subcarrier spacing: 1900 subcarriers (</a:t>
            </a:r>
            <a:r>
              <a:rPr lang="en-US" sz="1600" dirty="0" err="1" smtClean="0"/>
              <a:t>2</a:t>
            </a:r>
            <a:r>
              <a:rPr lang="en-US" sz="1600" dirty="0" err="1"/>
              <a:t>K</a:t>
            </a:r>
            <a:r>
              <a:rPr lang="en-US" sz="1600" dirty="0" smtClean="0"/>
              <a:t> FFT)</a:t>
            </a:r>
          </a:p>
        </p:txBody>
      </p:sp>
      <p:cxnSp>
        <p:nvCxnSpPr>
          <p:cNvPr id="17" name="Straight Connector 16"/>
          <p:cNvCxnSpPr/>
          <p:nvPr/>
        </p:nvCxnSpPr>
        <p:spPr>
          <a:xfrm flipV="1">
            <a:off x="119288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22717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26146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29575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33004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36433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39862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43291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46720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50149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087632"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121922"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156212"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5078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8507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1936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5365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8794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92223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95652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9081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02510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105939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07162" y="1709339"/>
            <a:ext cx="903376" cy="5359"/>
          </a:xfrm>
          <a:prstGeom prst="line">
            <a:avLst/>
          </a:prstGeom>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1811" y="604978"/>
            <a:ext cx="1741336" cy="12231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725015" y="1535577"/>
            <a:ext cx="35497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82172" y="1090148"/>
            <a:ext cx="856423" cy="338554"/>
          </a:xfrm>
          <a:prstGeom prst="rect">
            <a:avLst/>
          </a:prstGeom>
          <a:noFill/>
        </p:spPr>
        <p:txBody>
          <a:bodyPr wrap="square" rtlCol="0">
            <a:spAutoFit/>
          </a:bodyPr>
          <a:lstStyle/>
          <a:p>
            <a:pPr algn="ctr"/>
            <a:r>
              <a:rPr lang="en-US" sz="800" dirty="0" smtClean="0"/>
              <a:t>500 kHz guard band</a:t>
            </a:r>
            <a:endParaRPr lang="en-US" sz="800" dirty="0"/>
          </a:p>
        </p:txBody>
      </p:sp>
      <p:cxnSp>
        <p:nvCxnSpPr>
          <p:cNvPr id="55" name="Straight Connector 54"/>
          <p:cNvCxnSpPr/>
          <p:nvPr/>
        </p:nvCxnSpPr>
        <p:spPr>
          <a:xfrm flipV="1">
            <a:off x="775125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78554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81983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85412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88841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792270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95699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99128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802557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805986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809415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812844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816273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819702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823131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826560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829989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833418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836847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840276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7634206" y="1705906"/>
            <a:ext cx="891660" cy="4821"/>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993770" y="1101013"/>
            <a:ext cx="856423" cy="338554"/>
          </a:xfrm>
          <a:prstGeom prst="rect">
            <a:avLst/>
          </a:prstGeom>
          <a:noFill/>
        </p:spPr>
        <p:txBody>
          <a:bodyPr wrap="square" rtlCol="0">
            <a:spAutoFit/>
          </a:bodyPr>
          <a:lstStyle/>
          <a:p>
            <a:pPr algn="ctr"/>
            <a:r>
              <a:rPr lang="en-US" sz="800" dirty="0" smtClean="0"/>
              <a:t>500 kHz guard band</a:t>
            </a:r>
            <a:endParaRPr lang="en-US" sz="800" dirty="0"/>
          </a:p>
        </p:txBody>
      </p:sp>
      <p:cxnSp>
        <p:nvCxnSpPr>
          <p:cNvPr id="87" name="Straight Arrow Connector 86"/>
          <p:cNvCxnSpPr/>
          <p:nvPr/>
        </p:nvCxnSpPr>
        <p:spPr>
          <a:xfrm>
            <a:off x="8070963" y="1522692"/>
            <a:ext cx="351018"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646002"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680292"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714582"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7402664" y="609600"/>
            <a:ext cx="1741336" cy="12231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52" idx="3"/>
            <a:endCxn id="105" idx="4"/>
          </p:cNvCxnSpPr>
          <p:nvPr/>
        </p:nvCxnSpPr>
        <p:spPr>
          <a:xfrm>
            <a:off x="266824" y="1649028"/>
            <a:ext cx="2461386" cy="18408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105" idx="0"/>
          </p:cNvCxnSpPr>
          <p:nvPr/>
        </p:nvCxnSpPr>
        <p:spPr>
          <a:xfrm>
            <a:off x="1647825" y="914400"/>
            <a:ext cx="1080385" cy="13227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108" idx="4"/>
          </p:cNvCxnSpPr>
          <p:nvPr/>
        </p:nvCxnSpPr>
        <p:spPr>
          <a:xfrm flipH="1">
            <a:off x="6066402" y="1548848"/>
            <a:ext cx="2964533" cy="194099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108" idx="0"/>
          </p:cNvCxnSpPr>
          <p:nvPr/>
        </p:nvCxnSpPr>
        <p:spPr>
          <a:xfrm flipH="1">
            <a:off x="6066402" y="981075"/>
            <a:ext cx="1410723" cy="125604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2523422" y="2237117"/>
            <a:ext cx="409575" cy="1252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861614" y="2237117"/>
            <a:ext cx="409575" cy="1252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366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upstream OFDMA channel</a:t>
            </a:r>
            <a:endParaRPr lang="en-US" dirty="0"/>
          </a:p>
        </p:txBody>
      </p:sp>
      <p:sp>
        <p:nvSpPr>
          <p:cNvPr id="116" name="Trapezoid 115"/>
          <p:cNvSpPr/>
          <p:nvPr/>
        </p:nvSpPr>
        <p:spPr>
          <a:xfrm>
            <a:off x="2728210" y="2307487"/>
            <a:ext cx="3392424"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2595623" y="3419475"/>
            <a:ext cx="366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29446" y="3543300"/>
            <a:ext cx="3392424"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27860" y="3505200"/>
            <a:ext cx="2385589" cy="276999"/>
          </a:xfrm>
          <a:prstGeom prst="rect">
            <a:avLst/>
          </a:prstGeom>
          <a:noFill/>
        </p:spPr>
        <p:txBody>
          <a:bodyPr wrap="none" rtlCol="0">
            <a:spAutoFit/>
          </a:bodyPr>
          <a:lstStyle/>
          <a:p>
            <a:r>
              <a:rPr lang="en-US" sz="1200" dirty="0" smtClean="0">
                <a:solidFill>
                  <a:schemeClr val="bg2">
                    <a:lumMod val="50000"/>
                  </a:schemeClr>
                </a:solidFill>
              </a:rPr>
              <a:t>95 MHz encompassed spectrum</a:t>
            </a:r>
            <a:endParaRPr lang="en-US" sz="1200" dirty="0">
              <a:solidFill>
                <a:schemeClr val="bg2">
                  <a:lumMod val="50000"/>
                </a:schemeClr>
              </a:solidFill>
            </a:endParaRPr>
          </a:p>
        </p:txBody>
      </p:sp>
      <p:sp>
        <p:nvSpPr>
          <p:cNvPr id="15" name="Trapezoid 14"/>
          <p:cNvSpPr/>
          <p:nvPr/>
        </p:nvSpPr>
        <p:spPr>
          <a:xfrm rot="10800000">
            <a:off x="3894582" y="2307475"/>
            <a:ext cx="566928" cy="1111989"/>
          </a:xfrm>
          <a:prstGeom prst="trapezoid">
            <a:avLst>
              <a:gd name="adj" fmla="val 52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055745" y="1893549"/>
            <a:ext cx="228600" cy="3948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023942" y="835381"/>
            <a:ext cx="4305298" cy="1077218"/>
          </a:xfrm>
          <a:prstGeom prst="rect">
            <a:avLst/>
          </a:prstGeom>
          <a:noFill/>
        </p:spPr>
        <p:txBody>
          <a:bodyPr wrap="square" rtlCol="0">
            <a:spAutoFit/>
          </a:bodyPr>
          <a:lstStyle/>
          <a:p>
            <a:r>
              <a:rPr lang="en-US" sz="1600" dirty="0" smtClean="0">
                <a:solidFill>
                  <a:srgbClr val="C00000"/>
                </a:solidFill>
              </a:rPr>
              <a:t>Exclusion bands</a:t>
            </a:r>
            <a:r>
              <a:rPr lang="en-US" sz="1600" dirty="0" smtClean="0"/>
              <a:t> may be created within an OFDMA channel for problems such as strong ingress (e.g., shortwave, CB radio), or for the carriage of legacy SC-QAM signals.</a:t>
            </a:r>
          </a:p>
        </p:txBody>
      </p:sp>
      <p:sp>
        <p:nvSpPr>
          <p:cNvPr id="23" name="TextBox 22"/>
          <p:cNvSpPr txBox="1"/>
          <p:nvPr/>
        </p:nvSpPr>
        <p:spPr>
          <a:xfrm>
            <a:off x="724367" y="4048899"/>
            <a:ext cx="7962434" cy="830997"/>
          </a:xfrm>
          <a:prstGeom prst="rect">
            <a:avLst/>
          </a:prstGeom>
          <a:noFill/>
        </p:spPr>
        <p:txBody>
          <a:bodyPr wrap="square" rtlCol="0">
            <a:spAutoFit/>
          </a:bodyPr>
          <a:lstStyle/>
          <a:p>
            <a:r>
              <a:rPr lang="en-US" sz="1600" dirty="0" smtClean="0"/>
              <a:t>An exclusion band is a set </a:t>
            </a:r>
            <a:r>
              <a:rPr lang="en-US" sz="1600" dirty="0"/>
              <a:t>of contiguous subcarriers within the </a:t>
            </a:r>
            <a:r>
              <a:rPr lang="en-US" sz="1600" dirty="0" smtClean="0"/>
              <a:t>OFDMA channel bandwidth </a:t>
            </a:r>
            <a:r>
              <a:rPr lang="en-US" sz="1600" dirty="0"/>
              <a:t>that are set to zero-value by the transmitter to </a:t>
            </a:r>
            <a:r>
              <a:rPr lang="en-US" sz="1600" dirty="0" smtClean="0"/>
              <a:t>avoid interference or to accommodate </a:t>
            </a:r>
            <a:r>
              <a:rPr lang="en-US" sz="1600" dirty="0"/>
              <a:t>co-existing transmissions such as legacy SC-QAM signals.</a:t>
            </a:r>
          </a:p>
        </p:txBody>
      </p:sp>
    </p:spTree>
    <p:extLst>
      <p:ext uri="{BB962C8B-B14F-4D97-AF65-F5344CB8AC3E}">
        <p14:creationId xmlns:p14="http://schemas.microsoft.com/office/powerpoint/2010/main" val="15843743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upstream OFDMA channel</a:t>
            </a:r>
            <a:endParaRPr lang="en-US" dirty="0"/>
          </a:p>
        </p:txBody>
      </p:sp>
      <p:sp>
        <p:nvSpPr>
          <p:cNvPr id="116" name="Trapezoid 115"/>
          <p:cNvSpPr/>
          <p:nvPr/>
        </p:nvSpPr>
        <p:spPr>
          <a:xfrm>
            <a:off x="2728210" y="2307487"/>
            <a:ext cx="3392424"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2595623" y="3419475"/>
            <a:ext cx="366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29446" y="3543300"/>
            <a:ext cx="3392424"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27860" y="3505200"/>
            <a:ext cx="2385589" cy="276999"/>
          </a:xfrm>
          <a:prstGeom prst="rect">
            <a:avLst/>
          </a:prstGeom>
          <a:noFill/>
        </p:spPr>
        <p:txBody>
          <a:bodyPr wrap="none" rtlCol="0">
            <a:spAutoFit/>
          </a:bodyPr>
          <a:lstStyle/>
          <a:p>
            <a:r>
              <a:rPr lang="en-US" sz="1200" dirty="0" smtClean="0">
                <a:solidFill>
                  <a:schemeClr val="bg2">
                    <a:lumMod val="50000"/>
                  </a:schemeClr>
                </a:solidFill>
              </a:rPr>
              <a:t>95 MHz encompassed spectrum</a:t>
            </a:r>
            <a:endParaRPr lang="en-US" sz="1200" dirty="0">
              <a:solidFill>
                <a:schemeClr val="bg2">
                  <a:lumMod val="50000"/>
                </a:schemeClr>
              </a:solidFill>
            </a:endParaRPr>
          </a:p>
        </p:txBody>
      </p:sp>
      <p:sp>
        <p:nvSpPr>
          <p:cNvPr id="15" name="Trapezoid 14"/>
          <p:cNvSpPr/>
          <p:nvPr/>
        </p:nvSpPr>
        <p:spPr>
          <a:xfrm rot="10800000">
            <a:off x="3894582" y="2307475"/>
            <a:ext cx="566928" cy="1111989"/>
          </a:xfrm>
          <a:prstGeom prst="trapezoid">
            <a:avLst>
              <a:gd name="adj" fmla="val 52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055745" y="1893549"/>
            <a:ext cx="228600" cy="3948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023942" y="835381"/>
            <a:ext cx="4305298" cy="1323439"/>
          </a:xfrm>
          <a:prstGeom prst="rect">
            <a:avLst/>
          </a:prstGeom>
          <a:noFill/>
        </p:spPr>
        <p:txBody>
          <a:bodyPr wrap="square" rtlCol="0">
            <a:spAutoFit/>
          </a:bodyPr>
          <a:lstStyle/>
          <a:p>
            <a:r>
              <a:rPr lang="en-US" sz="1600" dirty="0" smtClean="0">
                <a:solidFill>
                  <a:srgbClr val="C00000"/>
                </a:solidFill>
              </a:rPr>
              <a:t>Exclusion bands</a:t>
            </a:r>
            <a:r>
              <a:rPr lang="en-US" sz="1600" dirty="0" smtClean="0"/>
              <a:t> may be created within an OFDMA channel for problems such as strong ingress (e.g., shortwave, CB radio</a:t>
            </a:r>
            <a:r>
              <a:rPr lang="en-US" sz="1600" dirty="0"/>
              <a:t>), or for the carriage of legacy SC-QAM signals.</a:t>
            </a:r>
          </a:p>
          <a:p>
            <a:endParaRPr lang="en-US" sz="1600" dirty="0" smtClean="0"/>
          </a:p>
        </p:txBody>
      </p:sp>
      <p:sp>
        <p:nvSpPr>
          <p:cNvPr id="23" name="TextBox 22"/>
          <p:cNvSpPr txBox="1"/>
          <p:nvPr/>
        </p:nvSpPr>
        <p:spPr>
          <a:xfrm>
            <a:off x="724367" y="4048899"/>
            <a:ext cx="7962434" cy="830997"/>
          </a:xfrm>
          <a:prstGeom prst="rect">
            <a:avLst/>
          </a:prstGeom>
          <a:noFill/>
        </p:spPr>
        <p:txBody>
          <a:bodyPr wrap="square" rtlCol="0">
            <a:spAutoFit/>
          </a:bodyPr>
          <a:lstStyle/>
          <a:p>
            <a:r>
              <a:rPr lang="en-US" sz="1600" dirty="0" smtClean="0"/>
              <a:t>An exclusion band is a set </a:t>
            </a:r>
            <a:r>
              <a:rPr lang="en-US" sz="1600" dirty="0"/>
              <a:t>of contiguous subcarriers within the </a:t>
            </a:r>
            <a:r>
              <a:rPr lang="en-US" sz="1600" dirty="0" smtClean="0"/>
              <a:t>OFDMA channel bandwidth </a:t>
            </a:r>
            <a:r>
              <a:rPr lang="en-US" sz="1600" dirty="0"/>
              <a:t>that are set to zero-value by the transmitter to </a:t>
            </a:r>
            <a:r>
              <a:rPr lang="en-US" sz="1600" dirty="0" smtClean="0"/>
              <a:t>avoid interference or to accommodate </a:t>
            </a:r>
            <a:r>
              <a:rPr lang="en-US" sz="1600" dirty="0"/>
              <a:t>co-existing transmissions such as legacy SC-QAM signals.</a:t>
            </a:r>
          </a:p>
        </p:txBody>
      </p:sp>
      <p:sp>
        <p:nvSpPr>
          <p:cNvPr id="3" name="Isosceles Triangle 2"/>
          <p:cNvSpPr/>
          <p:nvPr/>
        </p:nvSpPr>
        <p:spPr>
          <a:xfrm>
            <a:off x="4026138" y="2608222"/>
            <a:ext cx="63027" cy="8112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4127817" y="2936834"/>
            <a:ext cx="45719" cy="482631"/>
          </a:xfrm>
          <a:prstGeom prst="triangle">
            <a:avLst>
              <a:gd name="adj" fmla="val 462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4301428" y="2936833"/>
            <a:ext cx="45719" cy="482631"/>
          </a:xfrm>
          <a:prstGeom prst="triangle">
            <a:avLst>
              <a:gd name="adj" fmla="val 462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4221795" y="3120181"/>
            <a:ext cx="45719" cy="2992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3825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upstream OFDMA channel</a:t>
            </a:r>
            <a:endParaRPr lang="en-US" dirty="0"/>
          </a:p>
        </p:txBody>
      </p:sp>
      <p:sp>
        <p:nvSpPr>
          <p:cNvPr id="116" name="Trapezoid 115"/>
          <p:cNvSpPr/>
          <p:nvPr/>
        </p:nvSpPr>
        <p:spPr>
          <a:xfrm>
            <a:off x="2728210" y="2307487"/>
            <a:ext cx="3392424"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2595623" y="3419475"/>
            <a:ext cx="366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29446" y="3543300"/>
            <a:ext cx="3392424"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27860" y="3505200"/>
            <a:ext cx="2385589" cy="276999"/>
          </a:xfrm>
          <a:prstGeom prst="rect">
            <a:avLst/>
          </a:prstGeom>
          <a:noFill/>
          <a:ln>
            <a:noFill/>
          </a:ln>
        </p:spPr>
        <p:txBody>
          <a:bodyPr wrap="none" rtlCol="0">
            <a:spAutoFit/>
          </a:bodyPr>
          <a:lstStyle/>
          <a:p>
            <a:r>
              <a:rPr lang="en-US" sz="1200" dirty="0" smtClean="0">
                <a:solidFill>
                  <a:schemeClr val="bg2">
                    <a:lumMod val="50000"/>
                  </a:schemeClr>
                </a:solidFill>
              </a:rPr>
              <a:t>95 MHz encompassed spectrum</a:t>
            </a:r>
            <a:endParaRPr lang="en-US" sz="1200" dirty="0">
              <a:solidFill>
                <a:schemeClr val="bg2">
                  <a:lumMod val="50000"/>
                </a:schemeClr>
              </a:solidFill>
            </a:endParaRPr>
          </a:p>
        </p:txBody>
      </p:sp>
      <p:sp>
        <p:nvSpPr>
          <p:cNvPr id="15" name="Trapezoid 14"/>
          <p:cNvSpPr/>
          <p:nvPr/>
        </p:nvSpPr>
        <p:spPr>
          <a:xfrm rot="10800000">
            <a:off x="3894582" y="2307475"/>
            <a:ext cx="566928" cy="1111989"/>
          </a:xfrm>
          <a:prstGeom prst="trapezoid">
            <a:avLst>
              <a:gd name="adj" fmla="val 52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23942" y="835381"/>
            <a:ext cx="4305298" cy="1077218"/>
          </a:xfrm>
          <a:prstGeom prst="rect">
            <a:avLst/>
          </a:prstGeom>
          <a:noFill/>
        </p:spPr>
        <p:txBody>
          <a:bodyPr wrap="square" rtlCol="0">
            <a:spAutoFit/>
          </a:bodyPr>
          <a:lstStyle/>
          <a:p>
            <a:r>
              <a:rPr lang="en-US" sz="1600" dirty="0" smtClean="0">
                <a:solidFill>
                  <a:srgbClr val="C00000"/>
                </a:solidFill>
              </a:rPr>
              <a:t>Exclusion bands</a:t>
            </a:r>
            <a:r>
              <a:rPr lang="en-US" sz="1600" dirty="0" smtClean="0"/>
              <a:t> may be created within an OFDMA channel for problems such as strong ingress (e.g., shortwave, CB radio), or for the carriage of legacy SC-QAM signals.</a:t>
            </a:r>
          </a:p>
        </p:txBody>
      </p:sp>
      <p:sp>
        <p:nvSpPr>
          <p:cNvPr id="17" name="Down Arrow 16"/>
          <p:cNvSpPr/>
          <p:nvPr/>
        </p:nvSpPr>
        <p:spPr>
          <a:xfrm>
            <a:off x="4055745" y="1893549"/>
            <a:ext cx="228600" cy="3948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004" y="2305472"/>
            <a:ext cx="228600" cy="11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874" y="2305472"/>
            <a:ext cx="228600" cy="11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24367" y="4048899"/>
            <a:ext cx="7962434" cy="830997"/>
          </a:xfrm>
          <a:prstGeom prst="rect">
            <a:avLst/>
          </a:prstGeom>
          <a:noFill/>
        </p:spPr>
        <p:txBody>
          <a:bodyPr wrap="square" rtlCol="0">
            <a:spAutoFit/>
          </a:bodyPr>
          <a:lstStyle/>
          <a:p>
            <a:r>
              <a:rPr lang="en-US" sz="1600" dirty="0" smtClean="0"/>
              <a:t>An exclusion band is a set </a:t>
            </a:r>
            <a:r>
              <a:rPr lang="en-US" sz="1600" dirty="0"/>
              <a:t>of contiguous subcarriers within the </a:t>
            </a:r>
            <a:r>
              <a:rPr lang="en-US" sz="1600" dirty="0" smtClean="0"/>
              <a:t>OFDMA channel bandwidth </a:t>
            </a:r>
            <a:r>
              <a:rPr lang="en-US" sz="1600" dirty="0"/>
              <a:t>that are set to zero-value by the transmitter to </a:t>
            </a:r>
            <a:r>
              <a:rPr lang="en-US" sz="1600" dirty="0" smtClean="0"/>
              <a:t>avoid interference or to accommodate </a:t>
            </a:r>
            <a:r>
              <a:rPr lang="en-US" sz="1600" dirty="0"/>
              <a:t>co-existing transmissions such as legacy SC-QAM signals.</a:t>
            </a:r>
          </a:p>
        </p:txBody>
      </p:sp>
    </p:spTree>
    <p:extLst>
      <p:ext uri="{BB962C8B-B14F-4D97-AF65-F5344CB8AC3E}">
        <p14:creationId xmlns:p14="http://schemas.microsoft.com/office/powerpoint/2010/main" val="2990615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upstream OFDMA channel</a:t>
            </a:r>
            <a:endParaRPr lang="en-US" dirty="0"/>
          </a:p>
        </p:txBody>
      </p:sp>
      <p:sp>
        <p:nvSpPr>
          <p:cNvPr id="116" name="Trapezoid 115"/>
          <p:cNvSpPr/>
          <p:nvPr/>
        </p:nvSpPr>
        <p:spPr>
          <a:xfrm>
            <a:off x="2728210" y="2307487"/>
            <a:ext cx="3392424"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2595623" y="3419475"/>
            <a:ext cx="366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29446" y="3543300"/>
            <a:ext cx="3392424"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27860" y="3505200"/>
            <a:ext cx="2385589" cy="276999"/>
          </a:xfrm>
          <a:prstGeom prst="rect">
            <a:avLst/>
          </a:prstGeom>
          <a:noFill/>
        </p:spPr>
        <p:txBody>
          <a:bodyPr wrap="none" rtlCol="0">
            <a:spAutoFit/>
          </a:bodyPr>
          <a:lstStyle/>
          <a:p>
            <a:r>
              <a:rPr lang="en-US" sz="1200" dirty="0" smtClean="0">
                <a:solidFill>
                  <a:schemeClr val="bg2">
                    <a:lumMod val="50000"/>
                  </a:schemeClr>
                </a:solidFill>
              </a:rPr>
              <a:t>95 MHz encompassed spectrum</a:t>
            </a:r>
            <a:endParaRPr lang="en-US" sz="1200" dirty="0">
              <a:solidFill>
                <a:schemeClr val="bg2">
                  <a:lumMod val="50000"/>
                </a:schemeClr>
              </a:solidFill>
            </a:endParaRPr>
          </a:p>
        </p:txBody>
      </p:sp>
      <p:sp>
        <p:nvSpPr>
          <p:cNvPr id="118" name="TextBox 117"/>
          <p:cNvSpPr txBox="1"/>
          <p:nvPr/>
        </p:nvSpPr>
        <p:spPr>
          <a:xfrm>
            <a:off x="2481135" y="1121131"/>
            <a:ext cx="3882178" cy="830997"/>
          </a:xfrm>
          <a:prstGeom prst="rect">
            <a:avLst/>
          </a:prstGeom>
          <a:noFill/>
        </p:spPr>
        <p:txBody>
          <a:bodyPr wrap="square" rtlCol="0">
            <a:spAutoFit/>
          </a:bodyPr>
          <a:lstStyle/>
          <a:p>
            <a:r>
              <a:rPr lang="en-US" sz="1600" dirty="0"/>
              <a:t>OFDMA is </a:t>
            </a:r>
            <a:r>
              <a:rPr lang="en-US" sz="1600" dirty="0" smtClean="0"/>
              <a:t>a multi-user </a:t>
            </a:r>
            <a:r>
              <a:rPr lang="en-US" sz="1600" dirty="0"/>
              <a:t>version of OFDM, and assigns subsets of subcarriers to individual </a:t>
            </a:r>
            <a:r>
              <a:rPr lang="en-US" sz="1600" dirty="0" err="1"/>
              <a:t>CMs</a:t>
            </a:r>
            <a:r>
              <a:rPr lang="en-US" sz="1600" dirty="0"/>
              <a:t>.</a:t>
            </a:r>
            <a:endParaRPr lang="en-US" sz="1600" dirty="0" smtClean="0"/>
          </a:p>
        </p:txBody>
      </p:sp>
      <p:sp>
        <p:nvSpPr>
          <p:cNvPr id="16" name="Trapezoid 15"/>
          <p:cNvSpPr/>
          <p:nvPr/>
        </p:nvSpPr>
        <p:spPr>
          <a:xfrm>
            <a:off x="3104828" y="2307474"/>
            <a:ext cx="463707" cy="1111989"/>
          </a:xfrm>
          <a:prstGeom prst="trapezoid">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smtClean="0"/>
              <a:t>CM2</a:t>
            </a:r>
            <a:endParaRPr lang="en-US" sz="900" b="1" dirty="0"/>
          </a:p>
        </p:txBody>
      </p:sp>
      <p:sp>
        <p:nvSpPr>
          <p:cNvPr id="20" name="Trapezoid 19"/>
          <p:cNvSpPr/>
          <p:nvPr/>
        </p:nvSpPr>
        <p:spPr>
          <a:xfrm>
            <a:off x="3547289" y="2307446"/>
            <a:ext cx="929295" cy="1111989"/>
          </a:xfrm>
          <a:prstGeom prst="trapezoid">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smtClean="0"/>
              <a:t>CM3</a:t>
            </a:r>
            <a:endParaRPr lang="en-US" sz="900" b="1" dirty="0"/>
          </a:p>
        </p:txBody>
      </p:sp>
      <p:sp>
        <p:nvSpPr>
          <p:cNvPr id="21" name="Trapezoid 20"/>
          <p:cNvSpPr/>
          <p:nvPr/>
        </p:nvSpPr>
        <p:spPr>
          <a:xfrm>
            <a:off x="4723075" y="2304808"/>
            <a:ext cx="1397558" cy="1111989"/>
          </a:xfrm>
          <a:prstGeom prst="trapezoid">
            <a:avLst>
              <a:gd name="adj" fmla="val 172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smtClean="0"/>
              <a:t>CM5</a:t>
            </a:r>
            <a:endParaRPr lang="en-US" sz="900" b="1" dirty="0"/>
          </a:p>
        </p:txBody>
      </p:sp>
      <p:sp>
        <p:nvSpPr>
          <p:cNvPr id="17" name="Trapezoid 16"/>
          <p:cNvSpPr/>
          <p:nvPr/>
        </p:nvSpPr>
        <p:spPr>
          <a:xfrm rot="10800000">
            <a:off x="4476584" y="2307445"/>
            <a:ext cx="279482" cy="1111989"/>
          </a:xfrm>
          <a:prstGeom prst="trapezoid">
            <a:avLst>
              <a:gd name="adj" fmla="val 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08314" y="2755117"/>
            <a:ext cx="428322" cy="230832"/>
          </a:xfrm>
          <a:prstGeom prst="rect">
            <a:avLst/>
          </a:prstGeom>
          <a:noFill/>
        </p:spPr>
        <p:txBody>
          <a:bodyPr wrap="none" rtlCol="0">
            <a:spAutoFit/>
          </a:bodyPr>
          <a:lstStyle/>
          <a:p>
            <a:r>
              <a:rPr lang="en-US" sz="900" b="1" dirty="0" err="1" smtClean="0">
                <a:solidFill>
                  <a:schemeClr val="bg1"/>
                </a:solidFill>
              </a:rPr>
              <a:t>CM1</a:t>
            </a:r>
            <a:endParaRPr lang="en-US" sz="900" b="1" dirty="0">
              <a:solidFill>
                <a:schemeClr val="bg1"/>
              </a:solidFill>
            </a:endParaRPr>
          </a:p>
        </p:txBody>
      </p:sp>
      <p:sp>
        <p:nvSpPr>
          <p:cNvPr id="22" name="TextBox 21"/>
          <p:cNvSpPr txBox="1"/>
          <p:nvPr/>
        </p:nvSpPr>
        <p:spPr>
          <a:xfrm>
            <a:off x="4398368" y="2745386"/>
            <a:ext cx="428322" cy="230832"/>
          </a:xfrm>
          <a:prstGeom prst="rect">
            <a:avLst/>
          </a:prstGeom>
          <a:noFill/>
        </p:spPr>
        <p:txBody>
          <a:bodyPr wrap="none" rtlCol="0">
            <a:spAutoFit/>
          </a:bodyPr>
          <a:lstStyle/>
          <a:p>
            <a:r>
              <a:rPr lang="en-US" sz="900" b="1" dirty="0" err="1" smtClean="0">
                <a:solidFill>
                  <a:schemeClr val="bg1"/>
                </a:solidFill>
              </a:rPr>
              <a:t>CM4</a:t>
            </a:r>
            <a:endParaRPr lang="en-US" sz="900" b="1" dirty="0">
              <a:solidFill>
                <a:schemeClr val="bg1"/>
              </a:solidFill>
            </a:endParaRPr>
          </a:p>
        </p:txBody>
      </p:sp>
      <p:sp>
        <p:nvSpPr>
          <p:cNvPr id="6" name="TextBox 5"/>
          <p:cNvSpPr txBox="1"/>
          <p:nvPr/>
        </p:nvSpPr>
        <p:spPr>
          <a:xfrm>
            <a:off x="6978778" y="1538503"/>
            <a:ext cx="2009947" cy="2677656"/>
          </a:xfrm>
          <a:prstGeom prst="rect">
            <a:avLst/>
          </a:prstGeom>
          <a:noFill/>
        </p:spPr>
        <p:txBody>
          <a:bodyPr wrap="square" rtlCol="0">
            <a:spAutoFit/>
          </a:bodyPr>
          <a:lstStyle/>
          <a:p>
            <a:r>
              <a:rPr lang="en-US" sz="1400" dirty="0" smtClean="0"/>
              <a:t>In this example, five modems are transmitting simultaneously within the same 96 MHz bandwidth OFDMA channel. The different colors represent subsets of the channel’s subcarriers assigned to each modem.</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655743" y="2681248"/>
            <a:ext cx="2317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229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upstream OFDMA channel</a:t>
            </a:r>
            <a:endParaRPr lang="en-US" dirty="0"/>
          </a:p>
        </p:txBody>
      </p:sp>
      <p:sp>
        <p:nvSpPr>
          <p:cNvPr id="116" name="Trapezoid 115"/>
          <p:cNvSpPr/>
          <p:nvPr/>
        </p:nvSpPr>
        <p:spPr>
          <a:xfrm>
            <a:off x="2728210" y="2307487"/>
            <a:ext cx="3392424"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2595623" y="3419475"/>
            <a:ext cx="366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29446" y="3543300"/>
            <a:ext cx="3392424"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27860" y="3505200"/>
            <a:ext cx="2385589" cy="276999"/>
          </a:xfrm>
          <a:prstGeom prst="rect">
            <a:avLst/>
          </a:prstGeom>
          <a:noFill/>
        </p:spPr>
        <p:txBody>
          <a:bodyPr wrap="none" rtlCol="0">
            <a:spAutoFit/>
          </a:bodyPr>
          <a:lstStyle/>
          <a:p>
            <a:r>
              <a:rPr lang="en-US" sz="1200" dirty="0" smtClean="0">
                <a:solidFill>
                  <a:schemeClr val="bg2">
                    <a:lumMod val="50000"/>
                  </a:schemeClr>
                </a:solidFill>
              </a:rPr>
              <a:t>95 MHz encompassed spectrum</a:t>
            </a:r>
            <a:endParaRPr lang="en-US" sz="1200" dirty="0">
              <a:solidFill>
                <a:schemeClr val="bg2">
                  <a:lumMod val="50000"/>
                </a:schemeClr>
              </a:solidFill>
            </a:endParaRPr>
          </a:p>
        </p:txBody>
      </p:sp>
      <p:cxnSp>
        <p:nvCxnSpPr>
          <p:cNvPr id="16" name="Straight Connector 15"/>
          <p:cNvCxnSpPr/>
          <p:nvPr/>
        </p:nvCxnSpPr>
        <p:spPr>
          <a:xfrm>
            <a:off x="4215582" y="2001629"/>
            <a:ext cx="44348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4175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517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608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52037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55466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58895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62324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65753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69182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2611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6040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9469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6327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89756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3185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96614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00043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3472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6901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1033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1375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1718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061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2747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3090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34333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37762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41191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44620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48049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1478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4907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8336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6519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68623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7205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7548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7891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8233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85768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89197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96055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99484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02913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06342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09771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13200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16629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20058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23487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26916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30345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33774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37203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40632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44061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47490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50919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54348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57777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61206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64635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68064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71493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7492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7835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8178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8520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88638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92067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95496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98925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70235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05783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0921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1264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1607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722928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26357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729786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733215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736644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740073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743502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46931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753789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57218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760647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764076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67505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770934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74363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777792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781221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784650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91508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794937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798366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801795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805224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808653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812082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815511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818940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822369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25798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832656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836085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839514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842943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846372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849801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853230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856659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860088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42803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431463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43489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43832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424605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4227189" y="2101048"/>
            <a:ext cx="4398264"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6265926" y="2053645"/>
            <a:ext cx="756938" cy="276999"/>
          </a:xfrm>
          <a:prstGeom prst="rect">
            <a:avLst/>
          </a:prstGeom>
          <a:noFill/>
        </p:spPr>
        <p:txBody>
          <a:bodyPr wrap="none" rtlCol="0">
            <a:spAutoFit/>
          </a:bodyPr>
          <a:lstStyle/>
          <a:p>
            <a:r>
              <a:rPr lang="en-US" sz="1200" dirty="0" smtClean="0"/>
              <a:t>6.4 MHz</a:t>
            </a:r>
            <a:endParaRPr lang="en-US" sz="1200" dirty="0"/>
          </a:p>
        </p:txBody>
      </p:sp>
      <p:cxnSp>
        <p:nvCxnSpPr>
          <p:cNvPr id="165" name="Straight Connector 164"/>
          <p:cNvCxnSpPr/>
          <p:nvPr/>
        </p:nvCxnSpPr>
        <p:spPr>
          <a:xfrm flipV="1">
            <a:off x="482898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52404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561765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592626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71949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750360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88079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829227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524250" y="2307487"/>
            <a:ext cx="0" cy="11119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764303" y="2310496"/>
            <a:ext cx="0" cy="11119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3303948" y="2109444"/>
            <a:ext cx="683300" cy="15309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803905" y="653924"/>
            <a:ext cx="5493715" cy="1833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p:cNvCxnSpPr>
            <a:endCxn id="176" idx="2"/>
          </p:cNvCxnSpPr>
          <p:nvPr/>
        </p:nvCxnSpPr>
        <p:spPr>
          <a:xfrm flipV="1">
            <a:off x="3524250" y="1570554"/>
            <a:ext cx="279655" cy="6215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75" idx="4"/>
          </p:cNvCxnSpPr>
          <p:nvPr/>
        </p:nvCxnSpPr>
        <p:spPr>
          <a:xfrm flipV="1">
            <a:off x="3645598" y="2409825"/>
            <a:ext cx="4166616" cy="123054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190501" y="885825"/>
            <a:ext cx="2472270" cy="4154984"/>
          </a:xfrm>
          <a:prstGeom prst="rect">
            <a:avLst/>
          </a:prstGeom>
          <a:noFill/>
        </p:spPr>
        <p:txBody>
          <a:bodyPr wrap="square" rtlCol="0">
            <a:spAutoFit/>
          </a:bodyPr>
          <a:lstStyle/>
          <a:p>
            <a:pPr marL="171450" indent="-171450">
              <a:buFont typeface="Arial" panose="020B0604020202020204" pitchFamily="34" charset="0"/>
              <a:buChar char="•"/>
            </a:pPr>
            <a:r>
              <a:rPr lang="en-US" sz="1200" dirty="0" err="1" smtClean="0"/>
              <a:t>Minislots</a:t>
            </a:r>
            <a:r>
              <a:rPr lang="en-US" sz="1200" dirty="0" smtClean="0"/>
              <a:t> comprise groups of 8 or 16 subcarriers (8 subcarriers per </a:t>
            </a:r>
            <a:r>
              <a:rPr lang="en-US" sz="1200" dirty="0" err="1" smtClean="0"/>
              <a:t>minislot</a:t>
            </a:r>
            <a:r>
              <a:rPr lang="en-US" sz="1200" dirty="0" smtClean="0"/>
              <a:t> shown). A modem may transmit one or more </a:t>
            </a:r>
            <a:r>
              <a:rPr lang="en-US" sz="1200" dirty="0" err="1" smtClean="0"/>
              <a:t>minislots</a:t>
            </a:r>
            <a:r>
              <a:rPr lang="en-US" sz="1200" dirty="0" smtClean="0"/>
              <a:t> per burst.</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There are two types of </a:t>
            </a:r>
            <a:r>
              <a:rPr lang="en-US" sz="1200" dirty="0" err="1" smtClean="0"/>
              <a:t>minislots</a:t>
            </a:r>
            <a:r>
              <a:rPr lang="en-US" sz="1200" dirty="0" smtClean="0"/>
              <a:t> for each </a:t>
            </a:r>
            <a:r>
              <a:rPr lang="en-US" sz="1200" dirty="0" err="1" smtClean="0"/>
              <a:t>minislot</a:t>
            </a:r>
            <a:r>
              <a:rPr lang="en-US" sz="1200" dirty="0" smtClean="0"/>
              <a:t> size: edge and body.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An </a:t>
            </a:r>
            <a:r>
              <a:rPr lang="en-US" sz="1200" dirty="0" smtClean="0">
                <a:solidFill>
                  <a:srgbClr val="FF0000"/>
                </a:solidFill>
              </a:rPr>
              <a:t>edge </a:t>
            </a:r>
            <a:r>
              <a:rPr lang="en-US" sz="1200" dirty="0" err="1" smtClean="0">
                <a:solidFill>
                  <a:srgbClr val="FF0000"/>
                </a:solidFill>
              </a:rPr>
              <a:t>minislot</a:t>
            </a:r>
            <a:r>
              <a:rPr lang="en-US" sz="1200" dirty="0" smtClean="0"/>
              <a:t> is the first </a:t>
            </a:r>
            <a:r>
              <a:rPr lang="en-US" sz="1200" dirty="0" err="1" smtClean="0"/>
              <a:t>minislot</a:t>
            </a:r>
            <a:r>
              <a:rPr lang="en-US" sz="1200" dirty="0" smtClean="0"/>
              <a:t> in an upstream burst; the first </a:t>
            </a:r>
            <a:r>
              <a:rPr lang="en-US" sz="1200" dirty="0" err="1" smtClean="0"/>
              <a:t>minislot</a:t>
            </a:r>
            <a:r>
              <a:rPr lang="en-US" sz="1200" dirty="0" smtClean="0"/>
              <a:t> after an exclusion band, or after one or more contiguous skipped subcarriers, or after a zero valued </a:t>
            </a:r>
            <a:r>
              <a:rPr lang="en-US" sz="1200" dirty="0" err="1" smtClean="0"/>
              <a:t>minislot</a:t>
            </a:r>
            <a:r>
              <a:rPr lang="en-US" sz="1200" dirty="0" smtClean="0"/>
              <a:t>; and the first </a:t>
            </a:r>
            <a:r>
              <a:rPr lang="en-US" sz="1200" dirty="0" err="1" smtClean="0"/>
              <a:t>minislot</a:t>
            </a:r>
            <a:r>
              <a:rPr lang="en-US" sz="1200" dirty="0" smtClean="0"/>
              <a:t> of an OFDMA frame that is not a zero valued </a:t>
            </a:r>
            <a:r>
              <a:rPr lang="en-US" sz="1200" dirty="0" err="1" smtClean="0"/>
              <a:t>minislot</a:t>
            </a:r>
            <a:r>
              <a:rPr lang="en-US" sz="1200" dirty="0" smtClean="0"/>
              <a:t>.</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All others are </a:t>
            </a:r>
            <a:r>
              <a:rPr lang="en-US" sz="1200" dirty="0" smtClean="0">
                <a:solidFill>
                  <a:srgbClr val="FF0000"/>
                </a:solidFill>
              </a:rPr>
              <a:t>body </a:t>
            </a:r>
            <a:r>
              <a:rPr lang="en-US" sz="1200" dirty="0" err="1" smtClean="0">
                <a:solidFill>
                  <a:srgbClr val="FF0000"/>
                </a:solidFill>
              </a:rPr>
              <a:t>minislots</a:t>
            </a:r>
            <a:r>
              <a:rPr lang="en-US" sz="1200" dirty="0" smtClean="0"/>
              <a:t>.</a:t>
            </a:r>
            <a:endParaRPr lang="en-US" sz="1200" dirty="0"/>
          </a:p>
        </p:txBody>
      </p:sp>
      <p:sp>
        <p:nvSpPr>
          <p:cNvPr id="186" name="TextBox 185"/>
          <p:cNvSpPr txBox="1"/>
          <p:nvPr/>
        </p:nvSpPr>
        <p:spPr>
          <a:xfrm rot="16200000">
            <a:off x="4148504" y="1426037"/>
            <a:ext cx="436338" cy="215444"/>
          </a:xfrm>
          <a:prstGeom prst="rect">
            <a:avLst/>
          </a:prstGeom>
          <a:solidFill>
            <a:schemeClr val="bg1"/>
          </a:solidFill>
        </p:spPr>
        <p:txBody>
          <a:bodyPr wrap="none" rtlCol="0">
            <a:spAutoFit/>
          </a:bodyPr>
          <a:lstStyle/>
          <a:p>
            <a:r>
              <a:rPr lang="en-US" sz="800" b="1" dirty="0" smtClean="0"/>
              <a:t>Edge</a:t>
            </a:r>
          </a:p>
        </p:txBody>
      </p:sp>
      <p:cxnSp>
        <p:nvCxnSpPr>
          <p:cNvPr id="5" name="Straight Arrow Connector 4"/>
          <p:cNvCxnSpPr/>
          <p:nvPr/>
        </p:nvCxnSpPr>
        <p:spPr>
          <a:xfrm>
            <a:off x="4240612" y="1019175"/>
            <a:ext cx="1362591" cy="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5608645" y="1019199"/>
            <a:ext cx="108813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6696780" y="1019223"/>
            <a:ext cx="27432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6970733" y="1019247"/>
            <a:ext cx="164592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1011" y="837440"/>
            <a:ext cx="385042" cy="215444"/>
          </a:xfrm>
          <a:prstGeom prst="rect">
            <a:avLst/>
          </a:prstGeom>
          <a:noFill/>
        </p:spPr>
        <p:txBody>
          <a:bodyPr wrap="none" rtlCol="0">
            <a:spAutoFit/>
          </a:bodyPr>
          <a:lstStyle/>
          <a:p>
            <a:r>
              <a:rPr lang="en-US" sz="800" dirty="0" err="1" smtClean="0"/>
              <a:t>Tx</a:t>
            </a:r>
            <a:r>
              <a:rPr lang="en-US" sz="800" dirty="0" smtClean="0"/>
              <a:t> 1</a:t>
            </a:r>
            <a:endParaRPr lang="en-US" sz="800" dirty="0"/>
          </a:p>
        </p:txBody>
      </p:sp>
      <p:sp>
        <p:nvSpPr>
          <p:cNvPr id="162" name="TextBox 161"/>
          <p:cNvSpPr txBox="1"/>
          <p:nvPr/>
        </p:nvSpPr>
        <p:spPr>
          <a:xfrm>
            <a:off x="5963338" y="837440"/>
            <a:ext cx="385042" cy="215444"/>
          </a:xfrm>
          <a:prstGeom prst="rect">
            <a:avLst/>
          </a:prstGeom>
          <a:noFill/>
        </p:spPr>
        <p:txBody>
          <a:bodyPr wrap="none" rtlCol="0">
            <a:spAutoFit/>
          </a:bodyPr>
          <a:lstStyle/>
          <a:p>
            <a:r>
              <a:rPr lang="en-US" sz="800" dirty="0" err="1" smtClean="0"/>
              <a:t>Tx</a:t>
            </a:r>
            <a:r>
              <a:rPr lang="en-US" sz="800" dirty="0" smtClean="0"/>
              <a:t> 2</a:t>
            </a:r>
            <a:endParaRPr lang="en-US" sz="800" dirty="0"/>
          </a:p>
        </p:txBody>
      </p:sp>
      <p:sp>
        <p:nvSpPr>
          <p:cNvPr id="163" name="TextBox 162"/>
          <p:cNvSpPr txBox="1"/>
          <p:nvPr/>
        </p:nvSpPr>
        <p:spPr>
          <a:xfrm>
            <a:off x="7606326" y="835492"/>
            <a:ext cx="385042" cy="215444"/>
          </a:xfrm>
          <a:prstGeom prst="rect">
            <a:avLst/>
          </a:prstGeom>
          <a:noFill/>
        </p:spPr>
        <p:txBody>
          <a:bodyPr wrap="none" rtlCol="0">
            <a:spAutoFit/>
          </a:bodyPr>
          <a:lstStyle/>
          <a:p>
            <a:r>
              <a:rPr lang="en-US" sz="800" dirty="0" err="1" smtClean="0"/>
              <a:t>Tx</a:t>
            </a:r>
            <a:r>
              <a:rPr lang="en-US" sz="800" dirty="0" smtClean="0"/>
              <a:t> 4</a:t>
            </a:r>
            <a:endParaRPr lang="en-US" sz="800" dirty="0"/>
          </a:p>
        </p:txBody>
      </p:sp>
      <p:sp>
        <p:nvSpPr>
          <p:cNvPr id="164" name="TextBox 163"/>
          <p:cNvSpPr txBox="1"/>
          <p:nvPr/>
        </p:nvSpPr>
        <p:spPr>
          <a:xfrm>
            <a:off x="6641465" y="837440"/>
            <a:ext cx="385042" cy="215444"/>
          </a:xfrm>
          <a:prstGeom prst="rect">
            <a:avLst/>
          </a:prstGeom>
          <a:noFill/>
        </p:spPr>
        <p:txBody>
          <a:bodyPr wrap="none" rtlCol="0">
            <a:spAutoFit/>
          </a:bodyPr>
          <a:lstStyle/>
          <a:p>
            <a:r>
              <a:rPr lang="en-US" sz="800" dirty="0" err="1" smtClean="0"/>
              <a:t>Tx</a:t>
            </a:r>
            <a:r>
              <a:rPr lang="en-US" sz="800" dirty="0" smtClean="0"/>
              <a:t> 3</a:t>
            </a:r>
            <a:endParaRPr lang="en-US" sz="800" dirty="0"/>
          </a:p>
        </p:txBody>
      </p:sp>
      <p:sp>
        <p:nvSpPr>
          <p:cNvPr id="174" name="TextBox 173"/>
          <p:cNvSpPr txBox="1"/>
          <p:nvPr/>
        </p:nvSpPr>
        <p:spPr>
          <a:xfrm rot="16200000">
            <a:off x="5524000" y="1426037"/>
            <a:ext cx="436338" cy="215444"/>
          </a:xfrm>
          <a:prstGeom prst="rect">
            <a:avLst/>
          </a:prstGeom>
          <a:solidFill>
            <a:schemeClr val="bg1"/>
          </a:solidFill>
        </p:spPr>
        <p:txBody>
          <a:bodyPr wrap="none" rtlCol="0">
            <a:spAutoFit/>
          </a:bodyPr>
          <a:lstStyle/>
          <a:p>
            <a:r>
              <a:rPr lang="en-US" sz="800" b="1" dirty="0" smtClean="0"/>
              <a:t>Edge</a:t>
            </a:r>
          </a:p>
        </p:txBody>
      </p:sp>
      <p:sp>
        <p:nvSpPr>
          <p:cNvPr id="178" name="TextBox 177"/>
          <p:cNvSpPr txBox="1"/>
          <p:nvPr/>
        </p:nvSpPr>
        <p:spPr>
          <a:xfrm rot="16200000">
            <a:off x="6616914" y="1426479"/>
            <a:ext cx="436338" cy="215444"/>
          </a:xfrm>
          <a:prstGeom prst="rect">
            <a:avLst/>
          </a:prstGeom>
          <a:solidFill>
            <a:schemeClr val="bg1"/>
          </a:solidFill>
        </p:spPr>
        <p:txBody>
          <a:bodyPr wrap="none" rtlCol="0">
            <a:spAutoFit/>
          </a:bodyPr>
          <a:lstStyle/>
          <a:p>
            <a:r>
              <a:rPr lang="en-US" sz="800" b="1" dirty="0" smtClean="0"/>
              <a:t>Edge</a:t>
            </a:r>
          </a:p>
        </p:txBody>
      </p:sp>
      <p:sp>
        <p:nvSpPr>
          <p:cNvPr id="179" name="TextBox 178"/>
          <p:cNvSpPr txBox="1"/>
          <p:nvPr/>
        </p:nvSpPr>
        <p:spPr>
          <a:xfrm rot="16200000">
            <a:off x="6894968" y="1426921"/>
            <a:ext cx="436338" cy="215444"/>
          </a:xfrm>
          <a:prstGeom prst="rect">
            <a:avLst/>
          </a:prstGeom>
          <a:solidFill>
            <a:schemeClr val="bg1"/>
          </a:solidFill>
        </p:spPr>
        <p:txBody>
          <a:bodyPr wrap="none" rtlCol="0">
            <a:spAutoFit/>
          </a:bodyPr>
          <a:lstStyle/>
          <a:p>
            <a:r>
              <a:rPr lang="en-US" sz="800" b="1" dirty="0" smtClean="0"/>
              <a:t>Edge</a:t>
            </a:r>
          </a:p>
        </p:txBody>
      </p:sp>
      <p:sp>
        <p:nvSpPr>
          <p:cNvPr id="180" name="TextBox 179"/>
          <p:cNvSpPr txBox="1"/>
          <p:nvPr/>
        </p:nvSpPr>
        <p:spPr>
          <a:xfrm rot="16200000">
            <a:off x="4410897" y="1426479"/>
            <a:ext cx="441146" cy="215444"/>
          </a:xfrm>
          <a:prstGeom prst="rect">
            <a:avLst/>
          </a:prstGeom>
          <a:solidFill>
            <a:schemeClr val="bg1"/>
          </a:solidFill>
        </p:spPr>
        <p:txBody>
          <a:bodyPr wrap="none" rtlCol="0">
            <a:spAutoFit/>
          </a:bodyPr>
          <a:lstStyle/>
          <a:p>
            <a:r>
              <a:rPr lang="en-US" sz="800" b="1" dirty="0" smtClean="0"/>
              <a:t>Body</a:t>
            </a:r>
          </a:p>
        </p:txBody>
      </p:sp>
      <p:sp>
        <p:nvSpPr>
          <p:cNvPr id="182" name="TextBox 181"/>
          <p:cNvSpPr txBox="1"/>
          <p:nvPr/>
        </p:nvSpPr>
        <p:spPr>
          <a:xfrm rot="16200000">
            <a:off x="4695925" y="1426921"/>
            <a:ext cx="441146" cy="215444"/>
          </a:xfrm>
          <a:prstGeom prst="rect">
            <a:avLst/>
          </a:prstGeom>
          <a:solidFill>
            <a:schemeClr val="bg1"/>
          </a:solidFill>
        </p:spPr>
        <p:txBody>
          <a:bodyPr wrap="none" rtlCol="0">
            <a:spAutoFit/>
          </a:bodyPr>
          <a:lstStyle/>
          <a:p>
            <a:r>
              <a:rPr lang="en-US" sz="800" b="1" dirty="0" smtClean="0"/>
              <a:t>Body</a:t>
            </a:r>
          </a:p>
        </p:txBody>
      </p:sp>
      <p:sp>
        <p:nvSpPr>
          <p:cNvPr id="183" name="TextBox 182"/>
          <p:cNvSpPr txBox="1"/>
          <p:nvPr/>
        </p:nvSpPr>
        <p:spPr>
          <a:xfrm rot="16200000">
            <a:off x="4971899" y="1427363"/>
            <a:ext cx="441146" cy="215444"/>
          </a:xfrm>
          <a:prstGeom prst="rect">
            <a:avLst/>
          </a:prstGeom>
          <a:solidFill>
            <a:schemeClr val="bg1"/>
          </a:solidFill>
        </p:spPr>
        <p:txBody>
          <a:bodyPr wrap="none" rtlCol="0">
            <a:spAutoFit/>
          </a:bodyPr>
          <a:lstStyle/>
          <a:p>
            <a:r>
              <a:rPr lang="en-US" sz="800" b="1" dirty="0" smtClean="0"/>
              <a:t>Body</a:t>
            </a:r>
          </a:p>
        </p:txBody>
      </p:sp>
      <p:sp>
        <p:nvSpPr>
          <p:cNvPr id="184" name="TextBox 183"/>
          <p:cNvSpPr txBox="1"/>
          <p:nvPr/>
        </p:nvSpPr>
        <p:spPr>
          <a:xfrm rot="16200000">
            <a:off x="5243346" y="1427805"/>
            <a:ext cx="441146" cy="215444"/>
          </a:xfrm>
          <a:prstGeom prst="rect">
            <a:avLst/>
          </a:prstGeom>
          <a:solidFill>
            <a:schemeClr val="bg1"/>
          </a:solidFill>
        </p:spPr>
        <p:txBody>
          <a:bodyPr wrap="none" rtlCol="0">
            <a:spAutoFit/>
          </a:bodyPr>
          <a:lstStyle/>
          <a:p>
            <a:r>
              <a:rPr lang="en-US" sz="800" b="1" dirty="0" smtClean="0"/>
              <a:t>Body</a:t>
            </a:r>
          </a:p>
        </p:txBody>
      </p:sp>
      <p:sp>
        <p:nvSpPr>
          <p:cNvPr id="188" name="TextBox 187"/>
          <p:cNvSpPr txBox="1"/>
          <p:nvPr/>
        </p:nvSpPr>
        <p:spPr>
          <a:xfrm rot="16200000">
            <a:off x="5793575" y="1423633"/>
            <a:ext cx="441146" cy="215444"/>
          </a:xfrm>
          <a:prstGeom prst="rect">
            <a:avLst/>
          </a:prstGeom>
          <a:solidFill>
            <a:schemeClr val="bg1"/>
          </a:solidFill>
        </p:spPr>
        <p:txBody>
          <a:bodyPr wrap="none" rtlCol="0">
            <a:spAutoFit/>
          </a:bodyPr>
          <a:lstStyle/>
          <a:p>
            <a:r>
              <a:rPr lang="en-US" sz="800" b="1" dirty="0" smtClean="0"/>
              <a:t>Body</a:t>
            </a:r>
          </a:p>
        </p:txBody>
      </p:sp>
      <p:sp>
        <p:nvSpPr>
          <p:cNvPr id="189" name="TextBox 188"/>
          <p:cNvSpPr txBox="1"/>
          <p:nvPr/>
        </p:nvSpPr>
        <p:spPr>
          <a:xfrm rot="16200000">
            <a:off x="6064201" y="1423633"/>
            <a:ext cx="441146" cy="215444"/>
          </a:xfrm>
          <a:prstGeom prst="rect">
            <a:avLst/>
          </a:prstGeom>
          <a:solidFill>
            <a:schemeClr val="bg1"/>
          </a:solidFill>
        </p:spPr>
        <p:txBody>
          <a:bodyPr wrap="none" rtlCol="0">
            <a:spAutoFit/>
          </a:bodyPr>
          <a:lstStyle/>
          <a:p>
            <a:r>
              <a:rPr lang="en-US" sz="800" b="1" dirty="0" smtClean="0"/>
              <a:t>Body</a:t>
            </a:r>
          </a:p>
        </p:txBody>
      </p:sp>
      <p:sp>
        <p:nvSpPr>
          <p:cNvPr id="190" name="TextBox 189"/>
          <p:cNvSpPr txBox="1"/>
          <p:nvPr/>
        </p:nvSpPr>
        <p:spPr>
          <a:xfrm rot="16200000">
            <a:off x="6339354" y="1423633"/>
            <a:ext cx="441146" cy="215444"/>
          </a:xfrm>
          <a:prstGeom prst="rect">
            <a:avLst/>
          </a:prstGeom>
          <a:solidFill>
            <a:schemeClr val="bg1"/>
          </a:solidFill>
        </p:spPr>
        <p:txBody>
          <a:bodyPr wrap="none" rtlCol="0">
            <a:spAutoFit/>
          </a:bodyPr>
          <a:lstStyle/>
          <a:p>
            <a:r>
              <a:rPr lang="en-US" sz="800" b="1" dirty="0" smtClean="0"/>
              <a:t>Body</a:t>
            </a:r>
          </a:p>
        </p:txBody>
      </p:sp>
      <p:sp>
        <p:nvSpPr>
          <p:cNvPr id="191" name="TextBox 190"/>
          <p:cNvSpPr txBox="1"/>
          <p:nvPr/>
        </p:nvSpPr>
        <p:spPr>
          <a:xfrm rot="16200000">
            <a:off x="7155250" y="1428160"/>
            <a:ext cx="441146" cy="215444"/>
          </a:xfrm>
          <a:prstGeom prst="rect">
            <a:avLst/>
          </a:prstGeom>
          <a:solidFill>
            <a:schemeClr val="bg1"/>
          </a:solidFill>
        </p:spPr>
        <p:txBody>
          <a:bodyPr wrap="none" rtlCol="0">
            <a:spAutoFit/>
          </a:bodyPr>
          <a:lstStyle/>
          <a:p>
            <a:r>
              <a:rPr lang="en-US" sz="800" b="1" dirty="0" smtClean="0"/>
              <a:t>Body</a:t>
            </a:r>
          </a:p>
        </p:txBody>
      </p:sp>
      <p:sp>
        <p:nvSpPr>
          <p:cNvPr id="192" name="TextBox 191"/>
          <p:cNvSpPr txBox="1"/>
          <p:nvPr/>
        </p:nvSpPr>
        <p:spPr>
          <a:xfrm rot="16200000">
            <a:off x="7431521" y="1428160"/>
            <a:ext cx="441146" cy="215444"/>
          </a:xfrm>
          <a:prstGeom prst="rect">
            <a:avLst/>
          </a:prstGeom>
          <a:solidFill>
            <a:schemeClr val="bg1"/>
          </a:solidFill>
        </p:spPr>
        <p:txBody>
          <a:bodyPr wrap="none" rtlCol="0">
            <a:spAutoFit/>
          </a:bodyPr>
          <a:lstStyle/>
          <a:p>
            <a:r>
              <a:rPr lang="en-US" sz="800" b="1" dirty="0" smtClean="0"/>
              <a:t>Body</a:t>
            </a:r>
          </a:p>
        </p:txBody>
      </p:sp>
      <p:sp>
        <p:nvSpPr>
          <p:cNvPr id="193" name="TextBox 192"/>
          <p:cNvSpPr txBox="1"/>
          <p:nvPr/>
        </p:nvSpPr>
        <p:spPr>
          <a:xfrm rot="16200000">
            <a:off x="7712319" y="1428160"/>
            <a:ext cx="441146" cy="215444"/>
          </a:xfrm>
          <a:prstGeom prst="rect">
            <a:avLst/>
          </a:prstGeom>
          <a:solidFill>
            <a:schemeClr val="bg1"/>
          </a:solidFill>
        </p:spPr>
        <p:txBody>
          <a:bodyPr wrap="none" rtlCol="0">
            <a:spAutoFit/>
          </a:bodyPr>
          <a:lstStyle/>
          <a:p>
            <a:r>
              <a:rPr lang="en-US" sz="800" b="1" dirty="0" smtClean="0"/>
              <a:t>Body</a:t>
            </a:r>
          </a:p>
        </p:txBody>
      </p:sp>
      <p:sp>
        <p:nvSpPr>
          <p:cNvPr id="194" name="TextBox 193"/>
          <p:cNvSpPr txBox="1"/>
          <p:nvPr/>
        </p:nvSpPr>
        <p:spPr>
          <a:xfrm rot="16200000">
            <a:off x="7984063" y="1428160"/>
            <a:ext cx="441146" cy="215444"/>
          </a:xfrm>
          <a:prstGeom prst="rect">
            <a:avLst/>
          </a:prstGeom>
          <a:solidFill>
            <a:schemeClr val="bg1"/>
          </a:solidFill>
          <a:ln>
            <a:noFill/>
          </a:ln>
        </p:spPr>
        <p:txBody>
          <a:bodyPr wrap="none" rtlCol="0">
            <a:spAutoFit/>
          </a:bodyPr>
          <a:lstStyle/>
          <a:p>
            <a:r>
              <a:rPr lang="en-US" sz="800" b="1" dirty="0" smtClean="0"/>
              <a:t>Body</a:t>
            </a:r>
          </a:p>
        </p:txBody>
      </p:sp>
      <p:sp>
        <p:nvSpPr>
          <p:cNvPr id="195" name="TextBox 194"/>
          <p:cNvSpPr txBox="1"/>
          <p:nvPr/>
        </p:nvSpPr>
        <p:spPr>
          <a:xfrm rot="16200000">
            <a:off x="8260334" y="1428160"/>
            <a:ext cx="441146" cy="215444"/>
          </a:xfrm>
          <a:prstGeom prst="rect">
            <a:avLst/>
          </a:prstGeom>
          <a:solidFill>
            <a:schemeClr val="bg1"/>
          </a:solidFill>
        </p:spPr>
        <p:txBody>
          <a:bodyPr wrap="none" rtlCol="0">
            <a:spAutoFit/>
          </a:bodyPr>
          <a:lstStyle/>
          <a:p>
            <a:r>
              <a:rPr lang="en-US" sz="800" b="1" dirty="0" smtClean="0"/>
              <a:t>Body</a:t>
            </a:r>
          </a:p>
        </p:txBody>
      </p:sp>
      <p:cxnSp>
        <p:nvCxnSpPr>
          <p:cNvPr id="7" name="Straight Arrow Connector 6"/>
          <p:cNvCxnSpPr/>
          <p:nvPr/>
        </p:nvCxnSpPr>
        <p:spPr>
          <a:xfrm>
            <a:off x="3524250" y="2863481"/>
            <a:ext cx="240053"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4259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upstream OFDMA channel</a:t>
            </a:r>
            <a:endParaRPr lang="en-US" dirty="0"/>
          </a:p>
        </p:txBody>
      </p:sp>
      <p:sp>
        <p:nvSpPr>
          <p:cNvPr id="116" name="Trapezoid 115"/>
          <p:cNvSpPr/>
          <p:nvPr/>
        </p:nvSpPr>
        <p:spPr>
          <a:xfrm>
            <a:off x="2728210" y="2307487"/>
            <a:ext cx="3392424"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2595623" y="3419475"/>
            <a:ext cx="366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29446" y="3543300"/>
            <a:ext cx="3392424"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27860" y="3505200"/>
            <a:ext cx="2385589" cy="276999"/>
          </a:xfrm>
          <a:prstGeom prst="rect">
            <a:avLst/>
          </a:prstGeom>
          <a:noFill/>
        </p:spPr>
        <p:txBody>
          <a:bodyPr wrap="none" rtlCol="0">
            <a:spAutoFit/>
          </a:bodyPr>
          <a:lstStyle/>
          <a:p>
            <a:r>
              <a:rPr lang="en-US" sz="1200" dirty="0" smtClean="0">
                <a:solidFill>
                  <a:schemeClr val="bg2">
                    <a:lumMod val="50000"/>
                  </a:schemeClr>
                </a:solidFill>
              </a:rPr>
              <a:t>95 MHz encompassed spectrum</a:t>
            </a:r>
            <a:endParaRPr lang="en-US" sz="1200" dirty="0">
              <a:solidFill>
                <a:schemeClr val="bg2">
                  <a:lumMod val="50000"/>
                </a:schemeClr>
              </a:solidFill>
            </a:endParaRPr>
          </a:p>
        </p:txBody>
      </p:sp>
      <p:cxnSp>
        <p:nvCxnSpPr>
          <p:cNvPr id="16" name="Straight Connector 15"/>
          <p:cNvCxnSpPr/>
          <p:nvPr/>
        </p:nvCxnSpPr>
        <p:spPr>
          <a:xfrm>
            <a:off x="4215582" y="2001629"/>
            <a:ext cx="44348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4175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517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608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520374" y="907383"/>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55466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58895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62324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65753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69182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2611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6040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9469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6327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89756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3185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96614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00043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3472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6901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1033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1375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1718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061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2747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3090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34333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37762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41191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44620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48049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1478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4907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8336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6519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68623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7205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7548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7891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8233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85768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89197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96055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99484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02913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06342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09771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13200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16629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20058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23487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26916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30345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33774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37203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40632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44061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47490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50919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54348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57777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61206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64635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68064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71493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7492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7835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8178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8520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88638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92067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95496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98925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70235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05783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0921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1264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1607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722928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26357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729786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733215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736644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740073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743502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46931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753789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57218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760647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764076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67505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770934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74363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777792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781221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784650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91508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794937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798366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801795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805224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808653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812082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815511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818940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822369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25798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832656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836085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839514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842943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846372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849801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853230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856659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860088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42803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431463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43489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43832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424605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4227189" y="2101048"/>
            <a:ext cx="4398264"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6265926" y="2053645"/>
            <a:ext cx="756938" cy="276999"/>
          </a:xfrm>
          <a:prstGeom prst="rect">
            <a:avLst/>
          </a:prstGeom>
          <a:noFill/>
        </p:spPr>
        <p:txBody>
          <a:bodyPr wrap="none" rtlCol="0">
            <a:spAutoFit/>
          </a:bodyPr>
          <a:lstStyle/>
          <a:p>
            <a:r>
              <a:rPr lang="en-US" sz="1200" dirty="0" smtClean="0"/>
              <a:t>6.4 MHz</a:t>
            </a:r>
            <a:endParaRPr lang="en-US" sz="1200" dirty="0"/>
          </a:p>
        </p:txBody>
      </p:sp>
      <p:cxnSp>
        <p:nvCxnSpPr>
          <p:cNvPr id="165" name="Straight Connector 164"/>
          <p:cNvCxnSpPr/>
          <p:nvPr/>
        </p:nvCxnSpPr>
        <p:spPr>
          <a:xfrm flipV="1">
            <a:off x="482898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52404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5617654" y="907187"/>
            <a:ext cx="0" cy="109728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592626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71949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750360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88079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8292274" y="1084881"/>
            <a:ext cx="0" cy="916748"/>
          </a:xfrm>
          <a:prstGeom prst="line">
            <a:avLst/>
          </a:prstGeom>
          <a:ln w="19050">
            <a:solidFill>
              <a:srgbClr val="9F460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524250" y="2308844"/>
            <a:ext cx="0" cy="11119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764303" y="2311128"/>
            <a:ext cx="0" cy="11119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3303948" y="2109444"/>
            <a:ext cx="683300" cy="15309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p:cNvCxnSpPr/>
          <p:nvPr/>
        </p:nvCxnSpPr>
        <p:spPr>
          <a:xfrm flipV="1">
            <a:off x="3524250" y="1570554"/>
            <a:ext cx="279655" cy="6215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75" idx="4"/>
          </p:cNvCxnSpPr>
          <p:nvPr/>
        </p:nvCxnSpPr>
        <p:spPr>
          <a:xfrm flipV="1">
            <a:off x="3645598" y="2409825"/>
            <a:ext cx="4166616" cy="123054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190501" y="885825"/>
            <a:ext cx="2472270" cy="3416320"/>
          </a:xfrm>
          <a:prstGeom prst="rect">
            <a:avLst/>
          </a:prstGeom>
          <a:noFill/>
        </p:spPr>
        <p:txBody>
          <a:bodyPr wrap="square" rtlCol="0">
            <a:spAutoFit/>
          </a:bodyPr>
          <a:lstStyle/>
          <a:p>
            <a:pPr marL="171450" indent="-171450">
              <a:buFont typeface="Arial" panose="020B0604020202020204" pitchFamily="34" charset="0"/>
              <a:buChar char="•"/>
            </a:pPr>
            <a:r>
              <a:rPr lang="en-US" sz="1200" dirty="0"/>
              <a:t>Subcarriers called </a:t>
            </a:r>
            <a:r>
              <a:rPr lang="en-US" sz="1200" dirty="0" smtClean="0">
                <a:solidFill>
                  <a:srgbClr val="FF0000"/>
                </a:solidFill>
              </a:rPr>
              <a:t>pilots</a:t>
            </a:r>
            <a:r>
              <a:rPr lang="en-US" sz="1200" dirty="0" smtClean="0"/>
              <a:t> do </a:t>
            </a:r>
            <a:r>
              <a:rPr lang="en-US" sz="1200" u="sng" dirty="0" smtClean="0"/>
              <a:t>not</a:t>
            </a:r>
            <a:r>
              <a:rPr lang="en-US" sz="1200" dirty="0" smtClean="0"/>
              <a:t> carry data. They are </a:t>
            </a:r>
            <a:r>
              <a:rPr lang="en-US" sz="1200" dirty="0" err="1" smtClean="0"/>
              <a:t>BPSK</a:t>
            </a:r>
            <a:r>
              <a:rPr lang="en-US" sz="1200" dirty="0" smtClean="0"/>
              <a:t> </a:t>
            </a:r>
            <a:r>
              <a:rPr lang="en-US" sz="1200" dirty="0"/>
              <a:t>modulated with a pseudo-random </a:t>
            </a:r>
            <a:r>
              <a:rPr lang="en-US" sz="1200" dirty="0" smtClean="0"/>
              <a:t>binary sequence </a:t>
            </a:r>
            <a:r>
              <a:rPr lang="en-US" sz="1200" dirty="0"/>
              <a:t>known to the </a:t>
            </a:r>
            <a:r>
              <a:rPr lang="en-US" sz="1200" dirty="0" smtClean="0"/>
              <a:t>receiver, and are </a:t>
            </a:r>
            <a:r>
              <a:rPr lang="en-US" sz="1200" dirty="0"/>
              <a:t>used to adapt to channel conditions and frequency offset.</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Upstream </a:t>
            </a:r>
            <a:r>
              <a:rPr lang="en-US" sz="1200" dirty="0"/>
              <a:t>pilots are boosted by approximately 4.7 dB relative to other subcarriers.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There </a:t>
            </a:r>
            <a:r>
              <a:rPr lang="en-US" sz="1200" dirty="0"/>
              <a:t>are </a:t>
            </a:r>
            <a:r>
              <a:rPr lang="en-US" sz="1200" dirty="0" smtClean="0"/>
              <a:t>seven pilot patterns defined for each </a:t>
            </a:r>
            <a:r>
              <a:rPr lang="en-US" sz="1200" dirty="0" err="1" smtClean="0"/>
              <a:t>minislot</a:t>
            </a:r>
            <a:r>
              <a:rPr lang="en-US" sz="1200" dirty="0" smtClean="0"/>
              <a:t> size (Pattern #1 for 8-subcarrier </a:t>
            </a:r>
            <a:r>
              <a:rPr lang="en-US" sz="1200" dirty="0" err="1" smtClean="0"/>
              <a:t>minislots</a:t>
            </a:r>
            <a:r>
              <a:rPr lang="en-US" sz="1200" dirty="0" smtClean="0"/>
              <a:t> shown).</a:t>
            </a:r>
            <a:endParaRPr lang="en-US" sz="1200" dirty="0"/>
          </a:p>
          <a:p>
            <a:pPr marL="171450" indent="-171450">
              <a:buFont typeface="Arial" panose="020B0604020202020204" pitchFamily="34" charset="0"/>
              <a:buChar char="•"/>
            </a:pPr>
            <a:endParaRPr lang="en-US" sz="1200" dirty="0" smtClean="0"/>
          </a:p>
        </p:txBody>
      </p:sp>
      <p:sp>
        <p:nvSpPr>
          <p:cNvPr id="186" name="TextBox 185"/>
          <p:cNvSpPr txBox="1"/>
          <p:nvPr/>
        </p:nvSpPr>
        <p:spPr>
          <a:xfrm rot="16200000">
            <a:off x="4148504" y="1426037"/>
            <a:ext cx="436338" cy="215444"/>
          </a:xfrm>
          <a:prstGeom prst="rect">
            <a:avLst/>
          </a:prstGeom>
          <a:solidFill>
            <a:schemeClr val="bg1"/>
          </a:solidFill>
        </p:spPr>
        <p:txBody>
          <a:bodyPr wrap="none" rtlCol="0">
            <a:spAutoFit/>
          </a:bodyPr>
          <a:lstStyle/>
          <a:p>
            <a:r>
              <a:rPr lang="en-US" sz="800" b="1" dirty="0" smtClean="0"/>
              <a:t>Edge</a:t>
            </a:r>
          </a:p>
        </p:txBody>
      </p:sp>
      <p:sp>
        <p:nvSpPr>
          <p:cNvPr id="174" name="TextBox 173"/>
          <p:cNvSpPr txBox="1"/>
          <p:nvPr/>
        </p:nvSpPr>
        <p:spPr>
          <a:xfrm rot="16200000">
            <a:off x="5524000" y="1426037"/>
            <a:ext cx="436338" cy="215444"/>
          </a:xfrm>
          <a:prstGeom prst="rect">
            <a:avLst/>
          </a:prstGeom>
          <a:solidFill>
            <a:schemeClr val="bg1"/>
          </a:solidFill>
        </p:spPr>
        <p:txBody>
          <a:bodyPr wrap="none" rtlCol="0">
            <a:spAutoFit/>
          </a:bodyPr>
          <a:lstStyle/>
          <a:p>
            <a:r>
              <a:rPr lang="en-US" sz="800" b="1" dirty="0" smtClean="0"/>
              <a:t>Edge</a:t>
            </a:r>
          </a:p>
        </p:txBody>
      </p:sp>
      <p:sp>
        <p:nvSpPr>
          <p:cNvPr id="178" name="TextBox 177"/>
          <p:cNvSpPr txBox="1"/>
          <p:nvPr/>
        </p:nvSpPr>
        <p:spPr>
          <a:xfrm rot="16200000">
            <a:off x="6616914" y="1426479"/>
            <a:ext cx="436338" cy="215444"/>
          </a:xfrm>
          <a:prstGeom prst="rect">
            <a:avLst/>
          </a:prstGeom>
          <a:solidFill>
            <a:schemeClr val="bg1"/>
          </a:solidFill>
        </p:spPr>
        <p:txBody>
          <a:bodyPr wrap="none" rtlCol="0">
            <a:spAutoFit/>
          </a:bodyPr>
          <a:lstStyle/>
          <a:p>
            <a:r>
              <a:rPr lang="en-US" sz="800" b="1" dirty="0" smtClean="0"/>
              <a:t>Edge</a:t>
            </a:r>
          </a:p>
        </p:txBody>
      </p:sp>
      <p:sp>
        <p:nvSpPr>
          <p:cNvPr id="179" name="TextBox 178"/>
          <p:cNvSpPr txBox="1"/>
          <p:nvPr/>
        </p:nvSpPr>
        <p:spPr>
          <a:xfrm rot="16200000">
            <a:off x="6894968" y="1426921"/>
            <a:ext cx="436338" cy="215444"/>
          </a:xfrm>
          <a:prstGeom prst="rect">
            <a:avLst/>
          </a:prstGeom>
          <a:solidFill>
            <a:schemeClr val="bg1"/>
          </a:solidFill>
        </p:spPr>
        <p:txBody>
          <a:bodyPr wrap="none" rtlCol="0">
            <a:spAutoFit/>
          </a:bodyPr>
          <a:lstStyle/>
          <a:p>
            <a:r>
              <a:rPr lang="en-US" sz="800" b="1" dirty="0" smtClean="0"/>
              <a:t>Edge</a:t>
            </a:r>
          </a:p>
        </p:txBody>
      </p:sp>
      <p:sp>
        <p:nvSpPr>
          <p:cNvPr id="180" name="TextBox 179"/>
          <p:cNvSpPr txBox="1"/>
          <p:nvPr/>
        </p:nvSpPr>
        <p:spPr>
          <a:xfrm rot="16200000">
            <a:off x="4410897" y="1426479"/>
            <a:ext cx="441146" cy="215444"/>
          </a:xfrm>
          <a:prstGeom prst="rect">
            <a:avLst/>
          </a:prstGeom>
          <a:solidFill>
            <a:schemeClr val="bg1"/>
          </a:solidFill>
        </p:spPr>
        <p:txBody>
          <a:bodyPr wrap="none" rtlCol="0">
            <a:spAutoFit/>
          </a:bodyPr>
          <a:lstStyle/>
          <a:p>
            <a:r>
              <a:rPr lang="en-US" sz="800" b="1" dirty="0" smtClean="0"/>
              <a:t>Body</a:t>
            </a:r>
          </a:p>
        </p:txBody>
      </p:sp>
      <p:sp>
        <p:nvSpPr>
          <p:cNvPr id="182" name="TextBox 181"/>
          <p:cNvSpPr txBox="1"/>
          <p:nvPr/>
        </p:nvSpPr>
        <p:spPr>
          <a:xfrm rot="16200000">
            <a:off x="4695925" y="1426921"/>
            <a:ext cx="441146" cy="215444"/>
          </a:xfrm>
          <a:prstGeom prst="rect">
            <a:avLst/>
          </a:prstGeom>
          <a:solidFill>
            <a:schemeClr val="bg1"/>
          </a:solidFill>
        </p:spPr>
        <p:txBody>
          <a:bodyPr wrap="none" rtlCol="0">
            <a:spAutoFit/>
          </a:bodyPr>
          <a:lstStyle/>
          <a:p>
            <a:r>
              <a:rPr lang="en-US" sz="800" b="1" dirty="0" smtClean="0"/>
              <a:t>Body</a:t>
            </a:r>
          </a:p>
        </p:txBody>
      </p:sp>
      <p:sp>
        <p:nvSpPr>
          <p:cNvPr id="183" name="TextBox 182"/>
          <p:cNvSpPr txBox="1"/>
          <p:nvPr/>
        </p:nvSpPr>
        <p:spPr>
          <a:xfrm rot="16200000">
            <a:off x="4971899" y="1427363"/>
            <a:ext cx="441146" cy="215444"/>
          </a:xfrm>
          <a:prstGeom prst="rect">
            <a:avLst/>
          </a:prstGeom>
          <a:solidFill>
            <a:schemeClr val="bg1"/>
          </a:solidFill>
        </p:spPr>
        <p:txBody>
          <a:bodyPr wrap="none" rtlCol="0">
            <a:spAutoFit/>
          </a:bodyPr>
          <a:lstStyle/>
          <a:p>
            <a:r>
              <a:rPr lang="en-US" sz="800" b="1" dirty="0" smtClean="0"/>
              <a:t>Body</a:t>
            </a:r>
          </a:p>
        </p:txBody>
      </p:sp>
      <p:sp>
        <p:nvSpPr>
          <p:cNvPr id="184" name="TextBox 183"/>
          <p:cNvSpPr txBox="1"/>
          <p:nvPr/>
        </p:nvSpPr>
        <p:spPr>
          <a:xfrm rot="16200000">
            <a:off x="5243346" y="1427805"/>
            <a:ext cx="441146" cy="215444"/>
          </a:xfrm>
          <a:prstGeom prst="rect">
            <a:avLst/>
          </a:prstGeom>
          <a:solidFill>
            <a:schemeClr val="bg1"/>
          </a:solidFill>
        </p:spPr>
        <p:txBody>
          <a:bodyPr wrap="none" rtlCol="0">
            <a:spAutoFit/>
          </a:bodyPr>
          <a:lstStyle/>
          <a:p>
            <a:r>
              <a:rPr lang="en-US" sz="800" b="1" dirty="0" smtClean="0"/>
              <a:t>Body</a:t>
            </a:r>
          </a:p>
        </p:txBody>
      </p:sp>
      <p:sp>
        <p:nvSpPr>
          <p:cNvPr id="188" name="TextBox 187"/>
          <p:cNvSpPr txBox="1"/>
          <p:nvPr/>
        </p:nvSpPr>
        <p:spPr>
          <a:xfrm rot="16200000">
            <a:off x="5793575" y="1423633"/>
            <a:ext cx="441146" cy="215444"/>
          </a:xfrm>
          <a:prstGeom prst="rect">
            <a:avLst/>
          </a:prstGeom>
          <a:solidFill>
            <a:schemeClr val="bg1"/>
          </a:solidFill>
        </p:spPr>
        <p:txBody>
          <a:bodyPr wrap="none" rtlCol="0">
            <a:spAutoFit/>
          </a:bodyPr>
          <a:lstStyle/>
          <a:p>
            <a:r>
              <a:rPr lang="en-US" sz="800" b="1" dirty="0" smtClean="0"/>
              <a:t>Body</a:t>
            </a:r>
          </a:p>
        </p:txBody>
      </p:sp>
      <p:sp>
        <p:nvSpPr>
          <p:cNvPr id="189" name="TextBox 188"/>
          <p:cNvSpPr txBox="1"/>
          <p:nvPr/>
        </p:nvSpPr>
        <p:spPr>
          <a:xfrm rot="16200000">
            <a:off x="6064201" y="1423633"/>
            <a:ext cx="441146" cy="215444"/>
          </a:xfrm>
          <a:prstGeom prst="rect">
            <a:avLst/>
          </a:prstGeom>
          <a:solidFill>
            <a:schemeClr val="bg1"/>
          </a:solidFill>
        </p:spPr>
        <p:txBody>
          <a:bodyPr wrap="none" rtlCol="0">
            <a:spAutoFit/>
          </a:bodyPr>
          <a:lstStyle/>
          <a:p>
            <a:r>
              <a:rPr lang="en-US" sz="800" b="1" dirty="0" smtClean="0"/>
              <a:t>Body</a:t>
            </a:r>
          </a:p>
        </p:txBody>
      </p:sp>
      <p:sp>
        <p:nvSpPr>
          <p:cNvPr id="190" name="TextBox 189"/>
          <p:cNvSpPr txBox="1"/>
          <p:nvPr/>
        </p:nvSpPr>
        <p:spPr>
          <a:xfrm rot="16200000">
            <a:off x="6339354" y="1423633"/>
            <a:ext cx="441146" cy="215444"/>
          </a:xfrm>
          <a:prstGeom prst="rect">
            <a:avLst/>
          </a:prstGeom>
          <a:solidFill>
            <a:schemeClr val="bg1"/>
          </a:solidFill>
        </p:spPr>
        <p:txBody>
          <a:bodyPr wrap="none" rtlCol="0">
            <a:spAutoFit/>
          </a:bodyPr>
          <a:lstStyle/>
          <a:p>
            <a:r>
              <a:rPr lang="en-US" sz="800" b="1" dirty="0" smtClean="0"/>
              <a:t>Body</a:t>
            </a:r>
          </a:p>
        </p:txBody>
      </p:sp>
      <p:sp>
        <p:nvSpPr>
          <p:cNvPr id="191" name="TextBox 190"/>
          <p:cNvSpPr txBox="1"/>
          <p:nvPr/>
        </p:nvSpPr>
        <p:spPr>
          <a:xfrm rot="16200000">
            <a:off x="7155250" y="1428160"/>
            <a:ext cx="441146" cy="215444"/>
          </a:xfrm>
          <a:prstGeom prst="rect">
            <a:avLst/>
          </a:prstGeom>
          <a:solidFill>
            <a:schemeClr val="bg1"/>
          </a:solidFill>
        </p:spPr>
        <p:txBody>
          <a:bodyPr wrap="none" rtlCol="0">
            <a:spAutoFit/>
          </a:bodyPr>
          <a:lstStyle/>
          <a:p>
            <a:r>
              <a:rPr lang="en-US" sz="800" b="1" dirty="0" smtClean="0"/>
              <a:t>Body</a:t>
            </a:r>
          </a:p>
        </p:txBody>
      </p:sp>
      <p:sp>
        <p:nvSpPr>
          <p:cNvPr id="192" name="TextBox 191"/>
          <p:cNvSpPr txBox="1"/>
          <p:nvPr/>
        </p:nvSpPr>
        <p:spPr>
          <a:xfrm rot="16200000">
            <a:off x="7431521" y="1428160"/>
            <a:ext cx="441146" cy="215444"/>
          </a:xfrm>
          <a:prstGeom prst="rect">
            <a:avLst/>
          </a:prstGeom>
          <a:solidFill>
            <a:schemeClr val="bg1"/>
          </a:solidFill>
        </p:spPr>
        <p:txBody>
          <a:bodyPr wrap="none" rtlCol="0">
            <a:spAutoFit/>
          </a:bodyPr>
          <a:lstStyle/>
          <a:p>
            <a:r>
              <a:rPr lang="en-US" sz="800" b="1" dirty="0" smtClean="0"/>
              <a:t>Body</a:t>
            </a:r>
          </a:p>
        </p:txBody>
      </p:sp>
      <p:sp>
        <p:nvSpPr>
          <p:cNvPr id="193" name="TextBox 192"/>
          <p:cNvSpPr txBox="1"/>
          <p:nvPr/>
        </p:nvSpPr>
        <p:spPr>
          <a:xfrm rot="16200000">
            <a:off x="7712319" y="1428160"/>
            <a:ext cx="441146" cy="215444"/>
          </a:xfrm>
          <a:prstGeom prst="rect">
            <a:avLst/>
          </a:prstGeom>
          <a:solidFill>
            <a:schemeClr val="bg1"/>
          </a:solidFill>
        </p:spPr>
        <p:txBody>
          <a:bodyPr wrap="none" rtlCol="0">
            <a:spAutoFit/>
          </a:bodyPr>
          <a:lstStyle/>
          <a:p>
            <a:r>
              <a:rPr lang="en-US" sz="800" b="1" dirty="0" smtClean="0"/>
              <a:t>Body</a:t>
            </a:r>
          </a:p>
        </p:txBody>
      </p:sp>
      <p:sp>
        <p:nvSpPr>
          <p:cNvPr id="194" name="TextBox 193"/>
          <p:cNvSpPr txBox="1"/>
          <p:nvPr/>
        </p:nvSpPr>
        <p:spPr>
          <a:xfrm rot="16200000">
            <a:off x="7984063" y="1428160"/>
            <a:ext cx="441146" cy="215444"/>
          </a:xfrm>
          <a:prstGeom prst="rect">
            <a:avLst/>
          </a:prstGeom>
          <a:solidFill>
            <a:schemeClr val="bg1"/>
          </a:solidFill>
        </p:spPr>
        <p:txBody>
          <a:bodyPr wrap="none" rtlCol="0">
            <a:spAutoFit/>
          </a:bodyPr>
          <a:lstStyle/>
          <a:p>
            <a:r>
              <a:rPr lang="en-US" sz="800" b="1" dirty="0" smtClean="0"/>
              <a:t>Body</a:t>
            </a:r>
          </a:p>
        </p:txBody>
      </p:sp>
      <p:sp>
        <p:nvSpPr>
          <p:cNvPr id="195" name="TextBox 194"/>
          <p:cNvSpPr txBox="1"/>
          <p:nvPr/>
        </p:nvSpPr>
        <p:spPr>
          <a:xfrm rot="16200000">
            <a:off x="8260334" y="1428160"/>
            <a:ext cx="441146" cy="215444"/>
          </a:xfrm>
          <a:prstGeom prst="rect">
            <a:avLst/>
          </a:prstGeom>
          <a:solidFill>
            <a:schemeClr val="bg1"/>
          </a:solidFill>
        </p:spPr>
        <p:txBody>
          <a:bodyPr wrap="none" rtlCol="0">
            <a:spAutoFit/>
          </a:bodyPr>
          <a:lstStyle/>
          <a:p>
            <a:r>
              <a:rPr lang="en-US" sz="800" b="1" dirty="0" smtClean="0"/>
              <a:t>Body</a:t>
            </a:r>
          </a:p>
        </p:txBody>
      </p:sp>
      <p:sp>
        <p:nvSpPr>
          <p:cNvPr id="187" name="Oval 186"/>
          <p:cNvSpPr/>
          <p:nvPr/>
        </p:nvSpPr>
        <p:spPr>
          <a:xfrm>
            <a:off x="3803905" y="653924"/>
            <a:ext cx="5493715" cy="1833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p:cNvSpPr txBox="1"/>
          <p:nvPr/>
        </p:nvSpPr>
        <p:spPr>
          <a:xfrm>
            <a:off x="8517542" y="844959"/>
            <a:ext cx="702436" cy="307777"/>
          </a:xfrm>
          <a:prstGeom prst="rect">
            <a:avLst/>
          </a:prstGeom>
          <a:noFill/>
        </p:spPr>
        <p:txBody>
          <a:bodyPr wrap="none" rtlCol="0">
            <a:spAutoFit/>
          </a:bodyPr>
          <a:lstStyle/>
          <a:p>
            <a:r>
              <a:rPr lang="en-US" sz="1400" dirty="0" smtClean="0"/>
              <a:t>4.7 dB</a:t>
            </a:r>
            <a:endParaRPr lang="en-US" sz="1400" dirty="0"/>
          </a:p>
        </p:txBody>
      </p:sp>
      <p:sp>
        <p:nvSpPr>
          <p:cNvPr id="197" name="Right Brace 196"/>
          <p:cNvSpPr/>
          <p:nvPr/>
        </p:nvSpPr>
        <p:spPr>
          <a:xfrm>
            <a:off x="8441157" y="905255"/>
            <a:ext cx="142875" cy="1901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6" name="Straight Connector 175"/>
          <p:cNvCxnSpPr/>
          <p:nvPr/>
        </p:nvCxnSpPr>
        <p:spPr>
          <a:xfrm>
            <a:off x="2811293" y="2136267"/>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2946015"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08152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321868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35584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49300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363016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3769709"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90448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404164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417880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431596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445312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459028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72744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86460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00176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513892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527608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541324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555040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68756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582472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5961888" y="2139696"/>
            <a:ext cx="9525" cy="1280160"/>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3524250" y="2863481"/>
            <a:ext cx="240053"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3688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64" y="3419856"/>
            <a:ext cx="109728"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30" y="3419856"/>
            <a:ext cx="109728"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46" y="3419856"/>
            <a:ext cx="109728" cy="80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928" y="3419856"/>
            <a:ext cx="109728" cy="80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443" y="3419856"/>
            <a:ext cx="109728" cy="80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413" y="3419856"/>
            <a:ext cx="109728" cy="80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3"/>
          <p:cNvSpPr>
            <a:spLocks noGrp="1" noChangeArrowheads="1"/>
          </p:cNvSpPr>
          <p:nvPr>
            <p:ph type="body" idx="1"/>
          </p:nvPr>
        </p:nvSpPr>
        <p:spPr>
          <a:xfrm>
            <a:off x="672935" y="993074"/>
            <a:ext cx="7972301" cy="2418583"/>
          </a:xfrm>
        </p:spPr>
        <p:txBody>
          <a:bodyPr>
            <a:normAutofit fontScale="92500" lnSpcReduction="10000"/>
          </a:bodyPr>
          <a:lstStyle/>
          <a:p>
            <a:pPr>
              <a:lnSpc>
                <a:spcPct val="85000"/>
              </a:lnSpc>
              <a:spcBef>
                <a:spcPct val="0"/>
              </a:spcBef>
              <a:spcAft>
                <a:spcPts val="600"/>
              </a:spcAft>
              <a:buFont typeface="Arial" panose="020B0604020202020204" pitchFamily="34" charset="0"/>
              <a:buChar char="•"/>
            </a:pPr>
            <a:r>
              <a:rPr lang="en-GB" sz="1900" b="1" dirty="0" smtClean="0"/>
              <a:t>DOCSIS 3.0</a:t>
            </a:r>
            <a:r>
              <a:rPr lang="en-GB" sz="1900" dirty="0" smtClean="0"/>
              <a:t> </a:t>
            </a:r>
            <a:r>
              <a:rPr lang="en-US" sz="1900" dirty="0" smtClean="0"/>
              <a:t>retained </a:t>
            </a:r>
            <a:r>
              <a:rPr lang="en-US" sz="1900" dirty="0"/>
              <a:t>a downstream channel bandwidth of 6 </a:t>
            </a:r>
            <a:r>
              <a:rPr lang="en-US" sz="1900" dirty="0" smtClean="0"/>
              <a:t>MHz </a:t>
            </a:r>
            <a:r>
              <a:rPr lang="en-US" sz="1900" dirty="0"/>
              <a:t>and upstream channel bandwidths up to 6.4 </a:t>
            </a:r>
            <a:r>
              <a:rPr lang="en-US" sz="1900" dirty="0" smtClean="0"/>
              <a:t>MHz, and </a:t>
            </a:r>
            <a:r>
              <a:rPr lang="en-GB" sz="1900" dirty="0" smtClean="0"/>
              <a:t>introduced channel bonding</a:t>
            </a:r>
          </a:p>
          <a:p>
            <a:pPr marL="861822" lvl="1" indent="-285750">
              <a:lnSpc>
                <a:spcPct val="85000"/>
              </a:lnSpc>
              <a:spcBef>
                <a:spcPct val="0"/>
              </a:spcBef>
              <a:spcAft>
                <a:spcPts val="600"/>
              </a:spcAft>
              <a:buFont typeface="Arial" panose="020B0604020202020204" pitchFamily="34" charset="0"/>
              <a:buChar char="•"/>
            </a:pPr>
            <a:r>
              <a:rPr lang="en-GB" sz="1700" dirty="0" smtClean="0"/>
              <a:t>Logically bond multiple channels to increase data throughput</a:t>
            </a:r>
            <a:endParaRPr lang="en-GB" sz="1700" dirty="0"/>
          </a:p>
          <a:p>
            <a:pPr marL="861822" lvl="1" indent="-285750">
              <a:lnSpc>
                <a:spcPct val="85000"/>
              </a:lnSpc>
              <a:spcBef>
                <a:spcPct val="0"/>
              </a:spcBef>
              <a:spcAft>
                <a:spcPts val="600"/>
              </a:spcAft>
              <a:buFont typeface="Arial" panose="020B0604020202020204" pitchFamily="34" charset="0"/>
              <a:buChar char="•"/>
            </a:pPr>
            <a:r>
              <a:rPr lang="en-GB" sz="1700" dirty="0" smtClean="0"/>
              <a:t>e.g., 4 bonded downstream channels: 100+ Mbps</a:t>
            </a:r>
          </a:p>
          <a:p>
            <a:pPr>
              <a:lnSpc>
                <a:spcPct val="85000"/>
              </a:lnSpc>
              <a:buFont typeface="Arial" panose="020B0604020202020204" pitchFamily="34" charset="0"/>
              <a:buChar char="•"/>
            </a:pPr>
            <a:r>
              <a:rPr lang="en-US" sz="1900" dirty="0" smtClean="0"/>
              <a:t>RF spectrum changes – Downstream increased to </a:t>
            </a:r>
            <a:r>
              <a:rPr lang="en-US" sz="1900" b="1" dirty="0" smtClean="0"/>
              <a:t>1 GHz </a:t>
            </a:r>
            <a:r>
              <a:rPr lang="en-US" sz="1900" dirty="0" smtClean="0"/>
              <a:t>and upstream increased from 5 MHz to as high as </a:t>
            </a:r>
            <a:r>
              <a:rPr lang="en-US" sz="1900" b="1" dirty="0" smtClean="0"/>
              <a:t>85 MHz</a:t>
            </a:r>
            <a:r>
              <a:rPr lang="en-US" sz="1900" dirty="0" smtClean="0"/>
              <a:t> (optional)</a:t>
            </a:r>
          </a:p>
          <a:p>
            <a:pPr>
              <a:lnSpc>
                <a:spcPct val="90000"/>
              </a:lnSpc>
              <a:buFont typeface="Arial" panose="020B0604020202020204" pitchFamily="34" charset="0"/>
              <a:buChar char="•"/>
            </a:pPr>
            <a:r>
              <a:rPr lang="en-US" sz="1900" dirty="0" smtClean="0"/>
              <a:t>DOCSIS </a:t>
            </a:r>
            <a:r>
              <a:rPr lang="en-US" sz="1900" dirty="0" err="1" smtClean="0"/>
              <a:t>1.x</a:t>
            </a:r>
            <a:r>
              <a:rPr lang="en-US" sz="1900" dirty="0" smtClean="0"/>
              <a:t> / 2.0 cable modems can reside on same system</a:t>
            </a:r>
          </a:p>
        </p:txBody>
      </p:sp>
      <p:sp>
        <p:nvSpPr>
          <p:cNvPr id="5" name="Rectangle 2"/>
          <p:cNvSpPr>
            <a:spLocks noGrp="1" noChangeArrowheads="1"/>
          </p:cNvSpPr>
          <p:nvPr>
            <p:ph type="title"/>
          </p:nvPr>
        </p:nvSpPr>
        <p:spPr>
          <a:xfrm>
            <a:off x="793752" y="228600"/>
            <a:ext cx="7435849" cy="628650"/>
          </a:xfrm>
        </p:spPr>
        <p:txBody>
          <a:bodyPr/>
          <a:lstStyle/>
          <a:p>
            <a:pPr eaLnBrk="1" hangingPunct="1"/>
            <a:r>
              <a:rPr lang="en-US" altLang="en-US" smtClean="0"/>
              <a:t>DOCSIS Background</a:t>
            </a:r>
          </a:p>
        </p:txBody>
      </p:sp>
      <p:sp>
        <p:nvSpPr>
          <p:cNvPr id="6" name="TextBox 5"/>
          <p:cNvSpPr txBox="1"/>
          <p:nvPr/>
        </p:nvSpPr>
        <p:spPr>
          <a:xfrm>
            <a:off x="196272" y="4603929"/>
            <a:ext cx="92273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DOCSIS </a:t>
            </a:r>
            <a:r>
              <a:rPr lang="en-US" sz="1400" kern="0" dirty="0" smtClean="0">
                <a:solidFill>
                  <a:sysClr val="windowText" lastClr="000000"/>
                </a:solidFill>
              </a:rPr>
              <a:t>u</a:t>
            </a:r>
            <a:r>
              <a:rPr kumimoji="0" lang="en-US" sz="1400" i="0" u="none" strike="noStrike" kern="0" cap="none" spc="0" normalizeH="0" baseline="0" noProof="0" dirty="0" err="1" smtClean="0">
                <a:ln>
                  <a:noFill/>
                </a:ln>
                <a:solidFill>
                  <a:sysClr val="windowText" lastClr="000000"/>
                </a:solidFill>
                <a:effectLst/>
                <a:uLnTx/>
                <a:uFillTx/>
              </a:rPr>
              <a:t>pstream</a:t>
            </a:r>
            <a:endParaRPr kumimoji="0" lang="en-US" sz="1400" i="0" u="none" strike="noStrike" kern="0" cap="none" spc="0" normalizeH="0" baseline="0" noProof="0" dirty="0">
              <a:ln>
                <a:noFill/>
              </a:ln>
              <a:solidFill>
                <a:sysClr val="windowText" lastClr="000000"/>
              </a:solidFill>
              <a:effectLst/>
              <a:uLnTx/>
              <a:uFillTx/>
            </a:endParaRPr>
          </a:p>
        </p:txBody>
      </p:sp>
      <p:sp>
        <p:nvSpPr>
          <p:cNvPr id="7" name="TextBox 6"/>
          <p:cNvSpPr txBox="1"/>
          <p:nvPr/>
        </p:nvSpPr>
        <p:spPr>
          <a:xfrm>
            <a:off x="4481537" y="4604890"/>
            <a:ext cx="120057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DOCSIS downstream</a:t>
            </a:r>
            <a:endParaRPr kumimoji="0" lang="en-US" sz="1400" i="0" u="none" strike="noStrike" kern="0" cap="none" spc="0" normalizeH="0" baseline="0" noProof="0" dirty="0">
              <a:ln>
                <a:noFill/>
              </a:ln>
              <a:solidFill>
                <a:sysClr val="windowText" lastClr="000000"/>
              </a:solidFill>
              <a:effectLst/>
              <a:uLnTx/>
              <a:uFillTx/>
            </a:endParaRPr>
          </a:p>
        </p:txBody>
      </p:sp>
      <p:sp>
        <p:nvSpPr>
          <p:cNvPr id="8" name="Right Brace 7"/>
          <p:cNvSpPr/>
          <p:nvPr/>
        </p:nvSpPr>
        <p:spPr>
          <a:xfrm rot="5400000">
            <a:off x="567510" y="4221101"/>
            <a:ext cx="183445" cy="694074"/>
          </a:xfrm>
          <a:prstGeom prst="rightBrace">
            <a:avLst>
              <a:gd name="adj1" fmla="val 119441"/>
              <a:gd name="adj2" fmla="val 50000"/>
            </a:avLst>
          </a:prstGeom>
          <a:noFill/>
          <a:ln w="12700" cap="flat" cmpd="sng" algn="ctr">
            <a:solidFill>
              <a:srgbClr val="0619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61922"/>
              </a:solidFill>
              <a:effectLst/>
              <a:uLnTx/>
              <a:uFillTx/>
              <a:latin typeface="Verdana"/>
              <a:ea typeface="+mn-ea"/>
              <a:cs typeface="+mn-cs"/>
            </a:endParaRPr>
          </a:p>
        </p:txBody>
      </p:sp>
      <p:pic>
        <p:nvPicPr>
          <p:cNvPr id="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958" y="3418715"/>
            <a:ext cx="109728" cy="80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58" y="3419856"/>
            <a:ext cx="109728"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58432" y="4296357"/>
            <a:ext cx="538930" cy="215444"/>
          </a:xfrm>
          <a:prstGeom prst="rect">
            <a:avLst/>
          </a:prstGeom>
          <a:noFill/>
        </p:spPr>
        <p:txBody>
          <a:bodyPr wrap="none" rtlCol="0">
            <a:spAutoFit/>
          </a:bodyPr>
          <a:lstStyle/>
          <a:p>
            <a:r>
              <a:rPr lang="en-US" sz="800" b="1" dirty="0" smtClean="0"/>
              <a:t>85 MHz</a:t>
            </a:r>
            <a:endParaRPr lang="en-US" sz="800" b="1" dirty="0"/>
          </a:p>
        </p:txBody>
      </p:sp>
      <p:sp>
        <p:nvSpPr>
          <p:cNvPr id="12" name="TextBox 11"/>
          <p:cNvSpPr txBox="1"/>
          <p:nvPr/>
        </p:nvSpPr>
        <p:spPr>
          <a:xfrm>
            <a:off x="7397384" y="4301958"/>
            <a:ext cx="596638" cy="215444"/>
          </a:xfrm>
          <a:prstGeom prst="rect">
            <a:avLst/>
          </a:prstGeom>
          <a:noFill/>
        </p:spPr>
        <p:txBody>
          <a:bodyPr wrap="none" rtlCol="0">
            <a:spAutoFit/>
          </a:bodyPr>
          <a:lstStyle/>
          <a:p>
            <a:r>
              <a:rPr lang="en-US" sz="800" b="1" dirty="0" smtClean="0"/>
              <a:t>860 MHz</a:t>
            </a:r>
            <a:endParaRPr lang="en-US" sz="800" b="1" dirty="0"/>
          </a:p>
        </p:txBody>
      </p:sp>
      <p:sp>
        <p:nvSpPr>
          <p:cNvPr id="13" name="TextBox 12"/>
          <p:cNvSpPr txBox="1"/>
          <p:nvPr/>
        </p:nvSpPr>
        <p:spPr>
          <a:xfrm>
            <a:off x="8537032" y="4308488"/>
            <a:ext cx="654346" cy="215444"/>
          </a:xfrm>
          <a:prstGeom prst="rect">
            <a:avLst/>
          </a:prstGeom>
          <a:noFill/>
        </p:spPr>
        <p:txBody>
          <a:bodyPr wrap="none" rtlCol="0">
            <a:spAutoFit/>
          </a:bodyPr>
          <a:lstStyle/>
          <a:p>
            <a:r>
              <a:rPr lang="en-US" sz="800" b="1" dirty="0" smtClean="0"/>
              <a:t>1002 MHz</a:t>
            </a:r>
            <a:endParaRPr lang="en-US" sz="800" b="1" dirty="0"/>
          </a:p>
        </p:txBody>
      </p:sp>
      <p:cxnSp>
        <p:nvCxnSpPr>
          <p:cNvPr id="15" name="Straight Connector 14"/>
          <p:cNvCxnSpPr/>
          <p:nvPr/>
        </p:nvCxnSpPr>
        <p:spPr>
          <a:xfrm>
            <a:off x="312195" y="4169092"/>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459" y="4227222"/>
            <a:ext cx="86916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34127" y="4171352"/>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92528" y="4169664"/>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06267" y="4169664"/>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6150" y="4169664"/>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5" y="4297213"/>
            <a:ext cx="481222" cy="215444"/>
          </a:xfrm>
          <a:prstGeom prst="rect">
            <a:avLst/>
          </a:prstGeom>
          <a:noFill/>
        </p:spPr>
        <p:txBody>
          <a:bodyPr wrap="none" rtlCol="0">
            <a:spAutoFit/>
          </a:bodyPr>
          <a:lstStyle/>
          <a:p>
            <a:r>
              <a:rPr lang="en-US" sz="800" b="1" dirty="0"/>
              <a:t>5</a:t>
            </a:r>
            <a:r>
              <a:rPr lang="en-US" sz="800" b="1" dirty="0" smtClean="0"/>
              <a:t> MHz</a:t>
            </a:r>
            <a:endParaRPr lang="en-US" sz="800" b="1" dirty="0"/>
          </a:p>
        </p:txBody>
      </p:sp>
      <p:sp>
        <p:nvSpPr>
          <p:cNvPr id="22" name="Right Brace 21"/>
          <p:cNvSpPr/>
          <p:nvPr/>
        </p:nvSpPr>
        <p:spPr>
          <a:xfrm rot="5400000">
            <a:off x="4981098" y="711514"/>
            <a:ext cx="183445" cy="7731626"/>
          </a:xfrm>
          <a:prstGeom prst="rightBrace">
            <a:avLst>
              <a:gd name="adj1" fmla="val 119441"/>
              <a:gd name="adj2" fmla="val 50000"/>
            </a:avLst>
          </a:prstGeom>
          <a:noFill/>
          <a:ln w="12700" cap="flat" cmpd="sng" algn="ctr">
            <a:solidFill>
              <a:srgbClr val="0619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61922"/>
              </a:solidFill>
              <a:effectLst/>
              <a:uLnTx/>
              <a:uFillTx/>
              <a:latin typeface="Verdana"/>
              <a:ea typeface="+mn-ea"/>
              <a:cs typeface="+mn-cs"/>
            </a:endParaRPr>
          </a:p>
        </p:txBody>
      </p:sp>
      <p:sp>
        <p:nvSpPr>
          <p:cNvPr id="23" name="TextBox 22"/>
          <p:cNvSpPr txBox="1"/>
          <p:nvPr/>
        </p:nvSpPr>
        <p:spPr>
          <a:xfrm>
            <a:off x="5468030" y="3441926"/>
            <a:ext cx="2346900" cy="738664"/>
          </a:xfrm>
          <a:prstGeom prst="rect">
            <a:avLst/>
          </a:prstGeom>
          <a:noFill/>
        </p:spPr>
        <p:txBody>
          <a:bodyPr wrap="square" rtlCol="0">
            <a:spAutoFit/>
          </a:bodyPr>
          <a:lstStyle/>
          <a:p>
            <a:r>
              <a:rPr lang="en-US" sz="1400" dirty="0" smtClean="0"/>
              <a:t>Multiple bonded 6 MHz bandwidth downstream channels, 64- or 256-QAM </a:t>
            </a:r>
            <a:endParaRPr lang="en-US" sz="1400" dirty="0"/>
          </a:p>
        </p:txBody>
      </p:sp>
      <p:sp>
        <p:nvSpPr>
          <p:cNvPr id="24" name="TextBox 23"/>
          <p:cNvSpPr txBox="1"/>
          <p:nvPr/>
        </p:nvSpPr>
        <p:spPr>
          <a:xfrm>
            <a:off x="1260797" y="3521822"/>
            <a:ext cx="1769423" cy="523220"/>
          </a:xfrm>
          <a:prstGeom prst="rect">
            <a:avLst/>
          </a:prstGeom>
          <a:noFill/>
        </p:spPr>
        <p:txBody>
          <a:bodyPr wrap="square" rtlCol="0">
            <a:spAutoFit/>
          </a:bodyPr>
          <a:lstStyle/>
          <a:p>
            <a:r>
              <a:rPr lang="en-US" sz="1400" dirty="0" smtClean="0"/>
              <a:t>Multiple bonded upstream channels </a:t>
            </a:r>
            <a:endParaRPr lang="en-US" sz="1400" dirty="0"/>
          </a:p>
        </p:txBody>
      </p:sp>
      <p:sp>
        <p:nvSpPr>
          <p:cNvPr id="25" name="Right Arrow 24"/>
          <p:cNvSpPr/>
          <p:nvPr/>
        </p:nvSpPr>
        <p:spPr>
          <a:xfrm rot="10800000" flipV="1">
            <a:off x="5009066" y="3742112"/>
            <a:ext cx="366207" cy="16409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0800000" flipV="1">
            <a:off x="872190" y="3692145"/>
            <a:ext cx="366207" cy="16409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289594" y="3557720"/>
            <a:ext cx="505267" cy="369332"/>
          </a:xfrm>
          <a:prstGeom prst="rect">
            <a:avLst/>
          </a:prstGeom>
          <a:noFill/>
        </p:spPr>
        <p:txBody>
          <a:bodyPr wrap="none" rtlCol="0">
            <a:spAutoFit/>
          </a:bodyPr>
          <a:lstStyle/>
          <a:p>
            <a:r>
              <a:rPr lang="en-US" dirty="0" smtClean="0"/>
              <a:t>.....</a:t>
            </a:r>
            <a:endParaRPr lang="en-US" dirty="0"/>
          </a:p>
        </p:txBody>
      </p:sp>
      <p:cxnSp>
        <p:nvCxnSpPr>
          <p:cNvPr id="35" name="Straight Connector 34"/>
          <p:cNvCxnSpPr/>
          <p:nvPr/>
        </p:nvCxnSpPr>
        <p:spPr>
          <a:xfrm>
            <a:off x="1207006" y="4169664"/>
            <a:ext cx="3"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16897" y="4308488"/>
            <a:ext cx="596638" cy="215444"/>
          </a:xfrm>
          <a:prstGeom prst="rect">
            <a:avLst/>
          </a:prstGeom>
          <a:noFill/>
        </p:spPr>
        <p:txBody>
          <a:bodyPr wrap="none" rtlCol="0">
            <a:spAutoFit/>
          </a:bodyPr>
          <a:lstStyle/>
          <a:p>
            <a:r>
              <a:rPr lang="en-US" sz="800" b="1" dirty="0" smtClean="0"/>
              <a:t>108 MHz</a:t>
            </a:r>
            <a:endParaRPr lang="en-US" sz="800" b="1" dirty="0"/>
          </a:p>
        </p:txBody>
      </p:sp>
      <p:sp>
        <p:nvSpPr>
          <p:cNvPr id="38" name="TextBox 37"/>
          <p:cNvSpPr txBox="1"/>
          <p:nvPr/>
        </p:nvSpPr>
        <p:spPr>
          <a:xfrm>
            <a:off x="515523" y="3520816"/>
            <a:ext cx="31290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448991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upstream OFDMA channel</a:t>
            </a:r>
            <a:endParaRPr lang="en-US" dirty="0"/>
          </a:p>
        </p:txBody>
      </p:sp>
      <p:sp>
        <p:nvSpPr>
          <p:cNvPr id="116" name="Trapezoid 115"/>
          <p:cNvSpPr/>
          <p:nvPr/>
        </p:nvSpPr>
        <p:spPr>
          <a:xfrm>
            <a:off x="2728210" y="2307487"/>
            <a:ext cx="3392424"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2595623" y="3419475"/>
            <a:ext cx="366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29446" y="3543300"/>
            <a:ext cx="3392424" cy="0"/>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27860" y="3505200"/>
            <a:ext cx="2385589" cy="276999"/>
          </a:xfrm>
          <a:prstGeom prst="rect">
            <a:avLst/>
          </a:prstGeom>
          <a:noFill/>
        </p:spPr>
        <p:txBody>
          <a:bodyPr wrap="none" rtlCol="0">
            <a:spAutoFit/>
          </a:bodyPr>
          <a:lstStyle/>
          <a:p>
            <a:r>
              <a:rPr lang="en-US" sz="1200" dirty="0" smtClean="0">
                <a:solidFill>
                  <a:schemeClr val="bg2">
                    <a:lumMod val="50000"/>
                  </a:schemeClr>
                </a:solidFill>
              </a:rPr>
              <a:t>95 MHz encompassed spectrum</a:t>
            </a:r>
            <a:endParaRPr lang="en-US" sz="1200" dirty="0">
              <a:solidFill>
                <a:schemeClr val="bg2">
                  <a:lumMod val="50000"/>
                </a:schemeClr>
              </a:solidFill>
            </a:endParaRPr>
          </a:p>
        </p:txBody>
      </p:sp>
      <p:cxnSp>
        <p:nvCxnSpPr>
          <p:cNvPr id="16" name="Straight Connector 15"/>
          <p:cNvCxnSpPr/>
          <p:nvPr/>
        </p:nvCxnSpPr>
        <p:spPr>
          <a:xfrm>
            <a:off x="4215582" y="2001629"/>
            <a:ext cx="44348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4175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517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608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520374" y="908122"/>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55466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58895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62324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65753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69182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2611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60404" y="1084881"/>
            <a:ext cx="0" cy="91674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9469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6327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89756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3185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96614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00043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3472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6901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10330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13759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17188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0617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27475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30904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34333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37762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41191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44620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48049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1478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4907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83364" y="1084881"/>
            <a:ext cx="0" cy="9167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6519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68623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7205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7548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7891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8233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85768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89197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96055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99484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02913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06342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09771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13200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16629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20058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23487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26916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30345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33774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37203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406324" y="1084881"/>
            <a:ext cx="0" cy="91674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44061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47490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50919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54348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57777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61206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64635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680644" y="1084881"/>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71493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7492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7835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8178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8520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88638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92067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95496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98925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70235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05783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0921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1264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16070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722928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26357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729786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733215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736644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740073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743502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46931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753789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57218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760647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764076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67505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770934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74363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7777924" y="1084881"/>
            <a:ext cx="0" cy="916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781221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784650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91508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794937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798366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801795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805224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808653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8120824" y="1084881"/>
            <a:ext cx="0" cy="9167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8155114" y="1084881"/>
            <a:ext cx="0" cy="9167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8189404" y="1084881"/>
            <a:ext cx="0" cy="9167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8223694" y="1084881"/>
            <a:ext cx="0" cy="9167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257984" y="1084881"/>
            <a:ext cx="0" cy="9167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8326564" y="1084881"/>
            <a:ext cx="0" cy="9167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836085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839514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842943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846372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849801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853230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856659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8600884" y="1084881"/>
            <a:ext cx="0" cy="9167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428034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431463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434892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438321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424605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4227189" y="2101048"/>
            <a:ext cx="4398264"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6265926" y="2053645"/>
            <a:ext cx="756938" cy="276999"/>
          </a:xfrm>
          <a:prstGeom prst="rect">
            <a:avLst/>
          </a:prstGeom>
          <a:noFill/>
        </p:spPr>
        <p:txBody>
          <a:bodyPr wrap="none" rtlCol="0">
            <a:spAutoFit/>
          </a:bodyPr>
          <a:lstStyle/>
          <a:p>
            <a:r>
              <a:rPr lang="en-US" sz="1200" dirty="0" smtClean="0"/>
              <a:t>6.4 MHz</a:t>
            </a:r>
            <a:endParaRPr lang="en-US" sz="1200" dirty="0"/>
          </a:p>
        </p:txBody>
      </p:sp>
      <p:cxnSp>
        <p:nvCxnSpPr>
          <p:cNvPr id="165" name="Straight Connector 164"/>
          <p:cNvCxnSpPr/>
          <p:nvPr/>
        </p:nvCxnSpPr>
        <p:spPr>
          <a:xfrm flipV="1">
            <a:off x="4828984" y="1084881"/>
            <a:ext cx="0" cy="916748"/>
          </a:xfrm>
          <a:prstGeom prst="line">
            <a:avLst/>
          </a:prstGeom>
          <a:ln w="19050">
            <a:solidFill>
              <a:srgbClr val="A8286B"/>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5240464" y="1084881"/>
            <a:ext cx="0" cy="9167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5617654" y="907187"/>
            <a:ext cx="0" cy="10972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5926264" y="1084881"/>
            <a:ext cx="0" cy="91674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7194994" y="1084881"/>
            <a:ext cx="0" cy="916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7503604" y="1084881"/>
            <a:ext cx="0" cy="916748"/>
          </a:xfrm>
          <a:prstGeom prst="line">
            <a:avLst/>
          </a:prstGeom>
          <a:ln w="190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880794" y="1084881"/>
            <a:ext cx="0" cy="91674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8292274" y="1084881"/>
            <a:ext cx="0" cy="9167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3303948" y="2109444"/>
            <a:ext cx="683300" cy="15309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p:cNvCxnSpPr/>
          <p:nvPr/>
        </p:nvCxnSpPr>
        <p:spPr>
          <a:xfrm flipV="1">
            <a:off x="3524250" y="1570554"/>
            <a:ext cx="279655" cy="6215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75" idx="4"/>
          </p:cNvCxnSpPr>
          <p:nvPr/>
        </p:nvCxnSpPr>
        <p:spPr>
          <a:xfrm flipV="1">
            <a:off x="3645598" y="2409825"/>
            <a:ext cx="4166616" cy="123054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190501" y="771525"/>
            <a:ext cx="2472270" cy="4524315"/>
          </a:xfrm>
          <a:prstGeom prst="rect">
            <a:avLst/>
          </a:prstGeom>
          <a:noFill/>
        </p:spPr>
        <p:txBody>
          <a:bodyPr wrap="square" rtlCol="0">
            <a:spAutoFit/>
          </a:bodyPr>
          <a:lstStyle/>
          <a:p>
            <a:pPr marL="171450" indent="-171450">
              <a:buFont typeface="Arial" panose="020B0604020202020204" pitchFamily="34" charset="0"/>
              <a:buChar char="•"/>
            </a:pPr>
            <a:r>
              <a:rPr lang="en-US" sz="1200" dirty="0"/>
              <a:t>S</a:t>
            </a:r>
            <a:r>
              <a:rPr lang="en-US" sz="1200" dirty="0" smtClean="0"/>
              <a:t>ubcarriers </a:t>
            </a:r>
            <a:r>
              <a:rPr lang="en-US" sz="1200" dirty="0"/>
              <a:t>called </a:t>
            </a:r>
            <a:r>
              <a:rPr lang="en-US" sz="1200" dirty="0" smtClean="0">
                <a:solidFill>
                  <a:srgbClr val="FF0000"/>
                </a:solidFill>
              </a:rPr>
              <a:t>complementary pilots</a:t>
            </a:r>
            <a:r>
              <a:rPr lang="en-US" sz="1200" dirty="0" smtClean="0"/>
              <a:t> (used in the upstream only) </a:t>
            </a:r>
            <a:r>
              <a:rPr lang="en-US" sz="1200" u="sng" dirty="0" smtClean="0"/>
              <a:t>do</a:t>
            </a:r>
            <a:r>
              <a:rPr lang="en-US" sz="1200" dirty="0" smtClean="0"/>
              <a:t> carry data, but at a lower modulation order than other subcarriers (e.g., if data subcarriers are 256-QAM, the complementary pilots are 16-QAM).</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CMTS </a:t>
            </a:r>
            <a:r>
              <a:rPr lang="en-US" sz="1200" dirty="0" smtClean="0"/>
              <a:t>receiver MAY </a:t>
            </a:r>
            <a:r>
              <a:rPr lang="en-US" sz="1200" dirty="0"/>
              <a:t>use </a:t>
            </a:r>
            <a:r>
              <a:rPr lang="en-US" sz="1200" dirty="0" smtClean="0"/>
              <a:t>complementary </a:t>
            </a:r>
            <a:r>
              <a:rPr lang="en-US" sz="1200" dirty="0"/>
              <a:t>pilots to enhance its signal processing, such </a:t>
            </a:r>
            <a:r>
              <a:rPr lang="en-US" sz="1200" dirty="0" smtClean="0"/>
              <a:t>improving </a:t>
            </a:r>
            <a:r>
              <a:rPr lang="en-US" sz="1200" dirty="0"/>
              <a:t>the accuracy of </a:t>
            </a:r>
            <a:r>
              <a:rPr lang="en-US" sz="1200" dirty="0" smtClean="0"/>
              <a:t>center frequency </a:t>
            </a:r>
            <a:r>
              <a:rPr lang="en-US" sz="1200" dirty="0"/>
              <a:t>offset acquisition</a:t>
            </a:r>
            <a:r>
              <a:rPr lang="en-US" sz="1200" dirty="0" smtClean="0"/>
              <a:t>.</a:t>
            </a: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Complementary </a:t>
            </a:r>
            <a:r>
              <a:rPr lang="en-US" sz="1200" dirty="0"/>
              <a:t>pilots are </a:t>
            </a:r>
            <a:r>
              <a:rPr lang="en-US" sz="1200" dirty="0" smtClean="0"/>
              <a:t>also boosted </a:t>
            </a:r>
            <a:r>
              <a:rPr lang="en-US" sz="1200" dirty="0"/>
              <a:t>by approximately 4.7 dB relative to other </a:t>
            </a:r>
            <a:r>
              <a:rPr lang="en-US" sz="1200" dirty="0" smtClean="0"/>
              <a:t>upstream subcarriers</a:t>
            </a:r>
            <a:r>
              <a:rPr lang="en-US" sz="1200" dirty="0"/>
              <a:t>.</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Pattern #1 for 8-subcarrier </a:t>
            </a:r>
            <a:r>
              <a:rPr lang="en-US" sz="1200" dirty="0" err="1" smtClean="0"/>
              <a:t>minislots</a:t>
            </a:r>
            <a:r>
              <a:rPr lang="en-US" sz="1200" dirty="0" smtClean="0"/>
              <a:t> shown.</a:t>
            </a:r>
            <a:endParaRPr lang="en-US" sz="1200" dirty="0"/>
          </a:p>
          <a:p>
            <a:pPr marL="171450" indent="-171450">
              <a:buFont typeface="Arial" panose="020B0604020202020204" pitchFamily="34" charset="0"/>
              <a:buChar char="•"/>
            </a:pPr>
            <a:endParaRPr lang="en-US" sz="1200" dirty="0" smtClean="0"/>
          </a:p>
        </p:txBody>
      </p:sp>
      <p:sp>
        <p:nvSpPr>
          <p:cNvPr id="186" name="TextBox 185"/>
          <p:cNvSpPr txBox="1"/>
          <p:nvPr/>
        </p:nvSpPr>
        <p:spPr>
          <a:xfrm rot="16200000">
            <a:off x="4148504" y="1426037"/>
            <a:ext cx="436338" cy="215444"/>
          </a:xfrm>
          <a:prstGeom prst="rect">
            <a:avLst/>
          </a:prstGeom>
          <a:solidFill>
            <a:schemeClr val="bg1"/>
          </a:solidFill>
        </p:spPr>
        <p:txBody>
          <a:bodyPr wrap="none" rtlCol="0">
            <a:spAutoFit/>
          </a:bodyPr>
          <a:lstStyle/>
          <a:p>
            <a:r>
              <a:rPr lang="en-US" sz="800" b="1" dirty="0" smtClean="0"/>
              <a:t>Edge</a:t>
            </a:r>
          </a:p>
        </p:txBody>
      </p:sp>
      <p:sp>
        <p:nvSpPr>
          <p:cNvPr id="174" name="TextBox 173"/>
          <p:cNvSpPr txBox="1"/>
          <p:nvPr/>
        </p:nvSpPr>
        <p:spPr>
          <a:xfrm rot="16200000">
            <a:off x="5524000" y="1426037"/>
            <a:ext cx="436338" cy="215444"/>
          </a:xfrm>
          <a:prstGeom prst="rect">
            <a:avLst/>
          </a:prstGeom>
          <a:solidFill>
            <a:schemeClr val="bg1"/>
          </a:solidFill>
        </p:spPr>
        <p:txBody>
          <a:bodyPr wrap="none" rtlCol="0">
            <a:spAutoFit/>
          </a:bodyPr>
          <a:lstStyle/>
          <a:p>
            <a:r>
              <a:rPr lang="en-US" sz="800" b="1" dirty="0" smtClean="0"/>
              <a:t>Edge</a:t>
            </a:r>
          </a:p>
        </p:txBody>
      </p:sp>
      <p:sp>
        <p:nvSpPr>
          <p:cNvPr id="178" name="TextBox 177"/>
          <p:cNvSpPr txBox="1"/>
          <p:nvPr/>
        </p:nvSpPr>
        <p:spPr>
          <a:xfrm rot="16200000">
            <a:off x="6616914" y="1426479"/>
            <a:ext cx="436338" cy="215444"/>
          </a:xfrm>
          <a:prstGeom prst="rect">
            <a:avLst/>
          </a:prstGeom>
          <a:solidFill>
            <a:schemeClr val="bg1"/>
          </a:solidFill>
        </p:spPr>
        <p:txBody>
          <a:bodyPr wrap="none" rtlCol="0">
            <a:spAutoFit/>
          </a:bodyPr>
          <a:lstStyle/>
          <a:p>
            <a:r>
              <a:rPr lang="en-US" sz="800" b="1" dirty="0" smtClean="0"/>
              <a:t>Edge</a:t>
            </a:r>
          </a:p>
        </p:txBody>
      </p:sp>
      <p:sp>
        <p:nvSpPr>
          <p:cNvPr id="179" name="TextBox 178"/>
          <p:cNvSpPr txBox="1"/>
          <p:nvPr/>
        </p:nvSpPr>
        <p:spPr>
          <a:xfrm rot="16200000">
            <a:off x="6894968" y="1426921"/>
            <a:ext cx="436338" cy="215444"/>
          </a:xfrm>
          <a:prstGeom prst="rect">
            <a:avLst/>
          </a:prstGeom>
          <a:solidFill>
            <a:schemeClr val="bg1"/>
          </a:solidFill>
        </p:spPr>
        <p:txBody>
          <a:bodyPr wrap="none" rtlCol="0">
            <a:spAutoFit/>
          </a:bodyPr>
          <a:lstStyle/>
          <a:p>
            <a:r>
              <a:rPr lang="en-US" sz="800" b="1" dirty="0" smtClean="0"/>
              <a:t>Edge</a:t>
            </a:r>
          </a:p>
        </p:txBody>
      </p:sp>
      <p:sp>
        <p:nvSpPr>
          <p:cNvPr id="180" name="TextBox 179"/>
          <p:cNvSpPr txBox="1"/>
          <p:nvPr/>
        </p:nvSpPr>
        <p:spPr>
          <a:xfrm rot="16200000">
            <a:off x="4410897" y="1426479"/>
            <a:ext cx="441146" cy="215444"/>
          </a:xfrm>
          <a:prstGeom prst="rect">
            <a:avLst/>
          </a:prstGeom>
          <a:solidFill>
            <a:schemeClr val="bg1"/>
          </a:solidFill>
        </p:spPr>
        <p:txBody>
          <a:bodyPr wrap="none" rtlCol="0">
            <a:spAutoFit/>
          </a:bodyPr>
          <a:lstStyle/>
          <a:p>
            <a:r>
              <a:rPr lang="en-US" sz="800" b="1" dirty="0" smtClean="0"/>
              <a:t>Body</a:t>
            </a:r>
          </a:p>
        </p:txBody>
      </p:sp>
      <p:sp>
        <p:nvSpPr>
          <p:cNvPr id="182" name="TextBox 181"/>
          <p:cNvSpPr txBox="1"/>
          <p:nvPr/>
        </p:nvSpPr>
        <p:spPr>
          <a:xfrm rot="16200000">
            <a:off x="4695925" y="1426921"/>
            <a:ext cx="441146" cy="215444"/>
          </a:xfrm>
          <a:prstGeom prst="rect">
            <a:avLst/>
          </a:prstGeom>
          <a:solidFill>
            <a:schemeClr val="bg1"/>
          </a:solidFill>
        </p:spPr>
        <p:txBody>
          <a:bodyPr wrap="none" rtlCol="0">
            <a:spAutoFit/>
          </a:bodyPr>
          <a:lstStyle/>
          <a:p>
            <a:r>
              <a:rPr lang="en-US" sz="800" b="1" dirty="0" smtClean="0"/>
              <a:t>Body</a:t>
            </a:r>
          </a:p>
        </p:txBody>
      </p:sp>
      <p:sp>
        <p:nvSpPr>
          <p:cNvPr id="183" name="TextBox 182"/>
          <p:cNvSpPr txBox="1"/>
          <p:nvPr/>
        </p:nvSpPr>
        <p:spPr>
          <a:xfrm rot="16200000">
            <a:off x="4971899" y="1427363"/>
            <a:ext cx="441146" cy="215444"/>
          </a:xfrm>
          <a:prstGeom prst="rect">
            <a:avLst/>
          </a:prstGeom>
          <a:solidFill>
            <a:schemeClr val="bg1"/>
          </a:solidFill>
        </p:spPr>
        <p:txBody>
          <a:bodyPr wrap="none" rtlCol="0">
            <a:spAutoFit/>
          </a:bodyPr>
          <a:lstStyle/>
          <a:p>
            <a:r>
              <a:rPr lang="en-US" sz="800" b="1" dirty="0" smtClean="0"/>
              <a:t>Body</a:t>
            </a:r>
          </a:p>
        </p:txBody>
      </p:sp>
      <p:sp>
        <p:nvSpPr>
          <p:cNvPr id="184" name="TextBox 183"/>
          <p:cNvSpPr txBox="1"/>
          <p:nvPr/>
        </p:nvSpPr>
        <p:spPr>
          <a:xfrm rot="16200000">
            <a:off x="5243346" y="1427805"/>
            <a:ext cx="441146" cy="215444"/>
          </a:xfrm>
          <a:prstGeom prst="rect">
            <a:avLst/>
          </a:prstGeom>
          <a:solidFill>
            <a:schemeClr val="bg1"/>
          </a:solidFill>
        </p:spPr>
        <p:txBody>
          <a:bodyPr wrap="none" rtlCol="0">
            <a:spAutoFit/>
          </a:bodyPr>
          <a:lstStyle/>
          <a:p>
            <a:r>
              <a:rPr lang="en-US" sz="800" b="1" dirty="0" smtClean="0"/>
              <a:t>Body</a:t>
            </a:r>
          </a:p>
        </p:txBody>
      </p:sp>
      <p:sp>
        <p:nvSpPr>
          <p:cNvPr id="188" name="TextBox 187"/>
          <p:cNvSpPr txBox="1"/>
          <p:nvPr/>
        </p:nvSpPr>
        <p:spPr>
          <a:xfrm rot="16200000">
            <a:off x="5793575" y="1423633"/>
            <a:ext cx="441146" cy="215444"/>
          </a:xfrm>
          <a:prstGeom prst="rect">
            <a:avLst/>
          </a:prstGeom>
          <a:solidFill>
            <a:schemeClr val="bg1"/>
          </a:solidFill>
        </p:spPr>
        <p:txBody>
          <a:bodyPr wrap="none" rtlCol="0">
            <a:spAutoFit/>
          </a:bodyPr>
          <a:lstStyle/>
          <a:p>
            <a:r>
              <a:rPr lang="en-US" sz="800" b="1" dirty="0" smtClean="0"/>
              <a:t>Body</a:t>
            </a:r>
          </a:p>
        </p:txBody>
      </p:sp>
      <p:sp>
        <p:nvSpPr>
          <p:cNvPr id="189" name="TextBox 188"/>
          <p:cNvSpPr txBox="1"/>
          <p:nvPr/>
        </p:nvSpPr>
        <p:spPr>
          <a:xfrm rot="16200000">
            <a:off x="6064201" y="1423633"/>
            <a:ext cx="441146" cy="215444"/>
          </a:xfrm>
          <a:prstGeom prst="rect">
            <a:avLst/>
          </a:prstGeom>
          <a:solidFill>
            <a:schemeClr val="bg1"/>
          </a:solidFill>
        </p:spPr>
        <p:txBody>
          <a:bodyPr wrap="none" rtlCol="0">
            <a:spAutoFit/>
          </a:bodyPr>
          <a:lstStyle/>
          <a:p>
            <a:r>
              <a:rPr lang="en-US" sz="800" b="1" dirty="0" smtClean="0"/>
              <a:t>Body</a:t>
            </a:r>
          </a:p>
        </p:txBody>
      </p:sp>
      <p:sp>
        <p:nvSpPr>
          <p:cNvPr id="190" name="TextBox 189"/>
          <p:cNvSpPr txBox="1"/>
          <p:nvPr/>
        </p:nvSpPr>
        <p:spPr>
          <a:xfrm rot="16200000">
            <a:off x="6339354" y="1423633"/>
            <a:ext cx="441146" cy="215444"/>
          </a:xfrm>
          <a:prstGeom prst="rect">
            <a:avLst/>
          </a:prstGeom>
          <a:solidFill>
            <a:schemeClr val="bg1"/>
          </a:solidFill>
        </p:spPr>
        <p:txBody>
          <a:bodyPr wrap="none" rtlCol="0">
            <a:spAutoFit/>
          </a:bodyPr>
          <a:lstStyle/>
          <a:p>
            <a:r>
              <a:rPr lang="en-US" sz="800" b="1" dirty="0" smtClean="0"/>
              <a:t>Body</a:t>
            </a:r>
          </a:p>
        </p:txBody>
      </p:sp>
      <p:sp>
        <p:nvSpPr>
          <p:cNvPr id="191" name="TextBox 190"/>
          <p:cNvSpPr txBox="1"/>
          <p:nvPr/>
        </p:nvSpPr>
        <p:spPr>
          <a:xfrm rot="16200000">
            <a:off x="7155250" y="1428160"/>
            <a:ext cx="441146" cy="215444"/>
          </a:xfrm>
          <a:prstGeom prst="rect">
            <a:avLst/>
          </a:prstGeom>
          <a:solidFill>
            <a:schemeClr val="bg1"/>
          </a:solidFill>
        </p:spPr>
        <p:txBody>
          <a:bodyPr wrap="none" rtlCol="0">
            <a:spAutoFit/>
          </a:bodyPr>
          <a:lstStyle/>
          <a:p>
            <a:r>
              <a:rPr lang="en-US" sz="800" b="1" dirty="0" smtClean="0"/>
              <a:t>Body</a:t>
            </a:r>
          </a:p>
        </p:txBody>
      </p:sp>
      <p:sp>
        <p:nvSpPr>
          <p:cNvPr id="192" name="TextBox 191"/>
          <p:cNvSpPr txBox="1"/>
          <p:nvPr/>
        </p:nvSpPr>
        <p:spPr>
          <a:xfrm rot="16200000">
            <a:off x="7431521" y="1428160"/>
            <a:ext cx="441146" cy="215444"/>
          </a:xfrm>
          <a:prstGeom prst="rect">
            <a:avLst/>
          </a:prstGeom>
          <a:solidFill>
            <a:schemeClr val="bg1"/>
          </a:solidFill>
        </p:spPr>
        <p:txBody>
          <a:bodyPr wrap="none" rtlCol="0">
            <a:spAutoFit/>
          </a:bodyPr>
          <a:lstStyle/>
          <a:p>
            <a:r>
              <a:rPr lang="en-US" sz="800" b="1" dirty="0" smtClean="0"/>
              <a:t>Body</a:t>
            </a:r>
          </a:p>
        </p:txBody>
      </p:sp>
      <p:sp>
        <p:nvSpPr>
          <p:cNvPr id="193" name="TextBox 192"/>
          <p:cNvSpPr txBox="1"/>
          <p:nvPr/>
        </p:nvSpPr>
        <p:spPr>
          <a:xfrm rot="16200000">
            <a:off x="7712319" y="1428160"/>
            <a:ext cx="441146" cy="215444"/>
          </a:xfrm>
          <a:prstGeom prst="rect">
            <a:avLst/>
          </a:prstGeom>
          <a:solidFill>
            <a:schemeClr val="bg1"/>
          </a:solidFill>
        </p:spPr>
        <p:txBody>
          <a:bodyPr wrap="none" rtlCol="0">
            <a:spAutoFit/>
          </a:bodyPr>
          <a:lstStyle/>
          <a:p>
            <a:r>
              <a:rPr lang="en-US" sz="800" b="1" dirty="0" smtClean="0"/>
              <a:t>Body</a:t>
            </a:r>
          </a:p>
        </p:txBody>
      </p:sp>
      <p:sp>
        <p:nvSpPr>
          <p:cNvPr id="194" name="TextBox 193"/>
          <p:cNvSpPr txBox="1"/>
          <p:nvPr/>
        </p:nvSpPr>
        <p:spPr>
          <a:xfrm rot="16200000">
            <a:off x="7984063" y="1428160"/>
            <a:ext cx="441146" cy="215444"/>
          </a:xfrm>
          <a:prstGeom prst="rect">
            <a:avLst/>
          </a:prstGeom>
          <a:solidFill>
            <a:schemeClr val="bg1"/>
          </a:solidFill>
        </p:spPr>
        <p:txBody>
          <a:bodyPr wrap="none" rtlCol="0">
            <a:spAutoFit/>
          </a:bodyPr>
          <a:lstStyle/>
          <a:p>
            <a:r>
              <a:rPr lang="en-US" sz="800" b="1" dirty="0" smtClean="0"/>
              <a:t>Body</a:t>
            </a:r>
          </a:p>
        </p:txBody>
      </p:sp>
      <p:sp>
        <p:nvSpPr>
          <p:cNvPr id="195" name="TextBox 194"/>
          <p:cNvSpPr txBox="1"/>
          <p:nvPr/>
        </p:nvSpPr>
        <p:spPr>
          <a:xfrm rot="16200000">
            <a:off x="8260334" y="1428160"/>
            <a:ext cx="441146" cy="215444"/>
          </a:xfrm>
          <a:prstGeom prst="rect">
            <a:avLst/>
          </a:prstGeom>
          <a:solidFill>
            <a:schemeClr val="bg1"/>
          </a:solidFill>
        </p:spPr>
        <p:txBody>
          <a:bodyPr wrap="none" rtlCol="0">
            <a:spAutoFit/>
          </a:bodyPr>
          <a:lstStyle/>
          <a:p>
            <a:r>
              <a:rPr lang="en-US" sz="800" b="1" dirty="0" smtClean="0"/>
              <a:t>Body</a:t>
            </a:r>
          </a:p>
        </p:txBody>
      </p:sp>
      <p:sp>
        <p:nvSpPr>
          <p:cNvPr id="187" name="Oval 186"/>
          <p:cNvSpPr/>
          <p:nvPr/>
        </p:nvSpPr>
        <p:spPr>
          <a:xfrm>
            <a:off x="3803905" y="653924"/>
            <a:ext cx="5493715" cy="1833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p:cNvSpPr txBox="1"/>
          <p:nvPr/>
        </p:nvSpPr>
        <p:spPr>
          <a:xfrm>
            <a:off x="8517542" y="844959"/>
            <a:ext cx="702436" cy="307777"/>
          </a:xfrm>
          <a:prstGeom prst="rect">
            <a:avLst/>
          </a:prstGeom>
          <a:noFill/>
        </p:spPr>
        <p:txBody>
          <a:bodyPr wrap="none" rtlCol="0">
            <a:spAutoFit/>
          </a:bodyPr>
          <a:lstStyle/>
          <a:p>
            <a:r>
              <a:rPr lang="en-US" sz="1400" dirty="0" smtClean="0"/>
              <a:t>4.7 dB</a:t>
            </a:r>
            <a:endParaRPr lang="en-US" sz="1400" dirty="0"/>
          </a:p>
        </p:txBody>
      </p:sp>
      <p:sp>
        <p:nvSpPr>
          <p:cNvPr id="197" name="Right Brace 196"/>
          <p:cNvSpPr/>
          <p:nvPr/>
        </p:nvSpPr>
        <p:spPr>
          <a:xfrm>
            <a:off x="8441157" y="905255"/>
            <a:ext cx="142875" cy="1901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6" name="Straight Connector 175"/>
          <p:cNvCxnSpPr/>
          <p:nvPr/>
        </p:nvCxnSpPr>
        <p:spPr>
          <a:xfrm>
            <a:off x="3524250" y="2308844"/>
            <a:ext cx="0" cy="11119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3764303" y="2311128"/>
            <a:ext cx="0" cy="11119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2811293" y="2136267"/>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2946015"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08152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21868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335584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349300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63016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3769709"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390448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404164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417880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431596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45312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59028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472744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86460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500176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513892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527608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41324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555040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568756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582472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5961888" y="2139696"/>
            <a:ext cx="9525" cy="1280160"/>
          </a:xfrm>
          <a:prstGeom prst="line">
            <a:avLst/>
          </a:prstGeom>
          <a:ln w="127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19687" y="4077474"/>
            <a:ext cx="3568566" cy="738664"/>
          </a:xfrm>
          <a:prstGeom prst="rect">
            <a:avLst/>
          </a:prstGeom>
          <a:noFill/>
          <a:ln>
            <a:solidFill>
              <a:schemeClr val="tx1"/>
            </a:solidFill>
          </a:ln>
        </p:spPr>
        <p:txBody>
          <a:bodyPr wrap="square" rtlCol="0">
            <a:spAutoFit/>
          </a:bodyPr>
          <a:lstStyle/>
          <a:p>
            <a:r>
              <a:rPr lang="en-US" sz="1400" dirty="0" smtClean="0"/>
              <a:t>Note: </a:t>
            </a:r>
            <a:r>
              <a:rPr lang="en-US" sz="1400" dirty="0" err="1" smtClean="0"/>
              <a:t>Subslots</a:t>
            </a:r>
            <a:r>
              <a:rPr lang="en-US" sz="1400" dirty="0" smtClean="0"/>
              <a:t>, not shown in these examples, carry </a:t>
            </a:r>
            <a:r>
              <a:rPr lang="en-US" sz="1400" dirty="0" err="1" smtClean="0"/>
              <a:t>REQ</a:t>
            </a:r>
            <a:r>
              <a:rPr lang="en-US" sz="1400" dirty="0" smtClean="0"/>
              <a:t> messages (7 bytes or 56 bits long) using QPSK.</a:t>
            </a:r>
            <a:endParaRPr lang="en-US" sz="1400" dirty="0"/>
          </a:p>
        </p:txBody>
      </p:sp>
      <p:cxnSp>
        <p:nvCxnSpPr>
          <p:cNvPr id="223" name="Straight Arrow Connector 222"/>
          <p:cNvCxnSpPr/>
          <p:nvPr/>
        </p:nvCxnSpPr>
        <p:spPr>
          <a:xfrm>
            <a:off x="3524250" y="2863481"/>
            <a:ext cx="240053"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71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modulation </a:t>
            </a:r>
            <a:r>
              <a:rPr lang="en-US" dirty="0"/>
              <a:t>o</a:t>
            </a:r>
            <a:r>
              <a:rPr lang="en-US" dirty="0" smtClean="0"/>
              <a:t>rders: downstream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4965664"/>
              </p:ext>
            </p:extLst>
          </p:nvPr>
        </p:nvGraphicFramePr>
        <p:xfrm>
          <a:off x="2764465" y="1176460"/>
          <a:ext cx="3413051" cy="3200400"/>
        </p:xfrm>
        <a:graphic>
          <a:graphicData uri="http://schemas.openxmlformats.org/drawingml/2006/table">
            <a:tbl>
              <a:tblPr firstRow="1" bandRow="1">
                <a:tableStyleId>{5C22544A-7EE6-4342-B048-85BDC9FD1C3A}</a:tableStyleId>
              </a:tblPr>
              <a:tblGrid>
                <a:gridCol w="689984"/>
                <a:gridCol w="1011225"/>
                <a:gridCol w="1031358"/>
                <a:gridCol w="680484"/>
              </a:tblGrid>
              <a:tr h="370840">
                <a:tc>
                  <a:txBody>
                    <a:bodyPr/>
                    <a:lstStyle/>
                    <a:p>
                      <a:endParaRPr lang="en-US" dirty="0"/>
                    </a:p>
                  </a:txBody>
                  <a:tcPr/>
                </a:tc>
                <a:tc>
                  <a:txBody>
                    <a:bodyPr/>
                    <a:lstStyle/>
                    <a:p>
                      <a:pPr algn="ctr"/>
                      <a:r>
                        <a:rPr lang="en-US" sz="1100" dirty="0" smtClean="0"/>
                        <a:t>CMTS </a:t>
                      </a:r>
                      <a:r>
                        <a:rPr lang="en-US" sz="1100" baseline="0" dirty="0" smtClean="0"/>
                        <a:t>downstream transmit</a:t>
                      </a:r>
                      <a:endParaRPr lang="en-US" sz="1100" dirty="0"/>
                    </a:p>
                  </a:txBody>
                  <a:tcPr/>
                </a:tc>
                <a:tc>
                  <a:txBody>
                    <a:bodyPr/>
                    <a:lstStyle/>
                    <a:p>
                      <a:pPr algn="ctr"/>
                      <a:r>
                        <a:rPr lang="en-US" sz="1100" dirty="0" smtClean="0"/>
                        <a:t>Cable</a:t>
                      </a:r>
                      <a:r>
                        <a:rPr lang="en-US" sz="1100" baseline="0" dirty="0" smtClean="0"/>
                        <a:t> modem</a:t>
                      </a:r>
                      <a:r>
                        <a:rPr lang="en-US" sz="1100" dirty="0" smtClean="0"/>
                        <a:t> downstream receive</a:t>
                      </a:r>
                      <a:endParaRPr lang="en-US" sz="1100" dirty="0"/>
                    </a:p>
                  </a:txBody>
                  <a:tcPr/>
                </a:tc>
                <a:tc>
                  <a:txBody>
                    <a:bodyPr/>
                    <a:lstStyle/>
                    <a:p>
                      <a:pPr algn="ctr"/>
                      <a:r>
                        <a:rPr lang="en-US" sz="1100" dirty="0" smtClean="0"/>
                        <a:t>Bits per symbol</a:t>
                      </a:r>
                      <a:endParaRPr lang="en-US" sz="11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16-QAM</a:t>
                      </a:r>
                      <a:endParaRPr lang="en-US" sz="1000" dirty="0"/>
                    </a:p>
                  </a:txBody>
                  <a:tcPr/>
                </a:tc>
                <a:tc>
                  <a:txBody>
                    <a:bodyPr/>
                    <a:lstStyle/>
                    <a:p>
                      <a:pPr algn="ctr"/>
                      <a:r>
                        <a:rPr lang="en-US" sz="1000" dirty="0" smtClean="0"/>
                        <a:t>16-QAM</a:t>
                      </a:r>
                      <a:endParaRPr lang="en-US" sz="1000" dirty="0"/>
                    </a:p>
                  </a:txBody>
                  <a:tcPr/>
                </a:tc>
                <a:tc>
                  <a:txBody>
                    <a:bodyPr/>
                    <a:lstStyle/>
                    <a:p>
                      <a:pPr algn="ctr"/>
                      <a:r>
                        <a:rPr lang="en-US" sz="1000" dirty="0" smtClean="0"/>
                        <a:t>4</a:t>
                      </a:r>
                      <a:endParaRPr lang="en-US" sz="10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64-QAM</a:t>
                      </a:r>
                      <a:endParaRPr lang="en-US" sz="1000" dirty="0"/>
                    </a:p>
                  </a:txBody>
                  <a:tcPr/>
                </a:tc>
                <a:tc>
                  <a:txBody>
                    <a:bodyPr/>
                    <a:lstStyle/>
                    <a:p>
                      <a:pPr algn="ctr"/>
                      <a:r>
                        <a:rPr lang="en-US" sz="1000" dirty="0" smtClean="0"/>
                        <a:t>64-QAM</a:t>
                      </a:r>
                      <a:endParaRPr lang="en-US" sz="1000" dirty="0"/>
                    </a:p>
                  </a:txBody>
                  <a:tcPr/>
                </a:tc>
                <a:tc>
                  <a:txBody>
                    <a:bodyPr/>
                    <a:lstStyle/>
                    <a:p>
                      <a:pPr algn="ctr"/>
                      <a:r>
                        <a:rPr lang="en-US" sz="1000" dirty="0" smtClean="0"/>
                        <a:t>6</a:t>
                      </a:r>
                      <a:endParaRPr lang="en-US" sz="1000" dirty="0"/>
                    </a:p>
                  </a:txBody>
                  <a:tcPr/>
                </a:tc>
              </a:tr>
              <a:tr h="182880">
                <a:tc>
                  <a:txBody>
                    <a:bodyPr/>
                    <a:lstStyle/>
                    <a:p>
                      <a:pPr algn="ctr"/>
                      <a:r>
                        <a:rPr lang="en-US" sz="1000" smtClean="0"/>
                        <a:t>MUST</a:t>
                      </a:r>
                      <a:endParaRPr lang="en-US" sz="1000" dirty="0"/>
                    </a:p>
                  </a:txBody>
                  <a:tcPr/>
                </a:tc>
                <a:tc>
                  <a:txBody>
                    <a:bodyPr/>
                    <a:lstStyle/>
                    <a:p>
                      <a:pPr algn="ctr"/>
                      <a:r>
                        <a:rPr lang="en-US" sz="1000" dirty="0" smtClean="0"/>
                        <a:t>128-QAM</a:t>
                      </a:r>
                      <a:endParaRPr lang="en-US" sz="1000" dirty="0"/>
                    </a:p>
                  </a:txBody>
                  <a:tcPr/>
                </a:tc>
                <a:tc>
                  <a:txBody>
                    <a:bodyPr/>
                    <a:lstStyle/>
                    <a:p>
                      <a:pPr algn="ctr"/>
                      <a:r>
                        <a:rPr lang="en-US" sz="1000" dirty="0" smtClean="0"/>
                        <a:t>128-QAM</a:t>
                      </a:r>
                      <a:endParaRPr lang="en-US" sz="1000" dirty="0"/>
                    </a:p>
                  </a:txBody>
                  <a:tcPr/>
                </a:tc>
                <a:tc>
                  <a:txBody>
                    <a:bodyPr/>
                    <a:lstStyle/>
                    <a:p>
                      <a:pPr algn="ctr"/>
                      <a:r>
                        <a:rPr lang="en-US" sz="1000" dirty="0" smtClean="0"/>
                        <a:t>7</a:t>
                      </a:r>
                      <a:endParaRPr lang="en-US" sz="1000" dirty="0"/>
                    </a:p>
                  </a:txBody>
                  <a:tcPr/>
                </a:tc>
              </a:tr>
              <a:tr h="182880">
                <a:tc>
                  <a:txBody>
                    <a:bodyPr/>
                    <a:lstStyle/>
                    <a:p>
                      <a:pPr algn="ctr"/>
                      <a:r>
                        <a:rPr lang="en-US" sz="1000" smtClean="0"/>
                        <a:t>MUST</a:t>
                      </a:r>
                      <a:endParaRPr lang="en-US" sz="1000" dirty="0"/>
                    </a:p>
                  </a:txBody>
                  <a:tcPr/>
                </a:tc>
                <a:tc>
                  <a:txBody>
                    <a:bodyPr/>
                    <a:lstStyle/>
                    <a:p>
                      <a:pPr algn="ctr"/>
                      <a:r>
                        <a:rPr lang="en-US" sz="1000" dirty="0" smtClean="0"/>
                        <a:t>256-QAM</a:t>
                      </a:r>
                      <a:endParaRPr lang="en-US" sz="1000" dirty="0"/>
                    </a:p>
                  </a:txBody>
                  <a:tcPr/>
                </a:tc>
                <a:tc>
                  <a:txBody>
                    <a:bodyPr/>
                    <a:lstStyle/>
                    <a:p>
                      <a:pPr algn="ctr"/>
                      <a:r>
                        <a:rPr lang="en-US" sz="1000" dirty="0" smtClean="0"/>
                        <a:t>256-QAM</a:t>
                      </a:r>
                      <a:endParaRPr lang="en-US" sz="1000" dirty="0"/>
                    </a:p>
                  </a:txBody>
                  <a:tcPr/>
                </a:tc>
                <a:tc>
                  <a:txBody>
                    <a:bodyPr/>
                    <a:lstStyle/>
                    <a:p>
                      <a:pPr algn="ctr"/>
                      <a:r>
                        <a:rPr lang="en-US" sz="1000" dirty="0" smtClean="0"/>
                        <a:t>8</a:t>
                      </a:r>
                      <a:endParaRPr lang="en-US" sz="1000" dirty="0"/>
                    </a:p>
                  </a:txBody>
                  <a:tcPr/>
                </a:tc>
              </a:tr>
              <a:tr h="182880">
                <a:tc>
                  <a:txBody>
                    <a:bodyPr/>
                    <a:lstStyle/>
                    <a:p>
                      <a:pPr algn="ctr"/>
                      <a:r>
                        <a:rPr lang="en-US" sz="1000" smtClean="0"/>
                        <a:t>MUST</a:t>
                      </a:r>
                      <a:endParaRPr lang="en-US" sz="1000" dirty="0"/>
                    </a:p>
                  </a:txBody>
                  <a:tcPr/>
                </a:tc>
                <a:tc>
                  <a:txBody>
                    <a:bodyPr/>
                    <a:lstStyle/>
                    <a:p>
                      <a:pPr algn="ctr"/>
                      <a:r>
                        <a:rPr lang="en-US" sz="1000" dirty="0" smtClean="0"/>
                        <a:t>512-QAM</a:t>
                      </a:r>
                      <a:endParaRPr lang="en-US" sz="1000" dirty="0"/>
                    </a:p>
                  </a:txBody>
                  <a:tcPr/>
                </a:tc>
                <a:tc>
                  <a:txBody>
                    <a:bodyPr/>
                    <a:lstStyle/>
                    <a:p>
                      <a:pPr algn="ctr"/>
                      <a:r>
                        <a:rPr lang="en-US" sz="1000" dirty="0" smtClean="0"/>
                        <a:t>512-QAM</a:t>
                      </a:r>
                      <a:endParaRPr lang="en-US" sz="1000" dirty="0"/>
                    </a:p>
                  </a:txBody>
                  <a:tcPr/>
                </a:tc>
                <a:tc>
                  <a:txBody>
                    <a:bodyPr/>
                    <a:lstStyle/>
                    <a:p>
                      <a:pPr algn="ctr"/>
                      <a:r>
                        <a:rPr lang="en-US" sz="1000" dirty="0" smtClean="0"/>
                        <a:t>9</a:t>
                      </a:r>
                      <a:endParaRPr lang="en-US" sz="1000" dirty="0"/>
                    </a:p>
                  </a:txBody>
                  <a:tcPr/>
                </a:tc>
              </a:tr>
              <a:tr h="182880">
                <a:tc>
                  <a:txBody>
                    <a:bodyPr/>
                    <a:lstStyle/>
                    <a:p>
                      <a:pPr algn="ctr"/>
                      <a:r>
                        <a:rPr lang="en-US" sz="1000" smtClean="0"/>
                        <a:t>MUST</a:t>
                      </a:r>
                      <a:endParaRPr lang="en-US" sz="1000" dirty="0"/>
                    </a:p>
                  </a:txBody>
                  <a:tcPr/>
                </a:tc>
                <a:tc>
                  <a:txBody>
                    <a:bodyPr/>
                    <a:lstStyle/>
                    <a:p>
                      <a:pPr algn="ctr"/>
                      <a:r>
                        <a:rPr lang="en-US" sz="1000" dirty="0" smtClean="0"/>
                        <a:t>1024-QAM</a:t>
                      </a:r>
                      <a:endParaRPr lang="en-US" sz="1000" dirty="0"/>
                    </a:p>
                  </a:txBody>
                  <a:tcPr/>
                </a:tc>
                <a:tc>
                  <a:txBody>
                    <a:bodyPr/>
                    <a:lstStyle/>
                    <a:p>
                      <a:pPr algn="ctr"/>
                      <a:r>
                        <a:rPr lang="en-US" sz="1000" dirty="0" smtClean="0"/>
                        <a:t>1024-QAM</a:t>
                      </a:r>
                      <a:endParaRPr lang="en-US" sz="1000" dirty="0"/>
                    </a:p>
                  </a:txBody>
                  <a:tcPr/>
                </a:tc>
                <a:tc>
                  <a:txBody>
                    <a:bodyPr/>
                    <a:lstStyle/>
                    <a:p>
                      <a:pPr algn="ctr"/>
                      <a:r>
                        <a:rPr lang="en-US" sz="1000" dirty="0" smtClean="0"/>
                        <a:t>10</a:t>
                      </a:r>
                      <a:endParaRPr lang="en-US" sz="1000" dirty="0"/>
                    </a:p>
                  </a:txBody>
                  <a:tcPr/>
                </a:tc>
              </a:tr>
              <a:tr h="182880">
                <a:tc>
                  <a:txBody>
                    <a:bodyPr/>
                    <a:lstStyle/>
                    <a:p>
                      <a:pPr algn="ctr"/>
                      <a:r>
                        <a:rPr lang="en-US" sz="1000" smtClean="0"/>
                        <a:t>MUST</a:t>
                      </a:r>
                      <a:endParaRPr lang="en-US" sz="1000" dirty="0"/>
                    </a:p>
                  </a:txBody>
                  <a:tcPr/>
                </a:tc>
                <a:tc>
                  <a:txBody>
                    <a:bodyPr/>
                    <a:lstStyle/>
                    <a:p>
                      <a:pPr algn="ctr"/>
                      <a:r>
                        <a:rPr lang="en-US" sz="1000" dirty="0" smtClean="0"/>
                        <a:t>2048-QAM</a:t>
                      </a:r>
                      <a:endParaRPr lang="en-US" sz="1000" dirty="0"/>
                    </a:p>
                  </a:txBody>
                  <a:tcPr/>
                </a:tc>
                <a:tc>
                  <a:txBody>
                    <a:bodyPr/>
                    <a:lstStyle/>
                    <a:p>
                      <a:pPr algn="ctr"/>
                      <a:r>
                        <a:rPr lang="en-US" sz="1000" dirty="0" smtClean="0"/>
                        <a:t>2048-QAM</a:t>
                      </a:r>
                      <a:endParaRPr lang="en-US" sz="1000" dirty="0"/>
                    </a:p>
                  </a:txBody>
                  <a:tcPr/>
                </a:tc>
                <a:tc>
                  <a:txBody>
                    <a:bodyPr/>
                    <a:lstStyle/>
                    <a:p>
                      <a:pPr algn="ctr"/>
                      <a:r>
                        <a:rPr lang="en-US" sz="1000" dirty="0" smtClean="0"/>
                        <a:t>11</a:t>
                      </a:r>
                      <a:endParaRPr lang="en-US" sz="1000" dirty="0"/>
                    </a:p>
                  </a:txBody>
                  <a:tcPr/>
                </a:tc>
              </a:tr>
              <a:tr h="182880">
                <a:tc>
                  <a:txBody>
                    <a:bodyPr/>
                    <a:lstStyle/>
                    <a:p>
                      <a:pPr algn="ctr"/>
                      <a:r>
                        <a:rPr lang="en-US" sz="1000" dirty="0" smtClean="0"/>
                        <a:t>MUST</a:t>
                      </a:r>
                      <a:endParaRPr lang="en-US" sz="1000" dirty="0"/>
                    </a:p>
                  </a:txBody>
                  <a:tcPr>
                    <a:lnB w="12700" cap="flat" cmpd="sng" algn="ctr">
                      <a:solidFill>
                        <a:schemeClr val="tx1"/>
                      </a:solidFill>
                      <a:prstDash val="solid"/>
                      <a:round/>
                      <a:headEnd type="none" w="med" len="med"/>
                      <a:tailEnd type="none" w="med" len="med"/>
                    </a:lnB>
                  </a:tcPr>
                </a:tc>
                <a:tc>
                  <a:txBody>
                    <a:bodyPr/>
                    <a:lstStyle/>
                    <a:p>
                      <a:pPr algn="ctr"/>
                      <a:r>
                        <a:rPr lang="en-US" sz="1000" dirty="0" smtClean="0"/>
                        <a:t>4096-QAM</a:t>
                      </a:r>
                      <a:endParaRPr lang="en-US" sz="1000" dirty="0"/>
                    </a:p>
                  </a:txBody>
                  <a:tcPr>
                    <a:lnB w="12700" cap="flat" cmpd="sng" algn="ctr">
                      <a:solidFill>
                        <a:schemeClr val="tx1"/>
                      </a:solidFill>
                      <a:prstDash val="solid"/>
                      <a:round/>
                      <a:headEnd type="none" w="med" len="med"/>
                      <a:tailEnd type="none" w="med" len="med"/>
                    </a:lnB>
                  </a:tcPr>
                </a:tc>
                <a:tc>
                  <a:txBody>
                    <a:bodyPr/>
                    <a:lstStyle/>
                    <a:p>
                      <a:pPr algn="ctr"/>
                      <a:r>
                        <a:rPr lang="en-US" sz="1000" dirty="0" smtClean="0"/>
                        <a:t>4096-QAM</a:t>
                      </a:r>
                      <a:endParaRPr lang="en-US" sz="1000" dirty="0"/>
                    </a:p>
                  </a:txBody>
                  <a:tcPr>
                    <a:lnB w="12700" cap="flat" cmpd="sng" algn="ctr">
                      <a:solidFill>
                        <a:schemeClr val="tx1"/>
                      </a:solidFill>
                      <a:prstDash val="solid"/>
                      <a:round/>
                      <a:headEnd type="none" w="med" len="med"/>
                      <a:tailEnd type="none" w="med" len="med"/>
                    </a:lnB>
                  </a:tcPr>
                </a:tc>
                <a:tc>
                  <a:txBody>
                    <a:bodyPr/>
                    <a:lstStyle/>
                    <a:p>
                      <a:pPr algn="ctr"/>
                      <a:r>
                        <a:rPr lang="en-US" sz="1000" dirty="0" smtClean="0"/>
                        <a:t>12</a:t>
                      </a:r>
                      <a:endParaRPr lang="en-US" sz="1000" dirty="0"/>
                    </a:p>
                  </a:txBody>
                  <a:tcPr>
                    <a:lnB w="12700" cap="flat" cmpd="sng" algn="ctr">
                      <a:solidFill>
                        <a:schemeClr val="tx1"/>
                      </a:solidFill>
                      <a:prstDash val="solid"/>
                      <a:round/>
                      <a:headEnd type="none" w="med" len="med"/>
                      <a:tailEnd type="none" w="med" len="med"/>
                    </a:lnB>
                  </a:tcPr>
                </a:tc>
              </a:tr>
              <a:tr h="182880">
                <a:tc>
                  <a:txBody>
                    <a:bodyPr/>
                    <a:lstStyle/>
                    <a:p>
                      <a:pPr algn="ctr"/>
                      <a:r>
                        <a:rPr lang="en-US" sz="1000" dirty="0" smtClean="0"/>
                        <a:t>MAY</a:t>
                      </a:r>
                      <a:endParaRPr lang="en-US" sz="1000" dirty="0"/>
                    </a:p>
                  </a:txBody>
                  <a:tcPr>
                    <a:lnT w="12700" cap="flat" cmpd="sng" algn="ctr">
                      <a:solidFill>
                        <a:schemeClr val="tx1"/>
                      </a:solidFill>
                      <a:prstDash val="solid"/>
                      <a:round/>
                      <a:headEnd type="none" w="med" len="med"/>
                      <a:tailEnd type="none" w="med" len="med"/>
                    </a:lnT>
                  </a:tcPr>
                </a:tc>
                <a:tc>
                  <a:txBody>
                    <a:bodyPr/>
                    <a:lstStyle/>
                    <a:p>
                      <a:pPr algn="ctr"/>
                      <a:r>
                        <a:rPr lang="en-US" sz="1000" dirty="0" smtClean="0"/>
                        <a:t>8192-QAM</a:t>
                      </a:r>
                      <a:endParaRPr lang="en-US" sz="1000" dirty="0"/>
                    </a:p>
                  </a:txBody>
                  <a:tcPr>
                    <a:lnT w="12700" cap="flat" cmpd="sng" algn="ctr">
                      <a:solidFill>
                        <a:schemeClr val="tx1"/>
                      </a:solidFill>
                      <a:prstDash val="solid"/>
                      <a:round/>
                      <a:headEnd type="none" w="med" len="med"/>
                      <a:tailEnd type="none" w="med" len="med"/>
                    </a:lnT>
                  </a:tcPr>
                </a:tc>
                <a:tc>
                  <a:txBody>
                    <a:bodyPr/>
                    <a:lstStyle/>
                    <a:p>
                      <a:pPr algn="ctr"/>
                      <a:r>
                        <a:rPr lang="en-US" sz="1000" dirty="0" smtClean="0"/>
                        <a:t>8192-QAM</a:t>
                      </a:r>
                      <a:endParaRPr lang="en-US" sz="1000" dirty="0"/>
                    </a:p>
                  </a:txBody>
                  <a:tcPr>
                    <a:lnT w="12700" cap="flat" cmpd="sng" algn="ctr">
                      <a:solidFill>
                        <a:schemeClr val="tx1"/>
                      </a:solidFill>
                      <a:prstDash val="solid"/>
                      <a:round/>
                      <a:headEnd type="none" w="med" len="med"/>
                      <a:tailEnd type="none" w="med" len="med"/>
                    </a:lnT>
                  </a:tcPr>
                </a:tc>
                <a:tc>
                  <a:txBody>
                    <a:bodyPr/>
                    <a:lstStyle/>
                    <a:p>
                      <a:pPr algn="ctr"/>
                      <a:r>
                        <a:rPr lang="en-US" sz="1000" dirty="0" smtClean="0"/>
                        <a:t>13</a:t>
                      </a:r>
                      <a:endParaRPr lang="en-US" sz="1000" dirty="0"/>
                    </a:p>
                  </a:txBody>
                  <a:tcPr>
                    <a:lnT w="12700" cap="flat" cmpd="sng" algn="ctr">
                      <a:solidFill>
                        <a:schemeClr val="tx1"/>
                      </a:solidFill>
                      <a:prstDash val="solid"/>
                      <a:round/>
                      <a:headEnd type="none" w="med" len="med"/>
                      <a:tailEnd type="none" w="med" len="med"/>
                    </a:lnT>
                  </a:tcPr>
                </a:tc>
              </a:tr>
              <a:tr h="182880">
                <a:tc>
                  <a:txBody>
                    <a:bodyPr/>
                    <a:lstStyle/>
                    <a:p>
                      <a:pPr algn="ctr"/>
                      <a:r>
                        <a:rPr lang="en-US" sz="1000" dirty="0" smtClean="0"/>
                        <a:t>MAY</a:t>
                      </a:r>
                      <a:endParaRPr lang="en-US" sz="1000" dirty="0"/>
                    </a:p>
                  </a:txBody>
                  <a:tcPr/>
                </a:tc>
                <a:tc>
                  <a:txBody>
                    <a:bodyPr/>
                    <a:lstStyle/>
                    <a:p>
                      <a:pPr algn="ctr"/>
                      <a:r>
                        <a:rPr lang="en-US" sz="1000" dirty="0" smtClean="0"/>
                        <a:t>16384-QAM</a:t>
                      </a:r>
                      <a:endParaRPr lang="en-US" sz="1000" dirty="0"/>
                    </a:p>
                  </a:txBody>
                  <a:tcPr/>
                </a:tc>
                <a:tc>
                  <a:txBody>
                    <a:bodyPr/>
                    <a:lstStyle/>
                    <a:p>
                      <a:pPr algn="ctr"/>
                      <a:r>
                        <a:rPr lang="en-US" sz="1000" dirty="0" smtClean="0"/>
                        <a:t>16384-QAM</a:t>
                      </a:r>
                      <a:endParaRPr lang="en-US" sz="1000" dirty="0"/>
                    </a:p>
                  </a:txBody>
                  <a:tcPr/>
                </a:tc>
                <a:tc>
                  <a:txBody>
                    <a:bodyPr/>
                    <a:lstStyle/>
                    <a:p>
                      <a:pPr algn="ctr"/>
                      <a:r>
                        <a:rPr lang="en-US" sz="1000" dirty="0" smtClean="0"/>
                        <a:t>14</a:t>
                      </a:r>
                      <a:endParaRPr lang="en-US" sz="1000" dirty="0"/>
                    </a:p>
                  </a:txBody>
                  <a:tcPr/>
                </a:tc>
              </a:tr>
            </a:tbl>
          </a:graphicData>
        </a:graphic>
      </p:graphicFrame>
      <p:cxnSp>
        <p:nvCxnSpPr>
          <p:cNvPr id="4" name="Straight Connector 3"/>
          <p:cNvCxnSpPr/>
          <p:nvPr/>
        </p:nvCxnSpPr>
        <p:spPr>
          <a:xfrm flipV="1">
            <a:off x="2318446" y="2914281"/>
            <a:ext cx="5875758" cy="88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00798" y="3003025"/>
            <a:ext cx="2599525" cy="584775"/>
          </a:xfrm>
          <a:prstGeom prst="rect">
            <a:avLst/>
          </a:prstGeom>
          <a:noFill/>
        </p:spPr>
        <p:txBody>
          <a:bodyPr wrap="square" rtlCol="0">
            <a:spAutoFit/>
          </a:bodyPr>
          <a:lstStyle/>
          <a:p>
            <a:r>
              <a:rPr lang="en-US" sz="1600" i="1" smtClean="0"/>
              <a:t>Higher orders than DOCSIS 3.0</a:t>
            </a:r>
            <a:endParaRPr lang="en-US" sz="1600" i="1" dirty="0" smtClean="0"/>
          </a:p>
        </p:txBody>
      </p:sp>
    </p:spTree>
    <p:extLst>
      <p:ext uri="{BB962C8B-B14F-4D97-AF65-F5344CB8AC3E}">
        <p14:creationId xmlns:p14="http://schemas.microsoft.com/office/powerpoint/2010/main" val="2719791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modulation </a:t>
            </a:r>
            <a:r>
              <a:rPr lang="en-US" dirty="0"/>
              <a:t>o</a:t>
            </a:r>
            <a:r>
              <a:rPr lang="en-US" dirty="0" smtClean="0"/>
              <a:t>rders: upstream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6134832"/>
              </p:ext>
            </p:extLst>
          </p:nvPr>
        </p:nvGraphicFramePr>
        <p:xfrm>
          <a:off x="2815629" y="910105"/>
          <a:ext cx="3244924" cy="3931920"/>
        </p:xfrm>
        <a:graphic>
          <a:graphicData uri="http://schemas.openxmlformats.org/drawingml/2006/table">
            <a:tbl>
              <a:tblPr firstRow="1" bandRow="1">
                <a:tableStyleId>{5C22544A-7EE6-4342-B048-85BDC9FD1C3A}</a:tableStyleId>
              </a:tblPr>
              <a:tblGrid>
                <a:gridCol w="746273"/>
                <a:gridCol w="882502"/>
                <a:gridCol w="882502"/>
                <a:gridCol w="733647"/>
              </a:tblGrid>
              <a:tr h="370840">
                <a:tc>
                  <a:txBody>
                    <a:bodyPr/>
                    <a:lstStyle/>
                    <a:p>
                      <a:endParaRPr lang="en-US" dirty="0"/>
                    </a:p>
                  </a:txBody>
                  <a:tcPr/>
                </a:tc>
                <a:tc>
                  <a:txBody>
                    <a:bodyPr/>
                    <a:lstStyle/>
                    <a:p>
                      <a:pPr algn="ctr"/>
                      <a:r>
                        <a:rPr lang="en-US" sz="1100" dirty="0" smtClean="0"/>
                        <a:t>Cable</a:t>
                      </a:r>
                      <a:r>
                        <a:rPr lang="en-US" sz="1100" baseline="0" dirty="0" smtClean="0"/>
                        <a:t> modem upstream transmit</a:t>
                      </a:r>
                      <a:endParaRPr lang="en-US" sz="1100" dirty="0"/>
                    </a:p>
                  </a:txBody>
                  <a:tcPr/>
                </a:tc>
                <a:tc>
                  <a:txBody>
                    <a:bodyPr/>
                    <a:lstStyle/>
                    <a:p>
                      <a:pPr algn="ctr"/>
                      <a:r>
                        <a:rPr lang="en-US" sz="1100" dirty="0" smtClean="0"/>
                        <a:t>CMTS upstream receive</a:t>
                      </a:r>
                      <a:endParaRPr lang="en-US" sz="1100" dirty="0"/>
                    </a:p>
                  </a:txBody>
                  <a:tcPr/>
                </a:tc>
                <a:tc>
                  <a:txBody>
                    <a:bodyPr/>
                    <a:lstStyle/>
                    <a:p>
                      <a:pPr algn="ctr"/>
                      <a:r>
                        <a:rPr lang="en-US" sz="1100" dirty="0" smtClean="0"/>
                        <a:t>Bits per symbol</a:t>
                      </a:r>
                      <a:endParaRPr lang="en-US" sz="11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QPSK</a:t>
                      </a:r>
                      <a:endParaRPr lang="en-US" sz="1000" dirty="0"/>
                    </a:p>
                  </a:txBody>
                  <a:tcPr/>
                </a:tc>
                <a:tc>
                  <a:txBody>
                    <a:bodyPr/>
                    <a:lstStyle/>
                    <a:p>
                      <a:pPr algn="ctr"/>
                      <a:r>
                        <a:rPr lang="en-US" sz="1000" dirty="0" smtClean="0"/>
                        <a:t>QPSK</a:t>
                      </a:r>
                      <a:endParaRPr lang="en-US" sz="1000" dirty="0"/>
                    </a:p>
                  </a:txBody>
                  <a:tcPr/>
                </a:tc>
                <a:tc>
                  <a:txBody>
                    <a:bodyPr/>
                    <a:lstStyle/>
                    <a:p>
                      <a:pPr algn="ctr"/>
                      <a:r>
                        <a:rPr lang="en-US" sz="1000" dirty="0" smtClean="0"/>
                        <a:t>2</a:t>
                      </a:r>
                      <a:endParaRPr lang="en-US" sz="10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8-QAM</a:t>
                      </a:r>
                      <a:endParaRPr lang="en-US" sz="1000" dirty="0"/>
                    </a:p>
                  </a:txBody>
                  <a:tcPr/>
                </a:tc>
                <a:tc>
                  <a:txBody>
                    <a:bodyPr/>
                    <a:lstStyle/>
                    <a:p>
                      <a:pPr algn="ctr"/>
                      <a:r>
                        <a:rPr lang="en-US" sz="1000" dirty="0" smtClean="0"/>
                        <a:t>8-QAM</a:t>
                      </a:r>
                      <a:endParaRPr lang="en-US" sz="1000" dirty="0"/>
                    </a:p>
                  </a:txBody>
                  <a:tcPr/>
                </a:tc>
                <a:tc>
                  <a:txBody>
                    <a:bodyPr/>
                    <a:lstStyle/>
                    <a:p>
                      <a:pPr algn="ctr"/>
                      <a:r>
                        <a:rPr lang="en-US" sz="1000" dirty="0" smtClean="0"/>
                        <a:t>3</a:t>
                      </a:r>
                      <a:endParaRPr lang="en-US" sz="10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16-QAM</a:t>
                      </a:r>
                      <a:endParaRPr lang="en-US" sz="1000" dirty="0"/>
                    </a:p>
                  </a:txBody>
                  <a:tcPr/>
                </a:tc>
                <a:tc>
                  <a:txBody>
                    <a:bodyPr/>
                    <a:lstStyle/>
                    <a:p>
                      <a:pPr algn="ctr"/>
                      <a:r>
                        <a:rPr lang="en-US" sz="1000" dirty="0" smtClean="0"/>
                        <a:t>16-QAM</a:t>
                      </a:r>
                      <a:endParaRPr lang="en-US" sz="1000" dirty="0"/>
                    </a:p>
                  </a:txBody>
                  <a:tcPr/>
                </a:tc>
                <a:tc>
                  <a:txBody>
                    <a:bodyPr/>
                    <a:lstStyle/>
                    <a:p>
                      <a:pPr algn="ctr"/>
                      <a:r>
                        <a:rPr lang="en-US" sz="1000" dirty="0" smtClean="0"/>
                        <a:t>4</a:t>
                      </a:r>
                      <a:endParaRPr lang="en-US" sz="10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32-QAM</a:t>
                      </a:r>
                      <a:endParaRPr lang="en-US" sz="1000" dirty="0"/>
                    </a:p>
                  </a:txBody>
                  <a:tcPr/>
                </a:tc>
                <a:tc>
                  <a:txBody>
                    <a:bodyPr/>
                    <a:lstStyle/>
                    <a:p>
                      <a:pPr algn="ctr"/>
                      <a:r>
                        <a:rPr lang="en-US" sz="1000" dirty="0" smtClean="0"/>
                        <a:t>32-QAM</a:t>
                      </a:r>
                      <a:endParaRPr lang="en-US" sz="1000" dirty="0"/>
                    </a:p>
                  </a:txBody>
                  <a:tcPr/>
                </a:tc>
                <a:tc>
                  <a:txBody>
                    <a:bodyPr/>
                    <a:lstStyle/>
                    <a:p>
                      <a:pPr algn="ctr"/>
                      <a:r>
                        <a:rPr lang="en-US" sz="1000" dirty="0" smtClean="0"/>
                        <a:t>5</a:t>
                      </a:r>
                      <a:endParaRPr lang="en-US" sz="10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64-QAM</a:t>
                      </a:r>
                      <a:endParaRPr lang="en-US" sz="1000" dirty="0"/>
                    </a:p>
                  </a:txBody>
                  <a:tcPr/>
                </a:tc>
                <a:tc>
                  <a:txBody>
                    <a:bodyPr/>
                    <a:lstStyle/>
                    <a:p>
                      <a:pPr algn="ctr"/>
                      <a:r>
                        <a:rPr lang="en-US" sz="1000" dirty="0" smtClean="0"/>
                        <a:t>64-QAM</a:t>
                      </a:r>
                      <a:endParaRPr lang="en-US" sz="1000" dirty="0"/>
                    </a:p>
                  </a:txBody>
                  <a:tcPr/>
                </a:tc>
                <a:tc>
                  <a:txBody>
                    <a:bodyPr/>
                    <a:lstStyle/>
                    <a:p>
                      <a:pPr algn="ctr"/>
                      <a:r>
                        <a:rPr lang="en-US" sz="1000" dirty="0" smtClean="0"/>
                        <a:t>6</a:t>
                      </a:r>
                      <a:endParaRPr lang="en-US" sz="10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128-QAM</a:t>
                      </a:r>
                      <a:endParaRPr lang="en-US" sz="1000" dirty="0"/>
                    </a:p>
                  </a:txBody>
                  <a:tcPr/>
                </a:tc>
                <a:tc>
                  <a:txBody>
                    <a:bodyPr/>
                    <a:lstStyle/>
                    <a:p>
                      <a:pPr algn="ctr"/>
                      <a:r>
                        <a:rPr lang="en-US" sz="1000" dirty="0" smtClean="0"/>
                        <a:t>128-QAM</a:t>
                      </a:r>
                      <a:endParaRPr lang="en-US" sz="1000" dirty="0"/>
                    </a:p>
                  </a:txBody>
                  <a:tcPr/>
                </a:tc>
                <a:tc>
                  <a:txBody>
                    <a:bodyPr/>
                    <a:lstStyle/>
                    <a:p>
                      <a:pPr algn="ctr"/>
                      <a:r>
                        <a:rPr lang="en-US" sz="1000" dirty="0" smtClean="0"/>
                        <a:t>7</a:t>
                      </a:r>
                      <a:endParaRPr lang="en-US" sz="10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256-QAM</a:t>
                      </a:r>
                      <a:endParaRPr lang="en-US" sz="1000" dirty="0"/>
                    </a:p>
                  </a:txBody>
                  <a:tcPr/>
                </a:tc>
                <a:tc>
                  <a:txBody>
                    <a:bodyPr/>
                    <a:lstStyle/>
                    <a:p>
                      <a:pPr algn="ctr"/>
                      <a:r>
                        <a:rPr lang="en-US" sz="1000" dirty="0" smtClean="0"/>
                        <a:t>256-QAM</a:t>
                      </a:r>
                      <a:endParaRPr lang="en-US" sz="1000" dirty="0"/>
                    </a:p>
                  </a:txBody>
                  <a:tcPr/>
                </a:tc>
                <a:tc>
                  <a:txBody>
                    <a:bodyPr/>
                    <a:lstStyle/>
                    <a:p>
                      <a:pPr algn="ctr"/>
                      <a:r>
                        <a:rPr lang="en-US" sz="1000" dirty="0" smtClean="0"/>
                        <a:t>8</a:t>
                      </a:r>
                      <a:endParaRPr lang="en-US" sz="10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512-QAM</a:t>
                      </a:r>
                      <a:endParaRPr lang="en-US" sz="1000" dirty="0"/>
                    </a:p>
                  </a:txBody>
                  <a:tcPr/>
                </a:tc>
                <a:tc>
                  <a:txBody>
                    <a:bodyPr/>
                    <a:lstStyle/>
                    <a:p>
                      <a:pPr algn="ctr"/>
                      <a:r>
                        <a:rPr lang="en-US" sz="1000" dirty="0" smtClean="0"/>
                        <a:t>512-QAM</a:t>
                      </a:r>
                      <a:endParaRPr lang="en-US" sz="1000" dirty="0"/>
                    </a:p>
                  </a:txBody>
                  <a:tcPr/>
                </a:tc>
                <a:tc>
                  <a:txBody>
                    <a:bodyPr/>
                    <a:lstStyle/>
                    <a:p>
                      <a:pPr algn="ctr"/>
                      <a:r>
                        <a:rPr lang="en-US" sz="1000" dirty="0" smtClean="0"/>
                        <a:t>9</a:t>
                      </a:r>
                      <a:endParaRPr lang="en-US" sz="10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1024-QAM</a:t>
                      </a:r>
                      <a:endParaRPr lang="en-US" sz="1000" dirty="0"/>
                    </a:p>
                  </a:txBody>
                  <a:tcPr/>
                </a:tc>
                <a:tc>
                  <a:txBody>
                    <a:bodyPr/>
                    <a:lstStyle/>
                    <a:p>
                      <a:pPr algn="ctr"/>
                      <a:r>
                        <a:rPr lang="en-US" sz="1000" dirty="0" smtClean="0"/>
                        <a:t>1024-QAM</a:t>
                      </a:r>
                      <a:endParaRPr lang="en-US" sz="1000" dirty="0"/>
                    </a:p>
                  </a:txBody>
                  <a:tcPr/>
                </a:tc>
                <a:tc>
                  <a:txBody>
                    <a:bodyPr/>
                    <a:lstStyle/>
                    <a:p>
                      <a:pPr algn="ctr"/>
                      <a:r>
                        <a:rPr lang="en-US" sz="1000" dirty="0" smtClean="0"/>
                        <a:t>10</a:t>
                      </a:r>
                      <a:endParaRPr lang="en-US" sz="1000" dirty="0"/>
                    </a:p>
                  </a:txBody>
                  <a:tcPr/>
                </a:tc>
              </a:tr>
              <a:tr h="182880">
                <a:tc>
                  <a:txBody>
                    <a:bodyPr/>
                    <a:lstStyle/>
                    <a:p>
                      <a:pPr algn="ctr"/>
                      <a:r>
                        <a:rPr lang="en-US" sz="1000" dirty="0" smtClean="0"/>
                        <a:t>MUST</a:t>
                      </a:r>
                      <a:endParaRPr lang="en-US" sz="1000" dirty="0"/>
                    </a:p>
                  </a:txBody>
                  <a:tcPr/>
                </a:tc>
                <a:tc>
                  <a:txBody>
                    <a:bodyPr/>
                    <a:lstStyle/>
                    <a:p>
                      <a:pPr algn="ctr"/>
                      <a:r>
                        <a:rPr lang="en-US" sz="1000" dirty="0" smtClean="0"/>
                        <a:t>2048-QAM</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11</a:t>
                      </a:r>
                      <a:endParaRPr lang="en-US" sz="1000" dirty="0"/>
                    </a:p>
                  </a:txBody>
                  <a:tcPr/>
                </a:tc>
              </a:tr>
              <a:tr h="182880">
                <a:tc>
                  <a:txBody>
                    <a:bodyPr/>
                    <a:lstStyle/>
                    <a:p>
                      <a:pPr algn="ctr"/>
                      <a:r>
                        <a:rPr lang="en-US" sz="1000" dirty="0" smtClean="0"/>
                        <a:t>MUST</a:t>
                      </a:r>
                      <a:endParaRPr lang="en-US" sz="1000" dirty="0"/>
                    </a:p>
                  </a:txBody>
                  <a:tcPr>
                    <a:lnB w="12700" cap="flat" cmpd="sng" algn="ctr">
                      <a:solidFill>
                        <a:schemeClr val="tx1"/>
                      </a:solidFill>
                      <a:prstDash val="solid"/>
                      <a:round/>
                      <a:headEnd type="none" w="med" len="med"/>
                      <a:tailEnd type="none" w="med" len="med"/>
                    </a:lnB>
                  </a:tcPr>
                </a:tc>
                <a:tc>
                  <a:txBody>
                    <a:bodyPr/>
                    <a:lstStyle/>
                    <a:p>
                      <a:pPr algn="ctr"/>
                      <a:r>
                        <a:rPr lang="en-US" sz="1000" dirty="0" smtClean="0"/>
                        <a:t>4096-QAM</a:t>
                      </a:r>
                      <a:endParaRPr lang="en-US" sz="1000" dirty="0"/>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a:t>
                      </a:r>
                      <a:endParaRPr lang="en-US" sz="1000" dirty="0"/>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12</a:t>
                      </a:r>
                      <a:endParaRPr lang="en-US" sz="1000" dirty="0"/>
                    </a:p>
                  </a:txBody>
                  <a:tcPr>
                    <a:lnB w="12700" cap="flat" cmpd="sng" algn="ctr">
                      <a:solidFill>
                        <a:schemeClr val="tx1"/>
                      </a:solidFill>
                      <a:prstDash val="solid"/>
                      <a:round/>
                      <a:headEnd type="none" w="med" len="med"/>
                      <a:tailEnd type="none" w="med" len="med"/>
                    </a:lnB>
                  </a:tcPr>
                </a:tc>
              </a:tr>
              <a:tr h="182880">
                <a:tc>
                  <a:txBody>
                    <a:bodyPr/>
                    <a:lstStyle/>
                    <a:p>
                      <a:pPr algn="ctr"/>
                      <a:r>
                        <a:rPr lang="en-US" sz="1000" dirty="0" smtClean="0"/>
                        <a:t>SHOULD</a:t>
                      </a:r>
                      <a:endParaRPr lang="en-US" sz="1000"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a:t>
                      </a:r>
                      <a:endParaRPr lang="en-US" sz="1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000" dirty="0" smtClean="0"/>
                        <a:t>2048-QAM</a:t>
                      </a:r>
                      <a:endParaRPr lang="en-US" sz="1000" dirty="0"/>
                    </a:p>
                  </a:txBody>
                  <a:tcPr>
                    <a:lnT w="12700" cap="flat" cmpd="sng" algn="ctr">
                      <a:solidFill>
                        <a:schemeClr val="tx1"/>
                      </a:solidFill>
                      <a:prstDash val="solid"/>
                      <a:round/>
                      <a:headEnd type="none" w="med" len="med"/>
                      <a:tailEnd type="none" w="med" len="med"/>
                    </a:lnT>
                  </a:tcPr>
                </a:tc>
                <a:tc>
                  <a:txBody>
                    <a:bodyPr/>
                    <a:lstStyle/>
                    <a:p>
                      <a:pPr algn="ctr"/>
                      <a:r>
                        <a:rPr lang="en-US" sz="1000" dirty="0" smtClean="0"/>
                        <a:t>11</a:t>
                      </a:r>
                      <a:endParaRPr lang="en-US" sz="1000" dirty="0"/>
                    </a:p>
                  </a:txBody>
                  <a:tcPr>
                    <a:lnT w="12700" cap="flat" cmpd="sng" algn="ctr">
                      <a:solidFill>
                        <a:schemeClr val="tx1"/>
                      </a:solidFill>
                      <a:prstDash val="solid"/>
                      <a:round/>
                      <a:headEnd type="none" w="med" len="med"/>
                      <a:tailEnd type="none" w="med" len="med"/>
                    </a:lnT>
                  </a:tcPr>
                </a:tc>
              </a:tr>
              <a:tr h="182880">
                <a:tc>
                  <a:txBody>
                    <a:bodyPr/>
                    <a:lstStyle/>
                    <a:p>
                      <a:pPr algn="ctr"/>
                      <a:r>
                        <a:rPr lang="en-US" sz="1000" dirty="0" smtClean="0"/>
                        <a:t>SHOULD</a:t>
                      </a:r>
                      <a:endParaRPr lang="en-US" sz="1000" dirty="0"/>
                    </a:p>
                  </a:txBody>
                  <a:tcPr/>
                </a:tc>
                <a:tc>
                  <a:txBody>
                    <a:bodyPr/>
                    <a:lstStyle/>
                    <a:p>
                      <a:pPr algn="ctr"/>
                      <a:r>
                        <a:rPr lang="en-US" sz="1000" dirty="0" smtClean="0"/>
                        <a:t>—</a:t>
                      </a:r>
                      <a:endParaRPr lang="en-US" sz="1000" dirty="0"/>
                    </a:p>
                  </a:txBody>
                  <a:tcPr/>
                </a:tc>
                <a:tc>
                  <a:txBody>
                    <a:bodyPr/>
                    <a:lstStyle/>
                    <a:p>
                      <a:pPr algn="ctr"/>
                      <a:r>
                        <a:rPr lang="en-US" sz="1000" dirty="0" smtClean="0"/>
                        <a:t>4096-QAM</a:t>
                      </a:r>
                      <a:endParaRPr lang="en-US" sz="1000" dirty="0"/>
                    </a:p>
                  </a:txBody>
                  <a:tcPr/>
                </a:tc>
                <a:tc>
                  <a:txBody>
                    <a:bodyPr/>
                    <a:lstStyle/>
                    <a:p>
                      <a:pPr algn="ctr"/>
                      <a:r>
                        <a:rPr lang="en-US" sz="1000" dirty="0" smtClean="0"/>
                        <a:t>12</a:t>
                      </a:r>
                      <a:endParaRPr lang="en-US" sz="1000" dirty="0"/>
                    </a:p>
                  </a:txBody>
                  <a:tcPr/>
                </a:tc>
              </a:tr>
            </a:tbl>
          </a:graphicData>
        </a:graphic>
      </p:graphicFrame>
      <p:cxnSp>
        <p:nvCxnSpPr>
          <p:cNvPr id="4" name="Straight Connector 3"/>
          <p:cNvCxnSpPr/>
          <p:nvPr/>
        </p:nvCxnSpPr>
        <p:spPr>
          <a:xfrm>
            <a:off x="2318446" y="2914281"/>
            <a:ext cx="598194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65116" y="3003025"/>
            <a:ext cx="2218156" cy="584775"/>
          </a:xfrm>
          <a:prstGeom prst="rect">
            <a:avLst/>
          </a:prstGeom>
          <a:noFill/>
        </p:spPr>
        <p:txBody>
          <a:bodyPr wrap="square" rtlCol="0">
            <a:spAutoFit/>
          </a:bodyPr>
          <a:lstStyle/>
          <a:p>
            <a:r>
              <a:rPr lang="en-US" sz="1600" i="1" smtClean="0"/>
              <a:t>Higher orders than DOCSIS 3.0 ATDMA</a:t>
            </a:r>
            <a:endParaRPr lang="en-US" sz="1600" i="1" dirty="0" smtClean="0"/>
          </a:p>
        </p:txBody>
      </p:sp>
    </p:spTree>
    <p:extLst>
      <p:ext uri="{BB962C8B-B14F-4D97-AF65-F5344CB8AC3E}">
        <p14:creationId xmlns:p14="http://schemas.microsoft.com/office/powerpoint/2010/main" val="2951334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LDPC FEC</a:t>
            </a:r>
            <a:endParaRPr lang="en-US" dirty="0"/>
          </a:p>
        </p:txBody>
      </p:sp>
      <p:sp>
        <p:nvSpPr>
          <p:cNvPr id="4" name="Content Placeholder 3"/>
          <p:cNvSpPr>
            <a:spLocks noGrp="1"/>
          </p:cNvSpPr>
          <p:nvPr>
            <p:ph idx="1"/>
          </p:nvPr>
        </p:nvSpPr>
        <p:spPr>
          <a:xfrm>
            <a:off x="715033" y="986551"/>
            <a:ext cx="4259165" cy="3832853"/>
          </a:xfrm>
        </p:spPr>
        <p:txBody>
          <a:bodyPr/>
          <a:lstStyle/>
          <a:p>
            <a:r>
              <a:rPr lang="en-US" sz="1800" dirty="0" smtClean="0"/>
              <a:t>DOCSIS 3.1 uses a form of FEC known as LDPC</a:t>
            </a:r>
          </a:p>
          <a:p>
            <a:r>
              <a:rPr lang="en-US" sz="1800" dirty="0" smtClean="0"/>
              <a:t>LDPC = low </a:t>
            </a:r>
            <a:r>
              <a:rPr lang="en-US" sz="1800" dirty="0"/>
              <a:t>d</a:t>
            </a:r>
            <a:r>
              <a:rPr lang="en-US" sz="1800" dirty="0" smtClean="0"/>
              <a:t>ensity </a:t>
            </a:r>
            <a:r>
              <a:rPr lang="en-US" sz="1800" dirty="0"/>
              <a:t>p</a:t>
            </a:r>
            <a:r>
              <a:rPr lang="en-US" sz="1800" dirty="0" smtClean="0"/>
              <a:t>arity </a:t>
            </a:r>
            <a:r>
              <a:rPr lang="en-US" sz="1800" dirty="0"/>
              <a:t>c</a:t>
            </a:r>
            <a:r>
              <a:rPr lang="en-US" sz="1800" dirty="0" smtClean="0"/>
              <a:t>heck</a:t>
            </a:r>
          </a:p>
          <a:p>
            <a:pPr lvl="1"/>
            <a:r>
              <a:rPr lang="en-US" sz="1400" dirty="0"/>
              <a:t>The concept of LDPC was introduced by Robert </a:t>
            </a:r>
            <a:r>
              <a:rPr lang="en-US" sz="1400" dirty="0" smtClean="0"/>
              <a:t>G. </a:t>
            </a:r>
            <a:r>
              <a:rPr lang="en-US" sz="1400" dirty="0" err="1" smtClean="0"/>
              <a:t>Gallager</a:t>
            </a:r>
            <a:r>
              <a:rPr lang="en-US" sz="1400" dirty="0" smtClean="0"/>
              <a:t> </a:t>
            </a:r>
            <a:r>
              <a:rPr lang="en-US" sz="1400" dirty="0"/>
              <a:t>in his 1960 </a:t>
            </a:r>
            <a:r>
              <a:rPr lang="en-US" sz="1400" dirty="0" smtClean="0"/>
              <a:t>Sc.D. thesis at MIT (</a:t>
            </a:r>
            <a:r>
              <a:rPr lang="en-US" sz="1400" dirty="0" err="1" smtClean="0"/>
              <a:t>Gallager’s</a:t>
            </a:r>
            <a:r>
              <a:rPr lang="en-US" sz="1400" dirty="0" smtClean="0"/>
              <a:t> thesis was published </a:t>
            </a:r>
            <a:r>
              <a:rPr lang="en-US" sz="1400" dirty="0"/>
              <a:t>by the MIT Press as a monograph in </a:t>
            </a:r>
            <a:r>
              <a:rPr lang="en-US" sz="1400" dirty="0" smtClean="0"/>
              <a:t>1963)</a:t>
            </a:r>
          </a:p>
          <a:p>
            <a:pPr lvl="1"/>
            <a:r>
              <a:rPr lang="en-US" sz="1400" dirty="0" smtClean="0"/>
              <a:t>Because </a:t>
            </a:r>
            <a:r>
              <a:rPr lang="en-US" sz="1400" dirty="0"/>
              <a:t>of encoder and decoder complexity, it wasn’t practical to implement </a:t>
            </a:r>
            <a:r>
              <a:rPr lang="en-US" sz="1400" dirty="0" smtClean="0"/>
              <a:t>LDPC until </a:t>
            </a:r>
            <a:r>
              <a:rPr lang="en-US" sz="1400" dirty="0"/>
              <a:t>relatively </a:t>
            </a:r>
            <a:r>
              <a:rPr lang="en-US" sz="1400" dirty="0" smtClean="0"/>
              <a:t>recently</a:t>
            </a:r>
          </a:p>
          <a:p>
            <a:r>
              <a:rPr lang="en-US" sz="1800" smtClean="0"/>
              <a:t>BCH </a:t>
            </a:r>
            <a:r>
              <a:rPr lang="en-US" sz="1800"/>
              <a:t>(Bose-Chaudhuri-Hocquengham) </a:t>
            </a:r>
            <a:r>
              <a:rPr lang="en-US" sz="1800" smtClean="0"/>
              <a:t>outer code corrects </a:t>
            </a:r>
            <a:r>
              <a:rPr lang="en-US" sz="1800"/>
              <a:t>residual </a:t>
            </a:r>
            <a:r>
              <a:rPr lang="en-US" sz="1800" smtClean="0"/>
              <a:t>errors in downstream</a:t>
            </a:r>
            <a:endParaRPr lang="en-US" sz="1800" dirty="0" smtClean="0"/>
          </a:p>
        </p:txBody>
      </p:sp>
      <p:pic>
        <p:nvPicPr>
          <p:cNvPr id="5" name="Picture 4"/>
          <p:cNvPicPr>
            <a:picLocks noChangeAspect="1"/>
          </p:cNvPicPr>
          <p:nvPr/>
        </p:nvPicPr>
        <p:blipFill>
          <a:blip r:embed="rId3"/>
          <a:stretch>
            <a:fillRect/>
          </a:stretch>
        </p:blipFill>
        <p:spPr>
          <a:xfrm>
            <a:off x="4974198" y="1699339"/>
            <a:ext cx="4003926" cy="1907630"/>
          </a:xfrm>
          <a:prstGeom prst="rect">
            <a:avLst/>
          </a:prstGeom>
        </p:spPr>
      </p:pic>
    </p:spTree>
    <p:extLst>
      <p:ext uri="{BB962C8B-B14F-4D97-AF65-F5344CB8AC3E}">
        <p14:creationId xmlns:p14="http://schemas.microsoft.com/office/powerpoint/2010/main" val="877002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18" y="921964"/>
            <a:ext cx="6901547" cy="392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FEC: improved SNR and throughput</a:t>
            </a:r>
            <a:endParaRPr lang="en-US" dirty="0"/>
          </a:p>
        </p:txBody>
      </p:sp>
      <p:sp>
        <p:nvSpPr>
          <p:cNvPr id="4" name="Content Placeholder 3"/>
          <p:cNvSpPr>
            <a:spLocks noGrp="1"/>
          </p:cNvSpPr>
          <p:nvPr>
            <p:ph idx="1"/>
          </p:nvPr>
        </p:nvSpPr>
        <p:spPr>
          <a:xfrm>
            <a:off x="6994409" y="1667457"/>
            <a:ext cx="2149591" cy="2217167"/>
          </a:xfrm>
        </p:spPr>
        <p:txBody>
          <a:bodyPr/>
          <a:lstStyle/>
          <a:p>
            <a:r>
              <a:rPr lang="en-US" sz="1600" smtClean="0"/>
              <a:t>~3 dB SNR improvement over D3.0 using 256-QAM</a:t>
            </a:r>
          </a:p>
          <a:p>
            <a:r>
              <a:rPr lang="en-US" sz="1600" smtClean="0"/>
              <a:t>4096-QAM gives ~50% throughput improvement over 256-QAM</a:t>
            </a:r>
            <a:endParaRPr lang="en-US" sz="1600" dirty="0" smtClean="0"/>
          </a:p>
        </p:txBody>
      </p:sp>
      <p:cxnSp>
        <p:nvCxnSpPr>
          <p:cNvPr id="7" name="Straight Arrow Connector 6"/>
          <p:cNvCxnSpPr/>
          <p:nvPr/>
        </p:nvCxnSpPr>
        <p:spPr>
          <a:xfrm flipV="1">
            <a:off x="4713889" y="2274514"/>
            <a:ext cx="0" cy="941652"/>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756278" y="3447469"/>
            <a:ext cx="778817"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Content Placeholder 3"/>
          <p:cNvSpPr txBox="1">
            <a:spLocks/>
          </p:cNvSpPr>
          <p:nvPr/>
        </p:nvSpPr>
        <p:spPr>
          <a:xfrm>
            <a:off x="1652226" y="3595674"/>
            <a:ext cx="986920" cy="288950"/>
          </a:xfrm>
          <a:prstGeom prst="rect">
            <a:avLst/>
          </a:prstGeom>
        </p:spPr>
        <p:txBody>
          <a:bodyPr vert="horz" lIns="91440" tIns="45720" rIns="91440" bIns="45720" rtlCol="0">
            <a:noAutofit/>
          </a:bodyPr>
          <a:lstStyle>
            <a:lvl1pPr marL="237744" indent="-237744" algn="l" defTabSz="914400" rtl="0" eaLnBrk="1" latinLnBrk="0" hangingPunct="1">
              <a:lnSpc>
                <a:spcPct val="95000"/>
              </a:lnSpc>
              <a:spcBef>
                <a:spcPts val="1440"/>
              </a:spcBef>
              <a:buClr>
                <a:schemeClr val="accent1"/>
              </a:buClr>
              <a:buFont typeface="Wingdings" pitchFamily="2" charset="2"/>
              <a:buChar char="§"/>
              <a:defRPr sz="20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smtClean="0"/>
              <a:t>3 dB</a:t>
            </a:r>
          </a:p>
        </p:txBody>
      </p:sp>
      <p:sp>
        <p:nvSpPr>
          <p:cNvPr id="13" name="Content Placeholder 3"/>
          <p:cNvSpPr txBox="1">
            <a:spLocks/>
          </p:cNvSpPr>
          <p:nvPr/>
        </p:nvSpPr>
        <p:spPr>
          <a:xfrm>
            <a:off x="4575152" y="2559874"/>
            <a:ext cx="986920" cy="370932"/>
          </a:xfrm>
          <a:prstGeom prst="rect">
            <a:avLst/>
          </a:prstGeom>
        </p:spPr>
        <p:txBody>
          <a:bodyPr vert="horz" lIns="91440" tIns="45720" rIns="91440" bIns="45720" rtlCol="0">
            <a:noAutofit/>
          </a:bodyPr>
          <a:lstStyle>
            <a:lvl1pPr marL="237744" indent="-237744" algn="l" defTabSz="914400" rtl="0" eaLnBrk="1" latinLnBrk="0" hangingPunct="1">
              <a:lnSpc>
                <a:spcPct val="95000"/>
              </a:lnSpc>
              <a:spcBef>
                <a:spcPts val="1440"/>
              </a:spcBef>
              <a:buClr>
                <a:schemeClr val="accent1"/>
              </a:buClr>
              <a:buFont typeface="Wingdings" pitchFamily="2" charset="2"/>
              <a:buChar char="§"/>
              <a:defRPr sz="20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smtClean="0"/>
              <a:t>1.5x</a:t>
            </a:r>
          </a:p>
        </p:txBody>
      </p:sp>
      <p:sp>
        <p:nvSpPr>
          <p:cNvPr id="14" name="Content Placeholder 3"/>
          <p:cNvSpPr txBox="1">
            <a:spLocks/>
          </p:cNvSpPr>
          <p:nvPr/>
        </p:nvSpPr>
        <p:spPr>
          <a:xfrm>
            <a:off x="2639146" y="3011556"/>
            <a:ext cx="1337115" cy="356207"/>
          </a:xfrm>
          <a:prstGeom prst="rect">
            <a:avLst/>
          </a:prstGeom>
        </p:spPr>
        <p:txBody>
          <a:bodyPr vert="horz" lIns="91440" tIns="45720" rIns="91440" bIns="45720" rtlCol="0">
            <a:noAutofit/>
          </a:bodyPr>
          <a:lstStyle>
            <a:lvl1pPr marL="237744" indent="-237744" algn="l" defTabSz="914400" rtl="0" eaLnBrk="1" latinLnBrk="0" hangingPunct="1">
              <a:lnSpc>
                <a:spcPct val="95000"/>
              </a:lnSpc>
              <a:spcBef>
                <a:spcPts val="1440"/>
              </a:spcBef>
              <a:buClr>
                <a:schemeClr val="accent1"/>
              </a:buClr>
              <a:buFont typeface="Wingdings" pitchFamily="2" charset="2"/>
              <a:buChar char="§"/>
              <a:defRPr sz="20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i="1" smtClean="0">
                <a:solidFill>
                  <a:schemeClr val="accent4">
                    <a:lumMod val="75000"/>
                  </a:schemeClr>
                </a:solidFill>
              </a:rPr>
              <a:t>DOCSIS 3.0</a:t>
            </a:r>
            <a:endParaRPr lang="en-US" sz="1600" b="1" i="1" dirty="0" smtClean="0">
              <a:solidFill>
                <a:schemeClr val="accent4">
                  <a:lumMod val="75000"/>
                </a:schemeClr>
              </a:solidFill>
            </a:endParaRPr>
          </a:p>
        </p:txBody>
      </p:sp>
      <p:sp>
        <p:nvSpPr>
          <p:cNvPr id="16" name="Oval 15"/>
          <p:cNvSpPr/>
          <p:nvPr/>
        </p:nvSpPr>
        <p:spPr>
          <a:xfrm>
            <a:off x="2358114" y="3004214"/>
            <a:ext cx="353962" cy="339196"/>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3"/>
          <p:cNvSpPr txBox="1">
            <a:spLocks/>
          </p:cNvSpPr>
          <p:nvPr/>
        </p:nvSpPr>
        <p:spPr>
          <a:xfrm>
            <a:off x="7238509" y="4207996"/>
            <a:ext cx="1781606" cy="286183"/>
          </a:xfrm>
          <a:prstGeom prst="rect">
            <a:avLst/>
          </a:prstGeom>
        </p:spPr>
        <p:txBody>
          <a:bodyPr vert="horz" lIns="91440" tIns="45720" rIns="91440" bIns="45720" rtlCol="0">
            <a:noAutofit/>
          </a:bodyPr>
          <a:lstStyle>
            <a:lvl1pPr marL="237744" indent="-237744" algn="l" defTabSz="914400" rtl="0" eaLnBrk="1" latinLnBrk="0" hangingPunct="1">
              <a:lnSpc>
                <a:spcPct val="95000"/>
              </a:lnSpc>
              <a:spcBef>
                <a:spcPts val="1440"/>
              </a:spcBef>
              <a:buClr>
                <a:schemeClr val="accent1"/>
              </a:buClr>
              <a:buFont typeface="Wingdings" pitchFamily="2" charset="2"/>
              <a:buChar char="§"/>
              <a:defRPr sz="20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smtClean="0">
                <a:solidFill>
                  <a:schemeClr val="accent1"/>
                </a:solidFill>
              </a:rPr>
              <a:t>Source:  R. Prodan</a:t>
            </a:r>
            <a:endParaRPr lang="en-US" sz="1200" i="1" dirty="0" smtClean="0">
              <a:solidFill>
                <a:schemeClr val="accent1"/>
              </a:solidFill>
            </a:endParaRPr>
          </a:p>
        </p:txBody>
      </p:sp>
      <p:sp>
        <p:nvSpPr>
          <p:cNvPr id="23" name="Content Placeholder 3"/>
          <p:cNvSpPr txBox="1">
            <a:spLocks/>
          </p:cNvSpPr>
          <p:nvPr/>
        </p:nvSpPr>
        <p:spPr>
          <a:xfrm>
            <a:off x="4513311" y="4548244"/>
            <a:ext cx="2831386" cy="463820"/>
          </a:xfrm>
          <a:prstGeom prst="rect">
            <a:avLst/>
          </a:prstGeom>
        </p:spPr>
        <p:txBody>
          <a:bodyPr vert="horz" lIns="91440" tIns="45720" rIns="91440" bIns="45720" rtlCol="0">
            <a:noAutofit/>
          </a:bodyPr>
          <a:lstStyle>
            <a:lvl1pPr marL="237744" indent="-237744" algn="l" defTabSz="914400" rtl="0" eaLnBrk="1" latinLnBrk="0" hangingPunct="1">
              <a:lnSpc>
                <a:spcPct val="95000"/>
              </a:lnSpc>
              <a:spcBef>
                <a:spcPts val="1440"/>
              </a:spcBef>
              <a:buClr>
                <a:schemeClr val="accent1"/>
              </a:buClr>
              <a:buFont typeface="Wingdings" pitchFamily="2" charset="2"/>
              <a:buChar char="§"/>
              <a:defRPr sz="20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smtClean="0"/>
              <a:t>(Spec allows 3-6 dB higher SNR for implementation and channel effects)</a:t>
            </a:r>
          </a:p>
        </p:txBody>
      </p:sp>
    </p:spTree>
    <p:extLst>
      <p:ext uri="{BB962C8B-B14F-4D97-AF65-F5344CB8AC3E}">
        <p14:creationId xmlns:p14="http://schemas.microsoft.com/office/powerpoint/2010/main" val="1358532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45" y="228599"/>
            <a:ext cx="7769834" cy="470883"/>
          </a:xfrm>
        </p:spPr>
        <p:txBody>
          <a:bodyPr/>
          <a:lstStyle/>
          <a:p>
            <a:r>
              <a:rPr lang="en-US" smtClean="0"/>
              <a:t>FEC flexibility</a:t>
            </a:r>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9483"/>
            <a:ext cx="7750328" cy="435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7132320" y="1689020"/>
            <a:ext cx="1954925" cy="1445165"/>
          </a:xfrm>
        </p:spPr>
        <p:txBody>
          <a:bodyPr/>
          <a:lstStyle/>
          <a:p>
            <a:r>
              <a:rPr lang="en-US" smtClean="0"/>
              <a:t>Pick modulation based on SNR</a:t>
            </a:r>
            <a:endParaRPr lang="en-US"/>
          </a:p>
        </p:txBody>
      </p:sp>
      <p:sp>
        <p:nvSpPr>
          <p:cNvPr id="9" name="Content Placeholder 3"/>
          <p:cNvSpPr txBox="1">
            <a:spLocks/>
          </p:cNvSpPr>
          <p:nvPr/>
        </p:nvSpPr>
        <p:spPr>
          <a:xfrm>
            <a:off x="6974666" y="4421071"/>
            <a:ext cx="1135117" cy="423560"/>
          </a:xfrm>
          <a:prstGeom prst="rect">
            <a:avLst/>
          </a:prstGeom>
        </p:spPr>
        <p:txBody>
          <a:bodyPr vert="horz" lIns="91440" tIns="45720" rIns="91440" bIns="45720" rtlCol="0">
            <a:noAutofit/>
          </a:bodyPr>
          <a:lstStyle>
            <a:lvl1pPr marL="237744" indent="-237744" algn="l" defTabSz="914400" rtl="0" eaLnBrk="1" latinLnBrk="0" hangingPunct="1">
              <a:lnSpc>
                <a:spcPct val="95000"/>
              </a:lnSpc>
              <a:spcBef>
                <a:spcPts val="1440"/>
              </a:spcBef>
              <a:buClr>
                <a:schemeClr val="accent1"/>
              </a:buClr>
              <a:buFont typeface="Wingdings" pitchFamily="2" charset="2"/>
              <a:buChar char="§"/>
              <a:defRPr sz="20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smtClean="0"/>
              <a:t>Source:  R. Prodan, SCTE Expo 2014</a:t>
            </a:r>
            <a:endParaRPr lang="en-US" sz="800"/>
          </a:p>
        </p:txBody>
      </p:sp>
    </p:spTree>
    <p:extLst>
      <p:ext uri="{BB962C8B-B14F-4D97-AF65-F5344CB8AC3E}">
        <p14:creationId xmlns:p14="http://schemas.microsoft.com/office/powerpoint/2010/main" val="1955522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4804" y="2073349"/>
            <a:ext cx="3415779" cy="382771"/>
          </a:xfrm>
          <a:prstGeom prst="rect">
            <a:avLst/>
          </a:prstGeom>
          <a:solidFill>
            <a:srgbClr val="A82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2045" y="228600"/>
            <a:ext cx="7938550" cy="628650"/>
          </a:xfrm>
        </p:spPr>
        <p:txBody>
          <a:bodyPr/>
          <a:lstStyle/>
          <a:p>
            <a:r>
              <a:rPr lang="en-US" dirty="0" smtClean="0"/>
              <a:t>DOCSIS 3.1 downstream </a:t>
            </a:r>
            <a:r>
              <a:rPr lang="en-US" dirty="0"/>
              <a:t>f</a:t>
            </a:r>
            <a:r>
              <a:rPr lang="en-US" dirty="0" smtClean="0"/>
              <a:t>requency </a:t>
            </a:r>
            <a:r>
              <a:rPr lang="en-US" dirty="0"/>
              <a:t>u</a:t>
            </a:r>
            <a:r>
              <a:rPr lang="en-US" dirty="0" smtClean="0"/>
              <a:t>sage</a:t>
            </a:r>
            <a:endParaRPr lang="en-US" dirty="0"/>
          </a:p>
        </p:txBody>
      </p:sp>
      <p:sp>
        <p:nvSpPr>
          <p:cNvPr id="3" name="Content Placeholder 2"/>
          <p:cNvSpPr>
            <a:spLocks noGrp="1"/>
          </p:cNvSpPr>
          <p:nvPr>
            <p:ph idx="1"/>
          </p:nvPr>
        </p:nvSpPr>
        <p:spPr>
          <a:xfrm>
            <a:off x="354351" y="3343473"/>
            <a:ext cx="8294622" cy="1476178"/>
          </a:xfrm>
        </p:spPr>
        <p:txBody>
          <a:bodyPr/>
          <a:lstStyle/>
          <a:p>
            <a:r>
              <a:rPr lang="en-US" sz="1600" dirty="0" smtClean="0"/>
              <a:t>DOCSIS 3.1 downstream: 258 MHz to 1218 MHz</a:t>
            </a:r>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cxnSp>
        <p:nvCxnSpPr>
          <p:cNvPr id="11" name="Straight Arrow Connector 10"/>
          <p:cNvCxnSpPr/>
          <p:nvPr/>
        </p:nvCxnSpPr>
        <p:spPr>
          <a:xfrm>
            <a:off x="2494804" y="2773234"/>
            <a:ext cx="3416824"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3454" y="2460334"/>
            <a:ext cx="654346" cy="215444"/>
          </a:xfrm>
          <a:prstGeom prst="rect">
            <a:avLst/>
          </a:prstGeom>
          <a:noFill/>
        </p:spPr>
        <p:txBody>
          <a:bodyPr wrap="none" rtlCol="0">
            <a:spAutoFit/>
          </a:bodyPr>
          <a:lstStyle/>
          <a:p>
            <a:r>
              <a:rPr lang="en-US" sz="800" b="1" dirty="0" smtClean="0"/>
              <a:t>1794 MHz</a:t>
            </a:r>
            <a:endParaRPr lang="en-US" sz="800" b="1" dirty="0"/>
          </a:p>
        </p:txBody>
      </p:sp>
      <p:sp>
        <p:nvSpPr>
          <p:cNvPr id="47" name="TextBox 46"/>
          <p:cNvSpPr txBox="1"/>
          <p:nvPr/>
        </p:nvSpPr>
        <p:spPr>
          <a:xfrm>
            <a:off x="5584455" y="2460334"/>
            <a:ext cx="654346" cy="215444"/>
          </a:xfrm>
          <a:prstGeom prst="rect">
            <a:avLst/>
          </a:prstGeom>
          <a:noFill/>
        </p:spPr>
        <p:txBody>
          <a:bodyPr wrap="none" rtlCol="0">
            <a:spAutoFit/>
          </a:bodyPr>
          <a:lstStyle/>
          <a:p>
            <a:r>
              <a:rPr lang="en-US" sz="800" b="1" dirty="0" smtClean="0"/>
              <a:t>1218 MHz</a:t>
            </a:r>
            <a:endParaRPr lang="en-US" sz="800" b="1" dirty="0"/>
          </a:p>
        </p:txBody>
      </p:sp>
      <p:sp>
        <p:nvSpPr>
          <p:cNvPr id="48" name="TextBox 47"/>
          <p:cNvSpPr txBox="1"/>
          <p:nvPr/>
        </p:nvSpPr>
        <p:spPr>
          <a:xfrm>
            <a:off x="2205606" y="2466684"/>
            <a:ext cx="596638" cy="215444"/>
          </a:xfrm>
          <a:prstGeom prst="rect">
            <a:avLst/>
          </a:prstGeom>
          <a:noFill/>
        </p:spPr>
        <p:txBody>
          <a:bodyPr wrap="none" rtlCol="0">
            <a:spAutoFit/>
          </a:bodyPr>
          <a:lstStyle/>
          <a:p>
            <a:r>
              <a:rPr lang="en-US" sz="800" b="1" dirty="0" smtClean="0"/>
              <a:t>258 MHz</a:t>
            </a:r>
            <a:endParaRPr lang="en-US" sz="800" b="1" dirty="0"/>
          </a:p>
        </p:txBody>
      </p:sp>
      <p:sp>
        <p:nvSpPr>
          <p:cNvPr id="49" name="TextBox 48"/>
          <p:cNvSpPr txBox="1"/>
          <p:nvPr/>
        </p:nvSpPr>
        <p:spPr>
          <a:xfrm>
            <a:off x="1652507" y="2466684"/>
            <a:ext cx="596638" cy="215444"/>
          </a:xfrm>
          <a:prstGeom prst="rect">
            <a:avLst/>
          </a:prstGeom>
          <a:noFill/>
        </p:spPr>
        <p:txBody>
          <a:bodyPr wrap="none" rtlCol="0">
            <a:spAutoFit/>
          </a:bodyPr>
          <a:lstStyle/>
          <a:p>
            <a:r>
              <a:rPr lang="en-US" sz="800" b="1" dirty="0" smtClean="0"/>
              <a:t>108 MHz</a:t>
            </a:r>
            <a:endParaRPr lang="en-US" sz="800" b="1" dirty="0"/>
          </a:p>
        </p:txBody>
      </p:sp>
      <p:cxnSp>
        <p:nvCxnSpPr>
          <p:cNvPr id="52" name="Straight Connector 51"/>
          <p:cNvCxnSpPr/>
          <p:nvPr/>
        </p:nvCxnSpPr>
        <p:spPr>
          <a:xfrm>
            <a:off x="7949483"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10583"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49719"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740169"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958206" y="2466684"/>
            <a:ext cx="596638" cy="215444"/>
          </a:xfrm>
          <a:prstGeom prst="rect">
            <a:avLst/>
          </a:prstGeom>
          <a:noFill/>
        </p:spPr>
        <p:txBody>
          <a:bodyPr wrap="none" rtlCol="0">
            <a:spAutoFit/>
          </a:bodyPr>
          <a:lstStyle/>
          <a:p>
            <a:r>
              <a:rPr lang="en-US" sz="800" b="1" dirty="0" smtClean="0"/>
              <a:t>750 MHz</a:t>
            </a:r>
            <a:endParaRPr lang="en-US" sz="800" b="1" dirty="0"/>
          </a:p>
        </p:txBody>
      </p:sp>
      <p:sp>
        <p:nvSpPr>
          <p:cNvPr id="61" name="TextBox 60"/>
          <p:cNvSpPr txBox="1"/>
          <p:nvPr/>
        </p:nvSpPr>
        <p:spPr>
          <a:xfrm>
            <a:off x="4797055" y="2460334"/>
            <a:ext cx="654346" cy="215444"/>
          </a:xfrm>
          <a:prstGeom prst="rect">
            <a:avLst/>
          </a:prstGeom>
          <a:noFill/>
        </p:spPr>
        <p:txBody>
          <a:bodyPr wrap="none" rtlCol="0">
            <a:spAutoFit/>
          </a:bodyPr>
          <a:lstStyle/>
          <a:p>
            <a:r>
              <a:rPr lang="en-US" sz="800" b="1" dirty="0" smtClean="0"/>
              <a:t>1002 MHz</a:t>
            </a:r>
            <a:endParaRPr lang="en-US" sz="800" b="1" dirty="0"/>
          </a:p>
        </p:txBody>
      </p:sp>
      <p:cxnSp>
        <p:nvCxnSpPr>
          <p:cNvPr id="62" name="Straight Connector 61"/>
          <p:cNvCxnSpPr/>
          <p:nvPr/>
        </p:nvCxnSpPr>
        <p:spPr>
          <a:xfrm>
            <a:off x="1578244"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335421" y="2640332"/>
            <a:ext cx="538930" cy="215444"/>
          </a:xfrm>
          <a:prstGeom prst="rect">
            <a:avLst/>
          </a:prstGeom>
          <a:noFill/>
        </p:spPr>
        <p:txBody>
          <a:bodyPr wrap="none" rtlCol="0">
            <a:spAutoFit/>
          </a:bodyPr>
          <a:lstStyle/>
          <a:p>
            <a:r>
              <a:rPr lang="en-US" sz="800" b="1" dirty="0" smtClean="0"/>
              <a:t>54 MHz</a:t>
            </a:r>
            <a:endParaRPr lang="en-US" sz="800" b="1" dirty="0"/>
          </a:p>
        </p:txBody>
      </p:sp>
      <p:cxnSp>
        <p:nvCxnSpPr>
          <p:cNvPr id="73" name="Straight Arrow Connector 72"/>
          <p:cNvCxnSpPr>
            <a:stCxn id="63" idx="0"/>
          </p:cNvCxnSpPr>
          <p:nvPr/>
        </p:nvCxnSpPr>
        <p:spPr>
          <a:xfrm flipV="1">
            <a:off x="1604886" y="2468018"/>
            <a:ext cx="135283" cy="172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76032" y="2455717"/>
            <a:ext cx="6378893" cy="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500742"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253233" y="2399847"/>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20008" y="240302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989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45" y="228600"/>
            <a:ext cx="7938550" cy="628650"/>
          </a:xfrm>
        </p:spPr>
        <p:txBody>
          <a:bodyPr/>
          <a:lstStyle/>
          <a:p>
            <a:r>
              <a:rPr lang="en-US" dirty="0" smtClean="0"/>
              <a:t>DOCSIS 3.1 downstream </a:t>
            </a:r>
            <a:r>
              <a:rPr lang="en-US" dirty="0"/>
              <a:t>f</a:t>
            </a:r>
            <a:r>
              <a:rPr lang="en-US" dirty="0" smtClean="0"/>
              <a:t>requency </a:t>
            </a:r>
            <a:r>
              <a:rPr lang="en-US" dirty="0"/>
              <a:t>u</a:t>
            </a:r>
            <a:r>
              <a:rPr lang="en-US" dirty="0" smtClean="0"/>
              <a:t>sage</a:t>
            </a:r>
            <a:endParaRPr lang="en-US" dirty="0"/>
          </a:p>
        </p:txBody>
      </p:sp>
      <p:sp>
        <p:nvSpPr>
          <p:cNvPr id="3" name="Content Placeholder 2"/>
          <p:cNvSpPr>
            <a:spLocks noGrp="1"/>
          </p:cNvSpPr>
          <p:nvPr>
            <p:ph idx="1"/>
          </p:nvPr>
        </p:nvSpPr>
        <p:spPr>
          <a:xfrm>
            <a:off x="354351" y="3343473"/>
            <a:ext cx="8294622" cy="1476178"/>
          </a:xfrm>
        </p:spPr>
        <p:txBody>
          <a:bodyPr/>
          <a:lstStyle/>
          <a:p>
            <a:r>
              <a:rPr lang="en-US" sz="1600" dirty="0" smtClean="0"/>
              <a:t>DOCSIS 3.1 downstream: 258 MHz to 1218 MHz</a:t>
            </a:r>
          </a:p>
          <a:p>
            <a:pPr lvl="1"/>
            <a:r>
              <a:rPr lang="en-US" sz="1400" dirty="0" smtClean="0"/>
              <a:t>Optional 108 MHz lower end</a:t>
            </a:r>
          </a:p>
          <a:p>
            <a:pPr lvl="1"/>
            <a:r>
              <a:rPr lang="en-US" sz="1400" dirty="0"/>
              <a:t>O</a:t>
            </a:r>
            <a:r>
              <a:rPr lang="en-US" sz="1400" dirty="0" smtClean="0"/>
              <a:t>ptional 1794 MHz upper end</a:t>
            </a:r>
            <a:endParaRPr lang="en-US" sz="1400" dirty="0"/>
          </a:p>
          <a:p>
            <a:r>
              <a:rPr lang="en-US" sz="1600" dirty="0" smtClean="0"/>
              <a:t>Must support a minimum of two 192 MHz-wide OFDM channels in the downstream</a:t>
            </a:r>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grpSp>
        <p:nvGrpSpPr>
          <p:cNvPr id="5" name="Group 4"/>
          <p:cNvGrpSpPr/>
          <p:nvPr/>
        </p:nvGrpSpPr>
        <p:grpSpPr>
          <a:xfrm>
            <a:off x="1335421" y="2073348"/>
            <a:ext cx="6942379" cy="782428"/>
            <a:chOff x="1335421" y="2073348"/>
            <a:chExt cx="6942379" cy="782428"/>
          </a:xfrm>
        </p:grpSpPr>
        <p:sp>
          <p:nvSpPr>
            <p:cNvPr id="71" name="Trapezoid 70"/>
            <p:cNvSpPr/>
            <p:nvPr/>
          </p:nvSpPr>
          <p:spPr>
            <a:xfrm>
              <a:off x="1960200" y="2073348"/>
              <a:ext cx="1128057" cy="394669"/>
            </a:xfrm>
            <a:prstGeom prst="trapezoid">
              <a:avLst>
                <a:gd name="adj" fmla="val 0"/>
              </a:avLst>
            </a:prstGeom>
            <a:solidFill>
              <a:srgbClr val="00DA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Trapezoid 13"/>
            <p:cNvSpPr/>
            <p:nvPr/>
          </p:nvSpPr>
          <p:spPr>
            <a:xfrm>
              <a:off x="5326867" y="2073348"/>
              <a:ext cx="2622616" cy="394669"/>
            </a:xfrm>
            <a:prstGeom prst="trapezoid">
              <a:avLst>
                <a:gd name="adj" fmla="val 0"/>
              </a:avLst>
            </a:prstGeom>
            <a:solidFill>
              <a:srgbClr val="00DA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Rectangle 27"/>
            <p:cNvSpPr/>
            <p:nvPr/>
          </p:nvSpPr>
          <p:spPr>
            <a:xfrm>
              <a:off x="2494804" y="2073349"/>
              <a:ext cx="3415779" cy="382771"/>
            </a:xfrm>
            <a:prstGeom prst="rect">
              <a:avLst/>
            </a:prstGeom>
            <a:solidFill>
              <a:srgbClr val="A82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494804" y="2773234"/>
              <a:ext cx="3416824"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3454" y="2460334"/>
              <a:ext cx="654346" cy="215444"/>
            </a:xfrm>
            <a:prstGeom prst="rect">
              <a:avLst/>
            </a:prstGeom>
            <a:noFill/>
          </p:spPr>
          <p:txBody>
            <a:bodyPr wrap="none" rtlCol="0">
              <a:spAutoFit/>
            </a:bodyPr>
            <a:lstStyle/>
            <a:p>
              <a:r>
                <a:rPr lang="en-US" sz="800" b="1" dirty="0" smtClean="0"/>
                <a:t>1794 MHz</a:t>
              </a:r>
              <a:endParaRPr lang="en-US" sz="800" b="1" dirty="0"/>
            </a:p>
          </p:txBody>
        </p:sp>
        <p:sp>
          <p:nvSpPr>
            <p:cNvPr id="47" name="TextBox 46"/>
            <p:cNvSpPr txBox="1"/>
            <p:nvPr/>
          </p:nvSpPr>
          <p:spPr>
            <a:xfrm>
              <a:off x="5584455" y="2460334"/>
              <a:ext cx="654346" cy="215444"/>
            </a:xfrm>
            <a:prstGeom prst="rect">
              <a:avLst/>
            </a:prstGeom>
            <a:noFill/>
          </p:spPr>
          <p:txBody>
            <a:bodyPr wrap="none" rtlCol="0">
              <a:spAutoFit/>
            </a:bodyPr>
            <a:lstStyle/>
            <a:p>
              <a:r>
                <a:rPr lang="en-US" sz="800" b="1" dirty="0" smtClean="0"/>
                <a:t>1218 MHz</a:t>
              </a:r>
              <a:endParaRPr lang="en-US" sz="800" b="1" dirty="0"/>
            </a:p>
          </p:txBody>
        </p:sp>
        <p:sp>
          <p:nvSpPr>
            <p:cNvPr id="48" name="TextBox 47"/>
            <p:cNvSpPr txBox="1"/>
            <p:nvPr/>
          </p:nvSpPr>
          <p:spPr>
            <a:xfrm>
              <a:off x="2205606" y="2466684"/>
              <a:ext cx="596638" cy="215444"/>
            </a:xfrm>
            <a:prstGeom prst="rect">
              <a:avLst/>
            </a:prstGeom>
            <a:noFill/>
          </p:spPr>
          <p:txBody>
            <a:bodyPr wrap="none" rtlCol="0">
              <a:spAutoFit/>
            </a:bodyPr>
            <a:lstStyle/>
            <a:p>
              <a:r>
                <a:rPr lang="en-US" sz="800" b="1" dirty="0" smtClean="0"/>
                <a:t>258 MHz</a:t>
              </a:r>
              <a:endParaRPr lang="en-US" sz="800" b="1" dirty="0"/>
            </a:p>
          </p:txBody>
        </p:sp>
        <p:sp>
          <p:nvSpPr>
            <p:cNvPr id="49" name="TextBox 48"/>
            <p:cNvSpPr txBox="1"/>
            <p:nvPr/>
          </p:nvSpPr>
          <p:spPr>
            <a:xfrm>
              <a:off x="1652507" y="2466684"/>
              <a:ext cx="596638" cy="215444"/>
            </a:xfrm>
            <a:prstGeom prst="rect">
              <a:avLst/>
            </a:prstGeom>
            <a:noFill/>
          </p:spPr>
          <p:txBody>
            <a:bodyPr wrap="none" rtlCol="0">
              <a:spAutoFit/>
            </a:bodyPr>
            <a:lstStyle/>
            <a:p>
              <a:r>
                <a:rPr lang="en-US" sz="800" b="1" dirty="0" smtClean="0"/>
                <a:t>108 MHz</a:t>
              </a:r>
              <a:endParaRPr lang="en-US" sz="800" b="1" dirty="0"/>
            </a:p>
          </p:txBody>
        </p:sp>
        <p:cxnSp>
          <p:nvCxnSpPr>
            <p:cNvPr id="52" name="Straight Connector 51"/>
            <p:cNvCxnSpPr/>
            <p:nvPr/>
          </p:nvCxnSpPr>
          <p:spPr>
            <a:xfrm>
              <a:off x="7949483"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10583"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49719"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740169"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301115" y="2463113"/>
              <a:ext cx="596638" cy="215444"/>
            </a:xfrm>
            <a:prstGeom prst="rect">
              <a:avLst/>
            </a:prstGeom>
            <a:noFill/>
          </p:spPr>
          <p:txBody>
            <a:bodyPr wrap="none" rtlCol="0">
              <a:spAutoFit/>
            </a:bodyPr>
            <a:lstStyle/>
            <a:p>
              <a:r>
                <a:rPr lang="en-US" sz="800" b="1" dirty="0" smtClean="0"/>
                <a:t>860 MHz</a:t>
              </a:r>
              <a:endParaRPr lang="en-US" sz="800" b="1" dirty="0"/>
            </a:p>
          </p:txBody>
        </p:sp>
        <p:sp>
          <p:nvSpPr>
            <p:cNvPr id="61" name="TextBox 60"/>
            <p:cNvSpPr txBox="1"/>
            <p:nvPr/>
          </p:nvSpPr>
          <p:spPr>
            <a:xfrm>
              <a:off x="4797055" y="2460334"/>
              <a:ext cx="654346" cy="215444"/>
            </a:xfrm>
            <a:prstGeom prst="rect">
              <a:avLst/>
            </a:prstGeom>
            <a:noFill/>
          </p:spPr>
          <p:txBody>
            <a:bodyPr wrap="none" rtlCol="0">
              <a:spAutoFit/>
            </a:bodyPr>
            <a:lstStyle/>
            <a:p>
              <a:r>
                <a:rPr lang="en-US" sz="800" b="1" dirty="0" smtClean="0"/>
                <a:t>1002 MHz</a:t>
              </a:r>
              <a:endParaRPr lang="en-US" sz="800" b="1" dirty="0"/>
            </a:p>
          </p:txBody>
        </p:sp>
        <p:cxnSp>
          <p:nvCxnSpPr>
            <p:cNvPr id="62" name="Straight Connector 61"/>
            <p:cNvCxnSpPr/>
            <p:nvPr/>
          </p:nvCxnSpPr>
          <p:spPr>
            <a:xfrm>
              <a:off x="1578244"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335421" y="2640332"/>
              <a:ext cx="538930" cy="215444"/>
            </a:xfrm>
            <a:prstGeom prst="rect">
              <a:avLst/>
            </a:prstGeom>
            <a:noFill/>
          </p:spPr>
          <p:txBody>
            <a:bodyPr wrap="none" rtlCol="0">
              <a:spAutoFit/>
            </a:bodyPr>
            <a:lstStyle/>
            <a:p>
              <a:r>
                <a:rPr lang="en-US" sz="800" b="1" dirty="0" smtClean="0"/>
                <a:t>54 MHz</a:t>
              </a:r>
              <a:endParaRPr lang="en-US" sz="800" b="1" dirty="0"/>
            </a:p>
          </p:txBody>
        </p:sp>
        <p:cxnSp>
          <p:nvCxnSpPr>
            <p:cNvPr id="73" name="Straight Arrow Connector 72"/>
            <p:cNvCxnSpPr>
              <a:stCxn id="63" idx="0"/>
            </p:cNvCxnSpPr>
            <p:nvPr/>
          </p:nvCxnSpPr>
          <p:spPr>
            <a:xfrm flipV="1">
              <a:off x="1604886" y="2468018"/>
              <a:ext cx="135283" cy="172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910583" y="2773234"/>
              <a:ext cx="2044342" cy="0"/>
            </a:xfrm>
            <a:prstGeom prst="straightConnector1">
              <a:avLst/>
            </a:prstGeom>
            <a:ln w="19050">
              <a:solidFill>
                <a:schemeClr val="bg2">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960200" y="2773234"/>
              <a:ext cx="543725" cy="0"/>
            </a:xfrm>
            <a:prstGeom prst="straightConnector1">
              <a:avLst/>
            </a:prstGeom>
            <a:ln w="19050">
              <a:solidFill>
                <a:schemeClr val="bg2">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76032" y="2455717"/>
              <a:ext cx="6378893" cy="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500742"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601585" y="2399847"/>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20008" y="240302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19726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rapezoid 33"/>
          <p:cNvSpPr/>
          <p:nvPr/>
        </p:nvSpPr>
        <p:spPr>
          <a:xfrm>
            <a:off x="1706050" y="2062646"/>
            <a:ext cx="5078005" cy="404037"/>
          </a:xfrm>
          <a:prstGeom prst="trapezoid">
            <a:avLst>
              <a:gd name="adj" fmla="val 0"/>
            </a:avLst>
          </a:prstGeom>
          <a:solidFill>
            <a:srgbClr val="A82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dirty="0" smtClean="0"/>
              <a:t>DOCSIS 3.1 </a:t>
            </a:r>
            <a:r>
              <a:rPr lang="en-US" dirty="0"/>
              <a:t>u</a:t>
            </a:r>
            <a:r>
              <a:rPr lang="en-US" dirty="0" smtClean="0"/>
              <a:t>pstream </a:t>
            </a:r>
            <a:r>
              <a:rPr lang="en-US" dirty="0"/>
              <a:t>f</a:t>
            </a:r>
            <a:r>
              <a:rPr lang="en-US" dirty="0" smtClean="0"/>
              <a:t>requency usage</a:t>
            </a:r>
            <a:endParaRPr lang="en-US" dirty="0"/>
          </a:p>
        </p:txBody>
      </p:sp>
      <p:sp>
        <p:nvSpPr>
          <p:cNvPr id="3" name="Content Placeholder 2"/>
          <p:cNvSpPr>
            <a:spLocks noGrp="1"/>
          </p:cNvSpPr>
          <p:nvPr>
            <p:ph idx="1"/>
          </p:nvPr>
        </p:nvSpPr>
        <p:spPr>
          <a:xfrm>
            <a:off x="354351" y="3343473"/>
            <a:ext cx="8460040" cy="1476178"/>
          </a:xfrm>
        </p:spPr>
        <p:txBody>
          <a:bodyPr/>
          <a:lstStyle/>
          <a:p>
            <a:r>
              <a:rPr lang="en-US" sz="1600" dirty="0" smtClean="0"/>
              <a:t>DOCSIS 3.1 upstream: 5 MHz to as high as 204 MHz</a:t>
            </a:r>
          </a:p>
          <a:p>
            <a:pPr lvl="1"/>
            <a:r>
              <a:rPr lang="en-US" sz="1400" dirty="0"/>
              <a:t>Also </a:t>
            </a:r>
            <a:r>
              <a:rPr lang="en-US" sz="1400" dirty="0" smtClean="0"/>
              <a:t>must support </a:t>
            </a:r>
            <a:r>
              <a:rPr lang="en-US" sz="1400" dirty="0"/>
              <a:t>5 MHz to 42 MHz, 5 MHz to 65 MHz, 5 MHz to 85 </a:t>
            </a:r>
            <a:r>
              <a:rPr lang="en-US" sz="1400" dirty="0" smtClean="0"/>
              <a:t>MHz (</a:t>
            </a:r>
            <a:r>
              <a:rPr lang="en-US" sz="1400" dirty="0" smtClean="0">
                <a:solidFill>
                  <a:srgbClr val="00DA05"/>
                </a:solidFill>
              </a:rPr>
              <a:t>mandatory</a:t>
            </a:r>
            <a:r>
              <a:rPr lang="en-US" sz="1400" dirty="0" smtClean="0"/>
              <a:t>), </a:t>
            </a:r>
            <a:r>
              <a:rPr lang="en-US" sz="1400" dirty="0"/>
              <a:t>and 5 MHz to 117 </a:t>
            </a:r>
            <a:r>
              <a:rPr lang="en-US" sz="1400" dirty="0" smtClean="0"/>
              <a:t>MHz</a:t>
            </a:r>
          </a:p>
          <a:p>
            <a:r>
              <a:rPr lang="en-US" sz="1600" dirty="0"/>
              <a:t>Must support a minimum of two </a:t>
            </a:r>
            <a:r>
              <a:rPr lang="en-US" sz="1600" dirty="0" smtClean="0"/>
              <a:t>full OFDMA </a:t>
            </a:r>
            <a:r>
              <a:rPr lang="en-US" sz="1600" dirty="0"/>
              <a:t>channels </a:t>
            </a:r>
            <a:r>
              <a:rPr lang="en-US" sz="1600" dirty="0" smtClean="0"/>
              <a:t>(95 MHz encompassed spectrum each) in </a:t>
            </a:r>
            <a:r>
              <a:rPr lang="en-US" sz="1600" dirty="0"/>
              <a:t>the </a:t>
            </a:r>
            <a:r>
              <a:rPr lang="en-US" sz="1600" dirty="0" smtClean="0"/>
              <a:t>upstream</a:t>
            </a:r>
            <a:endParaRPr lang="en-US" sz="1600" dirty="0"/>
          </a:p>
          <a:p>
            <a:pPr lvl="1"/>
            <a:endParaRPr lang="en-US" sz="1400" dirty="0"/>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cxnSp>
        <p:nvCxnSpPr>
          <p:cNvPr id="11" name="Straight Arrow Connector 10"/>
          <p:cNvCxnSpPr/>
          <p:nvPr/>
        </p:nvCxnSpPr>
        <p:spPr>
          <a:xfrm>
            <a:off x="1700718" y="2753833"/>
            <a:ext cx="5083338"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50750" y="2460334"/>
            <a:ext cx="596638" cy="215444"/>
          </a:xfrm>
          <a:prstGeom prst="rect">
            <a:avLst/>
          </a:prstGeom>
          <a:noFill/>
        </p:spPr>
        <p:txBody>
          <a:bodyPr wrap="none" rtlCol="0">
            <a:spAutoFit/>
          </a:bodyPr>
          <a:lstStyle/>
          <a:p>
            <a:r>
              <a:rPr lang="en-US" sz="800" b="1" dirty="0" smtClean="0"/>
              <a:t>258 MHz</a:t>
            </a:r>
            <a:endParaRPr lang="en-US" sz="800" b="1" dirty="0"/>
          </a:p>
        </p:txBody>
      </p:sp>
      <p:sp>
        <p:nvSpPr>
          <p:cNvPr id="47" name="TextBox 46"/>
          <p:cNvSpPr txBox="1"/>
          <p:nvPr/>
        </p:nvSpPr>
        <p:spPr>
          <a:xfrm>
            <a:off x="4267423" y="2460334"/>
            <a:ext cx="596638" cy="215444"/>
          </a:xfrm>
          <a:prstGeom prst="rect">
            <a:avLst/>
          </a:prstGeom>
          <a:noFill/>
        </p:spPr>
        <p:txBody>
          <a:bodyPr wrap="none" rtlCol="0">
            <a:spAutoFit/>
          </a:bodyPr>
          <a:lstStyle/>
          <a:p>
            <a:r>
              <a:rPr lang="en-US" sz="800" b="1" dirty="0" smtClean="0"/>
              <a:t>117 MHz</a:t>
            </a:r>
            <a:endParaRPr lang="en-US" sz="800" b="1" dirty="0"/>
          </a:p>
        </p:txBody>
      </p:sp>
      <p:sp>
        <p:nvSpPr>
          <p:cNvPr id="48" name="TextBox 47"/>
          <p:cNvSpPr txBox="1"/>
          <p:nvPr/>
        </p:nvSpPr>
        <p:spPr>
          <a:xfrm>
            <a:off x="2335262" y="2466684"/>
            <a:ext cx="538930" cy="215444"/>
          </a:xfrm>
          <a:prstGeom prst="rect">
            <a:avLst/>
          </a:prstGeom>
          <a:noFill/>
        </p:spPr>
        <p:txBody>
          <a:bodyPr wrap="none" rtlCol="0">
            <a:spAutoFit/>
          </a:bodyPr>
          <a:lstStyle/>
          <a:p>
            <a:r>
              <a:rPr lang="en-US" sz="800" b="1" dirty="0" smtClean="0"/>
              <a:t>42 MHz</a:t>
            </a:r>
            <a:endParaRPr lang="en-US" sz="800" b="1" dirty="0"/>
          </a:p>
        </p:txBody>
      </p:sp>
      <p:cxnSp>
        <p:nvCxnSpPr>
          <p:cNvPr id="52" name="Straight Connector 51"/>
          <p:cNvCxnSpPr/>
          <p:nvPr/>
        </p:nvCxnSpPr>
        <p:spPr>
          <a:xfrm>
            <a:off x="7949483"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784055"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706049"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948254" y="2466684"/>
            <a:ext cx="538930" cy="215444"/>
          </a:xfrm>
          <a:prstGeom prst="rect">
            <a:avLst/>
          </a:prstGeom>
          <a:noFill/>
        </p:spPr>
        <p:txBody>
          <a:bodyPr wrap="none" rtlCol="0">
            <a:spAutoFit/>
          </a:bodyPr>
          <a:lstStyle/>
          <a:p>
            <a:r>
              <a:rPr lang="en-US" sz="800" b="1" dirty="0" smtClean="0"/>
              <a:t>65 MHz</a:t>
            </a:r>
            <a:endParaRPr lang="en-US" sz="800" b="1" dirty="0"/>
          </a:p>
        </p:txBody>
      </p:sp>
      <p:sp>
        <p:nvSpPr>
          <p:cNvPr id="61" name="TextBox 60"/>
          <p:cNvSpPr txBox="1"/>
          <p:nvPr/>
        </p:nvSpPr>
        <p:spPr>
          <a:xfrm>
            <a:off x="3466375" y="2460334"/>
            <a:ext cx="538930" cy="215444"/>
          </a:xfrm>
          <a:prstGeom prst="rect">
            <a:avLst/>
          </a:prstGeom>
          <a:noFill/>
        </p:spPr>
        <p:txBody>
          <a:bodyPr wrap="none" rtlCol="0">
            <a:spAutoFit/>
          </a:bodyPr>
          <a:lstStyle/>
          <a:p>
            <a:r>
              <a:rPr lang="en-US" sz="800" b="1" dirty="0" smtClean="0"/>
              <a:t>85 MHz</a:t>
            </a:r>
            <a:endParaRPr lang="en-US" sz="800" b="1" dirty="0"/>
          </a:p>
        </p:txBody>
      </p:sp>
      <p:sp>
        <p:nvSpPr>
          <p:cNvPr id="63" name="TextBox 62"/>
          <p:cNvSpPr txBox="1"/>
          <p:nvPr/>
        </p:nvSpPr>
        <p:spPr>
          <a:xfrm>
            <a:off x="1465077" y="2468018"/>
            <a:ext cx="481222" cy="215444"/>
          </a:xfrm>
          <a:prstGeom prst="rect">
            <a:avLst/>
          </a:prstGeom>
          <a:noFill/>
        </p:spPr>
        <p:txBody>
          <a:bodyPr wrap="none" rtlCol="0">
            <a:spAutoFit/>
          </a:bodyPr>
          <a:lstStyle/>
          <a:p>
            <a:r>
              <a:rPr lang="en-US" sz="800" b="1" dirty="0"/>
              <a:t>5</a:t>
            </a:r>
            <a:r>
              <a:rPr lang="en-US" sz="800" b="1" dirty="0" smtClean="0"/>
              <a:t> MHz</a:t>
            </a:r>
            <a:endParaRPr lang="en-US" sz="800" b="1" dirty="0"/>
          </a:p>
        </p:txBody>
      </p:sp>
      <p:sp>
        <p:nvSpPr>
          <p:cNvPr id="28" name="TextBox 27"/>
          <p:cNvSpPr txBox="1"/>
          <p:nvPr/>
        </p:nvSpPr>
        <p:spPr>
          <a:xfrm>
            <a:off x="6486118" y="2455782"/>
            <a:ext cx="596638" cy="215444"/>
          </a:xfrm>
          <a:prstGeom prst="rect">
            <a:avLst/>
          </a:prstGeom>
          <a:noFill/>
        </p:spPr>
        <p:txBody>
          <a:bodyPr wrap="none" rtlCol="0">
            <a:spAutoFit/>
          </a:bodyPr>
          <a:lstStyle/>
          <a:p>
            <a:r>
              <a:rPr lang="en-US" sz="800" b="1" dirty="0" smtClean="0"/>
              <a:t>204 MHz</a:t>
            </a:r>
            <a:endParaRPr lang="en-US" sz="800" b="1" dirty="0"/>
          </a:p>
        </p:txBody>
      </p:sp>
      <p:sp>
        <p:nvSpPr>
          <p:cNvPr id="14" name="Trapezoid 13"/>
          <p:cNvSpPr/>
          <p:nvPr/>
        </p:nvSpPr>
        <p:spPr>
          <a:xfrm>
            <a:off x="1706912" y="2121832"/>
            <a:ext cx="897815" cy="333884"/>
          </a:xfrm>
          <a:prstGeom prst="trapezoid">
            <a:avLst>
              <a:gd name="adj" fmla="val 0"/>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Trapezoid 28"/>
          <p:cNvSpPr/>
          <p:nvPr/>
        </p:nvSpPr>
        <p:spPr>
          <a:xfrm>
            <a:off x="1700718" y="2192442"/>
            <a:ext cx="1515267" cy="253960"/>
          </a:xfrm>
          <a:prstGeom prst="trapezoid">
            <a:avLst>
              <a:gd name="adj" fmla="val 0"/>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Trapezoid 30"/>
          <p:cNvSpPr/>
          <p:nvPr/>
        </p:nvSpPr>
        <p:spPr>
          <a:xfrm>
            <a:off x="1713726" y="2339915"/>
            <a:ext cx="2852016" cy="106132"/>
          </a:xfrm>
          <a:prstGeom prst="trapezoid">
            <a:avLst>
              <a:gd name="adj" fmla="val 0"/>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8" name="Straight Connector 7"/>
          <p:cNvCxnSpPr/>
          <p:nvPr/>
        </p:nvCxnSpPr>
        <p:spPr>
          <a:xfrm>
            <a:off x="1576032" y="2455717"/>
            <a:ext cx="6378893" cy="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609926"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15985" y="2399847"/>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34736" y="240302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67156"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00718" y="2906233"/>
            <a:ext cx="909209" cy="0"/>
          </a:xfrm>
          <a:prstGeom prst="straightConnector1">
            <a:avLst/>
          </a:prstGeom>
          <a:ln w="19050">
            <a:solidFill>
              <a:schemeClr val="bg2">
                <a:lumMod val="65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700718" y="3019363"/>
            <a:ext cx="1517001" cy="0"/>
          </a:xfrm>
          <a:prstGeom prst="straightConnector1">
            <a:avLst/>
          </a:prstGeom>
          <a:ln w="19050">
            <a:solidFill>
              <a:schemeClr val="bg2">
                <a:lumMod val="65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700718" y="3126883"/>
            <a:ext cx="2035122" cy="0"/>
          </a:xfrm>
          <a:prstGeom prst="straightConnector1">
            <a:avLst/>
          </a:prstGeom>
          <a:ln w="19050">
            <a:solidFill>
              <a:schemeClr val="bg2">
                <a:lumMod val="65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700718" y="3251233"/>
            <a:ext cx="2893277" cy="0"/>
          </a:xfrm>
          <a:prstGeom prst="straightConnector1">
            <a:avLst/>
          </a:prstGeom>
          <a:ln w="19050">
            <a:solidFill>
              <a:schemeClr val="bg2">
                <a:lumMod val="65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a:off x="1700719" y="2264664"/>
            <a:ext cx="2034018" cy="183891"/>
          </a:xfrm>
          <a:prstGeom prst="trapezoid">
            <a:avLst>
              <a:gd name="adj" fmla="val 0"/>
            </a:avLst>
          </a:prstGeom>
          <a:solidFill>
            <a:srgbClr val="00DA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9533961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rapezoid 36"/>
          <p:cNvSpPr/>
          <p:nvPr/>
        </p:nvSpPr>
        <p:spPr>
          <a:xfrm>
            <a:off x="4247087" y="1653138"/>
            <a:ext cx="3607544" cy="808074"/>
          </a:xfrm>
          <a:prstGeom prst="trapezoid">
            <a:avLst>
              <a:gd name="adj" fmla="val 0"/>
            </a:avLst>
          </a:prstGeom>
          <a:pattFill prst="wdUpDiag">
            <a:fgClr>
              <a:srgbClr val="00DA0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3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008" y="1670825"/>
            <a:ext cx="155448"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35" y="1668739"/>
            <a:ext cx="155448"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rapezoid 35"/>
          <p:cNvSpPr/>
          <p:nvPr/>
        </p:nvSpPr>
        <p:spPr>
          <a:xfrm>
            <a:off x="2910646" y="1658610"/>
            <a:ext cx="837247" cy="808074"/>
          </a:xfrm>
          <a:prstGeom prst="trapezoid">
            <a:avLst>
              <a:gd name="adj" fmla="val 0"/>
            </a:avLst>
          </a:prstGeom>
          <a:pattFill prst="wdUpDiag">
            <a:fgClr>
              <a:srgbClr val="00DA0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dirty="0" smtClean="0"/>
              <a:t>DOCSIS 3.1 </a:t>
            </a:r>
            <a:r>
              <a:rPr lang="en-US" dirty="0"/>
              <a:t>u</a:t>
            </a:r>
            <a:r>
              <a:rPr lang="en-US" dirty="0" smtClean="0"/>
              <a:t>pstream </a:t>
            </a:r>
            <a:r>
              <a:rPr lang="en-US" dirty="0"/>
              <a:t>f</a:t>
            </a:r>
            <a:r>
              <a:rPr lang="en-US" dirty="0" smtClean="0"/>
              <a:t>requency usage</a:t>
            </a:r>
            <a:endParaRPr lang="en-US" dirty="0"/>
          </a:p>
        </p:txBody>
      </p:sp>
      <p:sp>
        <p:nvSpPr>
          <p:cNvPr id="3" name="Content Placeholder 2"/>
          <p:cNvSpPr>
            <a:spLocks noGrp="1"/>
          </p:cNvSpPr>
          <p:nvPr>
            <p:ph idx="1"/>
          </p:nvPr>
        </p:nvSpPr>
        <p:spPr>
          <a:xfrm>
            <a:off x="354351" y="3343473"/>
            <a:ext cx="8460040" cy="1476178"/>
          </a:xfrm>
        </p:spPr>
        <p:txBody>
          <a:bodyPr/>
          <a:lstStyle/>
          <a:p>
            <a:r>
              <a:rPr lang="en-US" sz="1600" dirty="0" smtClean="0"/>
              <a:t>Using time division duplexing, legacy upstream SC-QAM signals can share the return spectrum with full-bandwidth OFDMA.</a:t>
            </a:r>
          </a:p>
          <a:p>
            <a:pPr lvl="1"/>
            <a:r>
              <a:rPr lang="en-US" sz="1400" dirty="0" smtClean="0"/>
              <a:t>A DOCSIS 3.0 (or earlier) modem transmits when DOCSIS 3.1 modems are not transmitting</a:t>
            </a:r>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cxnSp>
        <p:nvCxnSpPr>
          <p:cNvPr id="11" name="Straight Arrow Connector 10"/>
          <p:cNvCxnSpPr/>
          <p:nvPr/>
        </p:nvCxnSpPr>
        <p:spPr>
          <a:xfrm>
            <a:off x="1700718" y="2753833"/>
            <a:ext cx="909209"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951679" y="2460334"/>
            <a:ext cx="596638" cy="215444"/>
          </a:xfrm>
          <a:prstGeom prst="rect">
            <a:avLst/>
          </a:prstGeom>
          <a:noFill/>
        </p:spPr>
        <p:txBody>
          <a:bodyPr wrap="none" rtlCol="0">
            <a:spAutoFit/>
          </a:bodyPr>
          <a:lstStyle/>
          <a:p>
            <a:r>
              <a:rPr lang="en-US" sz="800" b="1" dirty="0" smtClean="0"/>
              <a:t>108 MHz</a:t>
            </a:r>
            <a:endParaRPr lang="en-US" sz="800" b="1" dirty="0"/>
          </a:p>
        </p:txBody>
      </p:sp>
      <p:sp>
        <p:nvSpPr>
          <p:cNvPr id="48" name="TextBox 47"/>
          <p:cNvSpPr txBox="1"/>
          <p:nvPr/>
        </p:nvSpPr>
        <p:spPr>
          <a:xfrm>
            <a:off x="2315528" y="2466684"/>
            <a:ext cx="538930" cy="215444"/>
          </a:xfrm>
          <a:prstGeom prst="rect">
            <a:avLst/>
          </a:prstGeom>
          <a:noFill/>
        </p:spPr>
        <p:txBody>
          <a:bodyPr wrap="none" rtlCol="0">
            <a:spAutoFit/>
          </a:bodyPr>
          <a:lstStyle/>
          <a:p>
            <a:r>
              <a:rPr lang="en-US" sz="800" b="1" dirty="0" smtClean="0"/>
              <a:t>42 MHz</a:t>
            </a:r>
            <a:endParaRPr lang="en-US" sz="800" b="1" dirty="0"/>
          </a:p>
        </p:txBody>
      </p:sp>
      <p:cxnSp>
        <p:nvCxnSpPr>
          <p:cNvPr id="57" name="Straight Connector 56"/>
          <p:cNvCxnSpPr/>
          <p:nvPr/>
        </p:nvCxnSpPr>
        <p:spPr>
          <a:xfrm>
            <a:off x="1706049"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731180" y="2466684"/>
            <a:ext cx="538930" cy="215444"/>
          </a:xfrm>
          <a:prstGeom prst="rect">
            <a:avLst/>
          </a:prstGeom>
          <a:noFill/>
        </p:spPr>
        <p:txBody>
          <a:bodyPr wrap="none" rtlCol="0">
            <a:spAutoFit/>
          </a:bodyPr>
          <a:lstStyle/>
          <a:p>
            <a:r>
              <a:rPr lang="en-US" sz="800" b="1" dirty="0" smtClean="0"/>
              <a:t>54 MHz</a:t>
            </a:r>
            <a:endParaRPr lang="en-US" sz="800" b="1" dirty="0"/>
          </a:p>
        </p:txBody>
      </p:sp>
      <p:sp>
        <p:nvSpPr>
          <p:cNvPr id="61" name="TextBox 60"/>
          <p:cNvSpPr txBox="1"/>
          <p:nvPr/>
        </p:nvSpPr>
        <p:spPr>
          <a:xfrm>
            <a:off x="3472953" y="2460334"/>
            <a:ext cx="538930" cy="215444"/>
          </a:xfrm>
          <a:prstGeom prst="rect">
            <a:avLst/>
          </a:prstGeom>
          <a:noFill/>
        </p:spPr>
        <p:txBody>
          <a:bodyPr wrap="none" rtlCol="0">
            <a:spAutoFit/>
          </a:bodyPr>
          <a:lstStyle/>
          <a:p>
            <a:r>
              <a:rPr lang="en-US" sz="800" b="1" dirty="0" smtClean="0"/>
              <a:t>88 MHz</a:t>
            </a:r>
            <a:endParaRPr lang="en-US" sz="800" b="1" dirty="0"/>
          </a:p>
        </p:txBody>
      </p:sp>
      <p:sp>
        <p:nvSpPr>
          <p:cNvPr id="63" name="TextBox 62"/>
          <p:cNvSpPr txBox="1"/>
          <p:nvPr/>
        </p:nvSpPr>
        <p:spPr>
          <a:xfrm>
            <a:off x="1465077" y="2468018"/>
            <a:ext cx="481222" cy="215444"/>
          </a:xfrm>
          <a:prstGeom prst="rect">
            <a:avLst/>
          </a:prstGeom>
          <a:noFill/>
        </p:spPr>
        <p:txBody>
          <a:bodyPr wrap="none" rtlCol="0">
            <a:spAutoFit/>
          </a:bodyPr>
          <a:lstStyle/>
          <a:p>
            <a:r>
              <a:rPr lang="en-US" sz="800" b="1" dirty="0"/>
              <a:t>5</a:t>
            </a:r>
            <a:r>
              <a:rPr lang="en-US" sz="800" b="1" dirty="0" smtClean="0"/>
              <a:t> MHz</a:t>
            </a:r>
            <a:endParaRPr lang="en-US" sz="800" b="1" dirty="0"/>
          </a:p>
        </p:txBody>
      </p:sp>
      <p:cxnSp>
        <p:nvCxnSpPr>
          <p:cNvPr id="8" name="Straight Connector 7"/>
          <p:cNvCxnSpPr/>
          <p:nvPr/>
        </p:nvCxnSpPr>
        <p:spPr>
          <a:xfrm>
            <a:off x="1576032" y="2455717"/>
            <a:ext cx="6378893" cy="403"/>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609926"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26553" y="2399847"/>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47892" y="240302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251412"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67705" y="1872509"/>
            <a:ext cx="1479892" cy="369332"/>
          </a:xfrm>
          <a:prstGeom prst="rect">
            <a:avLst/>
          </a:prstGeom>
          <a:solidFill>
            <a:schemeClr val="bg1"/>
          </a:solidFill>
        </p:spPr>
        <p:txBody>
          <a:bodyPr wrap="none" rtlCol="0">
            <a:spAutoFit/>
          </a:bodyPr>
          <a:lstStyle/>
          <a:p>
            <a:r>
              <a:rPr lang="en-US" dirty="0" smtClean="0"/>
              <a:t>Downstream</a:t>
            </a:r>
            <a:endParaRPr lang="en-US" dirty="0"/>
          </a:p>
        </p:txBody>
      </p:sp>
      <p:sp>
        <p:nvSpPr>
          <p:cNvPr id="12" name="TextBox 11"/>
          <p:cNvSpPr txBox="1"/>
          <p:nvPr/>
        </p:nvSpPr>
        <p:spPr>
          <a:xfrm>
            <a:off x="1703816" y="993353"/>
            <a:ext cx="909345" cy="461665"/>
          </a:xfrm>
          <a:prstGeom prst="rect">
            <a:avLst/>
          </a:prstGeom>
          <a:noFill/>
        </p:spPr>
        <p:txBody>
          <a:bodyPr wrap="square" rtlCol="0">
            <a:spAutoFit/>
          </a:bodyPr>
          <a:lstStyle/>
          <a:p>
            <a:r>
              <a:rPr lang="en-US" sz="1200" dirty="0" smtClean="0"/>
              <a:t>Upstream SC-QAM</a:t>
            </a:r>
            <a:endParaRPr lang="en-US" sz="1200" dirty="0"/>
          </a:p>
        </p:txBody>
      </p:sp>
    </p:spTree>
    <p:extLst>
      <p:ext uri="{BB962C8B-B14F-4D97-AF65-F5344CB8AC3E}">
        <p14:creationId xmlns:p14="http://schemas.microsoft.com/office/powerpoint/2010/main" val="14817372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70" t="10317" r="39091" b="5415"/>
          <a:stretch/>
        </p:blipFill>
        <p:spPr bwMode="auto">
          <a:xfrm rot="982178">
            <a:off x="6684580" y="2185759"/>
            <a:ext cx="1968101" cy="253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What is DOCSIS 3.1?</a:t>
            </a:r>
            <a:endParaRPr lang="en-US" dirty="0"/>
          </a:p>
        </p:txBody>
      </p:sp>
      <p:sp>
        <p:nvSpPr>
          <p:cNvPr id="6" name="Content Placeholder 5"/>
          <p:cNvSpPr>
            <a:spLocks noGrp="1"/>
          </p:cNvSpPr>
          <p:nvPr>
            <p:ph sz="half" idx="2"/>
          </p:nvPr>
        </p:nvSpPr>
        <p:spPr>
          <a:xfrm>
            <a:off x="786804" y="926353"/>
            <a:ext cx="5147271" cy="3914588"/>
          </a:xfrm>
        </p:spPr>
        <p:txBody>
          <a:bodyPr>
            <a:normAutofit fontScale="70000" lnSpcReduction="20000"/>
          </a:bodyPr>
          <a:lstStyle/>
          <a:p>
            <a:pPr marL="0" indent="0">
              <a:buNone/>
            </a:pPr>
            <a:endParaRPr lang="en-US" b="1" u="sng" dirty="0"/>
          </a:p>
          <a:p>
            <a:r>
              <a:rPr lang="en-US" sz="2100" dirty="0"/>
              <a:t>Answer: The latest </a:t>
            </a:r>
            <a:r>
              <a:rPr lang="en-US" sz="2100" i="1" dirty="0"/>
              <a:t>Data Over Cable Service Interface Specifications</a:t>
            </a:r>
          </a:p>
          <a:p>
            <a:r>
              <a:rPr lang="en-US" sz="2100" b="1" dirty="0"/>
              <a:t>DOCSIS 3.1</a:t>
            </a:r>
            <a:r>
              <a:rPr lang="en-US" sz="2100" dirty="0"/>
              <a:t> is the latest Data Over Cable Service Interface Specifications. </a:t>
            </a:r>
            <a:r>
              <a:rPr lang="en-US" sz="2100" dirty="0" err="1"/>
              <a:t>CableLabs</a:t>
            </a:r>
            <a:r>
              <a:rPr lang="en-US" sz="2100" dirty="0"/>
              <a:t>® released version I01 of the new spec in late October, 2013. The latest version is I06, released June, 2015.</a:t>
            </a:r>
          </a:p>
          <a:p>
            <a:r>
              <a:rPr lang="en-US" sz="2100" dirty="0"/>
              <a:t>All DOCSIS 3.1 specifications including </a:t>
            </a:r>
            <a:r>
              <a:rPr lang="en-US" sz="2100" i="1" dirty="0"/>
              <a:t>MAC and Upper Layer Protocols Interface Specification</a:t>
            </a:r>
            <a:r>
              <a:rPr lang="en-US" sz="2100" dirty="0"/>
              <a:t> (MULPI), </a:t>
            </a:r>
            <a:r>
              <a:rPr lang="en-US" sz="2100" i="1" dirty="0"/>
              <a:t>Cable Modem Operations Support System Interface Specification</a:t>
            </a:r>
            <a:r>
              <a:rPr lang="en-US" sz="2100" dirty="0"/>
              <a:t> (OSSI), </a:t>
            </a:r>
            <a:r>
              <a:rPr lang="en-US" sz="2100" i="1" dirty="0"/>
              <a:t>Physical Layer Specification</a:t>
            </a:r>
            <a:r>
              <a:rPr lang="en-US" sz="2100" dirty="0"/>
              <a:t> (PHY), </a:t>
            </a:r>
            <a:r>
              <a:rPr lang="en-US" sz="2100" i="1" dirty="0"/>
              <a:t>CCAP™ Operations Support System Interface Specification</a:t>
            </a:r>
            <a:r>
              <a:rPr lang="en-US" sz="2100" dirty="0"/>
              <a:t>, and </a:t>
            </a:r>
            <a:r>
              <a:rPr lang="en-US" sz="2100" i="1" dirty="0"/>
              <a:t>Security Specification</a:t>
            </a:r>
            <a:r>
              <a:rPr lang="en-US" sz="2100" dirty="0"/>
              <a:t> have been publicly released</a:t>
            </a:r>
            <a:r>
              <a:rPr lang="en-US" sz="2100" dirty="0" smtClean="0"/>
              <a:t>.</a:t>
            </a:r>
            <a:endParaRPr lang="en-US" sz="2100" dirty="0"/>
          </a:p>
          <a:p>
            <a:pPr marL="624078" lvl="1" indent="-285750">
              <a:buFont typeface="Arial" panose="020B0604020202020204" pitchFamily="34" charset="0"/>
              <a:buChar char="•"/>
            </a:pPr>
            <a:r>
              <a:rPr lang="en-US" sz="1700" dirty="0"/>
              <a:t>(available for download at </a:t>
            </a:r>
            <a:r>
              <a:rPr lang="en-US" sz="1700" dirty="0" err="1" smtClean="0"/>
              <a:t>CableLabs</a:t>
            </a:r>
            <a:r>
              <a:rPr lang="en-US" sz="1700" dirty="0" smtClean="0"/>
              <a:t>’ web site: http</a:t>
            </a:r>
            <a:r>
              <a:rPr lang="en-US" sz="1700" dirty="0"/>
              <a:t>://</a:t>
            </a:r>
            <a:r>
              <a:rPr lang="en-US" sz="1700" dirty="0" smtClean="0"/>
              <a:t>www.cablelabs.com)</a:t>
            </a:r>
            <a:endParaRPr lang="en-US" sz="1700" dirty="0"/>
          </a:p>
          <a:p>
            <a:r>
              <a:rPr lang="en-US" sz="2100" dirty="0"/>
              <a:t>DOCSIS 3.1 specifications became an international standard in early December 2014: ETSI TS 103 311</a:t>
            </a:r>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070" t="10103" r="39095" b="5199"/>
          <a:stretch/>
        </p:blipFill>
        <p:spPr bwMode="auto">
          <a:xfrm rot="640107">
            <a:off x="6046562" y="538941"/>
            <a:ext cx="1902453" cy="245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74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rapezoid 22"/>
          <p:cNvSpPr/>
          <p:nvPr/>
        </p:nvSpPr>
        <p:spPr>
          <a:xfrm>
            <a:off x="1706912" y="1657350"/>
            <a:ext cx="897815" cy="804672"/>
          </a:xfrm>
          <a:prstGeom prst="trapezoid">
            <a:avLst>
              <a:gd name="adj" fmla="val 4196"/>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7" name="Trapezoid 36"/>
          <p:cNvSpPr/>
          <p:nvPr/>
        </p:nvSpPr>
        <p:spPr>
          <a:xfrm>
            <a:off x="4247087" y="1653138"/>
            <a:ext cx="3607544" cy="808074"/>
          </a:xfrm>
          <a:prstGeom prst="trapezoid">
            <a:avLst>
              <a:gd name="adj" fmla="val 0"/>
            </a:avLst>
          </a:prstGeom>
          <a:pattFill prst="wdUpDiag">
            <a:fgClr>
              <a:srgbClr val="00DA0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Trapezoid 35"/>
          <p:cNvSpPr/>
          <p:nvPr/>
        </p:nvSpPr>
        <p:spPr>
          <a:xfrm>
            <a:off x="2910646" y="1658610"/>
            <a:ext cx="837247" cy="808074"/>
          </a:xfrm>
          <a:prstGeom prst="trapezoid">
            <a:avLst>
              <a:gd name="adj" fmla="val 0"/>
            </a:avLst>
          </a:prstGeom>
          <a:pattFill prst="wdUpDiag">
            <a:fgClr>
              <a:srgbClr val="00DA0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dirty="0" smtClean="0"/>
              <a:t>DOCSIS 3.1 </a:t>
            </a:r>
            <a:r>
              <a:rPr lang="en-US" dirty="0"/>
              <a:t>u</a:t>
            </a:r>
            <a:r>
              <a:rPr lang="en-US" dirty="0" smtClean="0"/>
              <a:t>pstream </a:t>
            </a:r>
            <a:r>
              <a:rPr lang="en-US" dirty="0"/>
              <a:t>f</a:t>
            </a:r>
            <a:r>
              <a:rPr lang="en-US" dirty="0" smtClean="0"/>
              <a:t>requency usage</a:t>
            </a:r>
            <a:endParaRPr lang="en-US" dirty="0"/>
          </a:p>
        </p:txBody>
      </p:sp>
      <p:sp>
        <p:nvSpPr>
          <p:cNvPr id="3" name="Content Placeholder 2"/>
          <p:cNvSpPr>
            <a:spLocks noGrp="1"/>
          </p:cNvSpPr>
          <p:nvPr>
            <p:ph idx="1"/>
          </p:nvPr>
        </p:nvSpPr>
        <p:spPr>
          <a:xfrm>
            <a:off x="354351" y="3343473"/>
            <a:ext cx="8460040" cy="1476178"/>
          </a:xfrm>
        </p:spPr>
        <p:txBody>
          <a:bodyPr/>
          <a:lstStyle/>
          <a:p>
            <a:r>
              <a:rPr lang="en-US" sz="1600" dirty="0"/>
              <a:t>Using time division duplexing, legacy upstream SC-QAM signals can share the return spectrum with full-bandwidth OFDMA</a:t>
            </a:r>
            <a:r>
              <a:rPr lang="en-US" sz="1600" dirty="0" smtClean="0"/>
              <a:t>.</a:t>
            </a:r>
          </a:p>
          <a:p>
            <a:pPr lvl="1"/>
            <a:r>
              <a:rPr lang="en-US" sz="1400" dirty="0" smtClean="0"/>
              <a:t>A DOCSIS 3.1 modem transmits when legacy modems are not transmitting </a:t>
            </a:r>
            <a:endParaRPr lang="en-US" sz="1400" dirty="0"/>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cxnSp>
        <p:nvCxnSpPr>
          <p:cNvPr id="11" name="Straight Arrow Connector 10"/>
          <p:cNvCxnSpPr/>
          <p:nvPr/>
        </p:nvCxnSpPr>
        <p:spPr>
          <a:xfrm>
            <a:off x="1700718" y="2753833"/>
            <a:ext cx="909209"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951679" y="2460334"/>
            <a:ext cx="596638" cy="215444"/>
          </a:xfrm>
          <a:prstGeom prst="rect">
            <a:avLst/>
          </a:prstGeom>
          <a:noFill/>
        </p:spPr>
        <p:txBody>
          <a:bodyPr wrap="none" rtlCol="0">
            <a:spAutoFit/>
          </a:bodyPr>
          <a:lstStyle/>
          <a:p>
            <a:r>
              <a:rPr lang="en-US" sz="800" b="1" dirty="0" smtClean="0"/>
              <a:t>108 MHz</a:t>
            </a:r>
            <a:endParaRPr lang="en-US" sz="800" b="1" dirty="0"/>
          </a:p>
        </p:txBody>
      </p:sp>
      <p:sp>
        <p:nvSpPr>
          <p:cNvPr id="48" name="TextBox 47"/>
          <p:cNvSpPr txBox="1"/>
          <p:nvPr/>
        </p:nvSpPr>
        <p:spPr>
          <a:xfrm>
            <a:off x="2315528" y="2466684"/>
            <a:ext cx="538930" cy="215444"/>
          </a:xfrm>
          <a:prstGeom prst="rect">
            <a:avLst/>
          </a:prstGeom>
          <a:noFill/>
        </p:spPr>
        <p:txBody>
          <a:bodyPr wrap="none" rtlCol="0">
            <a:spAutoFit/>
          </a:bodyPr>
          <a:lstStyle/>
          <a:p>
            <a:r>
              <a:rPr lang="en-US" sz="800" b="1" dirty="0" smtClean="0"/>
              <a:t>42 MHz</a:t>
            </a:r>
            <a:endParaRPr lang="en-US" sz="800" b="1" dirty="0"/>
          </a:p>
        </p:txBody>
      </p:sp>
      <p:cxnSp>
        <p:nvCxnSpPr>
          <p:cNvPr id="57" name="Straight Connector 56"/>
          <p:cNvCxnSpPr/>
          <p:nvPr/>
        </p:nvCxnSpPr>
        <p:spPr>
          <a:xfrm>
            <a:off x="1706049"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731180" y="2466684"/>
            <a:ext cx="538930" cy="215444"/>
          </a:xfrm>
          <a:prstGeom prst="rect">
            <a:avLst/>
          </a:prstGeom>
          <a:noFill/>
        </p:spPr>
        <p:txBody>
          <a:bodyPr wrap="none" rtlCol="0">
            <a:spAutoFit/>
          </a:bodyPr>
          <a:lstStyle/>
          <a:p>
            <a:r>
              <a:rPr lang="en-US" sz="800" b="1" dirty="0" smtClean="0"/>
              <a:t>54 MHz</a:t>
            </a:r>
            <a:endParaRPr lang="en-US" sz="800" b="1" dirty="0"/>
          </a:p>
        </p:txBody>
      </p:sp>
      <p:sp>
        <p:nvSpPr>
          <p:cNvPr id="61" name="TextBox 60"/>
          <p:cNvSpPr txBox="1"/>
          <p:nvPr/>
        </p:nvSpPr>
        <p:spPr>
          <a:xfrm>
            <a:off x="3472953" y="2460334"/>
            <a:ext cx="538930" cy="215444"/>
          </a:xfrm>
          <a:prstGeom prst="rect">
            <a:avLst/>
          </a:prstGeom>
          <a:noFill/>
        </p:spPr>
        <p:txBody>
          <a:bodyPr wrap="none" rtlCol="0">
            <a:spAutoFit/>
          </a:bodyPr>
          <a:lstStyle/>
          <a:p>
            <a:r>
              <a:rPr lang="en-US" sz="800" b="1" dirty="0" smtClean="0"/>
              <a:t>88 MHz</a:t>
            </a:r>
            <a:endParaRPr lang="en-US" sz="800" b="1" dirty="0"/>
          </a:p>
        </p:txBody>
      </p:sp>
      <p:sp>
        <p:nvSpPr>
          <p:cNvPr id="63" name="TextBox 62"/>
          <p:cNvSpPr txBox="1"/>
          <p:nvPr/>
        </p:nvSpPr>
        <p:spPr>
          <a:xfrm>
            <a:off x="1465077" y="2468018"/>
            <a:ext cx="481222" cy="215444"/>
          </a:xfrm>
          <a:prstGeom prst="rect">
            <a:avLst/>
          </a:prstGeom>
          <a:noFill/>
        </p:spPr>
        <p:txBody>
          <a:bodyPr wrap="none" rtlCol="0">
            <a:spAutoFit/>
          </a:bodyPr>
          <a:lstStyle/>
          <a:p>
            <a:r>
              <a:rPr lang="en-US" sz="800" b="1" dirty="0"/>
              <a:t>5</a:t>
            </a:r>
            <a:r>
              <a:rPr lang="en-US" sz="800" b="1" dirty="0" smtClean="0"/>
              <a:t> MHz</a:t>
            </a:r>
            <a:endParaRPr lang="en-US" sz="800" b="1" dirty="0"/>
          </a:p>
        </p:txBody>
      </p:sp>
      <p:cxnSp>
        <p:nvCxnSpPr>
          <p:cNvPr id="8" name="Straight Connector 7"/>
          <p:cNvCxnSpPr/>
          <p:nvPr/>
        </p:nvCxnSpPr>
        <p:spPr>
          <a:xfrm>
            <a:off x="1576032" y="2455717"/>
            <a:ext cx="6378893" cy="403"/>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609926"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26553" y="2399847"/>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47892" y="240302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251412"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67705" y="1872509"/>
            <a:ext cx="1479892" cy="369332"/>
          </a:xfrm>
          <a:prstGeom prst="rect">
            <a:avLst/>
          </a:prstGeom>
          <a:solidFill>
            <a:schemeClr val="bg1"/>
          </a:solidFill>
        </p:spPr>
        <p:txBody>
          <a:bodyPr wrap="none" rtlCol="0">
            <a:spAutoFit/>
          </a:bodyPr>
          <a:lstStyle/>
          <a:p>
            <a:r>
              <a:rPr lang="en-US" dirty="0" smtClean="0"/>
              <a:t>Downstream</a:t>
            </a:r>
            <a:endParaRPr lang="en-US" dirty="0"/>
          </a:p>
        </p:txBody>
      </p:sp>
      <p:sp>
        <p:nvSpPr>
          <p:cNvPr id="12" name="TextBox 11"/>
          <p:cNvSpPr txBox="1"/>
          <p:nvPr/>
        </p:nvSpPr>
        <p:spPr>
          <a:xfrm>
            <a:off x="1703816" y="993353"/>
            <a:ext cx="909345" cy="461665"/>
          </a:xfrm>
          <a:prstGeom prst="rect">
            <a:avLst/>
          </a:prstGeom>
          <a:noFill/>
        </p:spPr>
        <p:txBody>
          <a:bodyPr wrap="square" rtlCol="0">
            <a:spAutoFit/>
          </a:bodyPr>
          <a:lstStyle/>
          <a:p>
            <a:r>
              <a:rPr lang="en-US" sz="1200" dirty="0" smtClean="0"/>
              <a:t>Upstream OFDMA</a:t>
            </a:r>
            <a:endParaRPr lang="en-US" sz="1200" dirty="0"/>
          </a:p>
        </p:txBody>
      </p:sp>
    </p:spTree>
    <p:extLst>
      <p:ext uri="{BB962C8B-B14F-4D97-AF65-F5344CB8AC3E}">
        <p14:creationId xmlns:p14="http://schemas.microsoft.com/office/powerpoint/2010/main" val="156054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apezoid 24"/>
          <p:cNvSpPr/>
          <p:nvPr/>
        </p:nvSpPr>
        <p:spPr>
          <a:xfrm>
            <a:off x="2520783" y="1655135"/>
            <a:ext cx="82084" cy="804672"/>
          </a:xfrm>
          <a:prstGeom prst="trapezoid">
            <a:avLst>
              <a:gd name="adj" fmla="val 20280"/>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35" y="1656925"/>
            <a:ext cx="155448"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008" y="1656538"/>
            <a:ext cx="155448"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rapezoid 22"/>
          <p:cNvSpPr/>
          <p:nvPr/>
        </p:nvSpPr>
        <p:spPr>
          <a:xfrm>
            <a:off x="1706912" y="1657350"/>
            <a:ext cx="494095" cy="804672"/>
          </a:xfrm>
          <a:prstGeom prst="trapezoid">
            <a:avLst>
              <a:gd name="adj" fmla="val 6938"/>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7" name="Trapezoid 36"/>
          <p:cNvSpPr/>
          <p:nvPr/>
        </p:nvSpPr>
        <p:spPr>
          <a:xfrm>
            <a:off x="4247087" y="1653138"/>
            <a:ext cx="3607544" cy="808074"/>
          </a:xfrm>
          <a:prstGeom prst="trapezoid">
            <a:avLst>
              <a:gd name="adj" fmla="val 0"/>
            </a:avLst>
          </a:prstGeom>
          <a:pattFill prst="wdUpDiag">
            <a:fgClr>
              <a:srgbClr val="00DA0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Trapezoid 35"/>
          <p:cNvSpPr/>
          <p:nvPr/>
        </p:nvSpPr>
        <p:spPr>
          <a:xfrm>
            <a:off x="2910646" y="1658610"/>
            <a:ext cx="837247" cy="808074"/>
          </a:xfrm>
          <a:prstGeom prst="trapezoid">
            <a:avLst>
              <a:gd name="adj" fmla="val 0"/>
            </a:avLst>
          </a:prstGeom>
          <a:pattFill prst="wdUpDiag">
            <a:fgClr>
              <a:srgbClr val="00DA0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dirty="0" smtClean="0"/>
              <a:t>DOCSIS 3.1 </a:t>
            </a:r>
            <a:r>
              <a:rPr lang="en-US" dirty="0"/>
              <a:t>u</a:t>
            </a:r>
            <a:r>
              <a:rPr lang="en-US" dirty="0" smtClean="0"/>
              <a:t>pstream </a:t>
            </a:r>
            <a:r>
              <a:rPr lang="en-US" dirty="0"/>
              <a:t>f</a:t>
            </a:r>
            <a:r>
              <a:rPr lang="en-US" dirty="0" smtClean="0"/>
              <a:t>requency usage</a:t>
            </a:r>
            <a:endParaRPr lang="en-US" dirty="0"/>
          </a:p>
        </p:txBody>
      </p:sp>
      <p:sp>
        <p:nvSpPr>
          <p:cNvPr id="3" name="Content Placeholder 2"/>
          <p:cNvSpPr>
            <a:spLocks noGrp="1"/>
          </p:cNvSpPr>
          <p:nvPr>
            <p:ph idx="1"/>
          </p:nvPr>
        </p:nvSpPr>
        <p:spPr>
          <a:xfrm>
            <a:off x="354351" y="3343473"/>
            <a:ext cx="8460040" cy="1476178"/>
          </a:xfrm>
        </p:spPr>
        <p:txBody>
          <a:bodyPr/>
          <a:lstStyle/>
          <a:p>
            <a:r>
              <a:rPr lang="en-US" sz="1600" dirty="0" smtClean="0"/>
              <a:t>Alternatively, the OFDMA channel can be configured with an exclusion band to accommodate legacy SC-QAM channels, while the OFDMA signal occupies the rest of the spectrum.</a:t>
            </a:r>
            <a:endParaRPr lang="en-US" sz="1400" dirty="0"/>
          </a:p>
          <a:p>
            <a:pPr lvl="1"/>
            <a:r>
              <a:rPr lang="en-US" sz="1400" dirty="0" smtClean="0"/>
              <a:t>This would allow legacy and DOCSIS 3.1 modems to use the spectrum simultaneously</a:t>
            </a:r>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cxnSp>
        <p:nvCxnSpPr>
          <p:cNvPr id="11" name="Straight Arrow Connector 10"/>
          <p:cNvCxnSpPr/>
          <p:nvPr/>
        </p:nvCxnSpPr>
        <p:spPr>
          <a:xfrm>
            <a:off x="1700718" y="2753833"/>
            <a:ext cx="909209"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951679" y="2460334"/>
            <a:ext cx="596638" cy="215444"/>
          </a:xfrm>
          <a:prstGeom prst="rect">
            <a:avLst/>
          </a:prstGeom>
          <a:noFill/>
        </p:spPr>
        <p:txBody>
          <a:bodyPr wrap="none" rtlCol="0">
            <a:spAutoFit/>
          </a:bodyPr>
          <a:lstStyle/>
          <a:p>
            <a:r>
              <a:rPr lang="en-US" sz="800" b="1" dirty="0" smtClean="0"/>
              <a:t>108 MHz</a:t>
            </a:r>
            <a:endParaRPr lang="en-US" sz="800" b="1" dirty="0"/>
          </a:p>
        </p:txBody>
      </p:sp>
      <p:sp>
        <p:nvSpPr>
          <p:cNvPr id="48" name="TextBox 47"/>
          <p:cNvSpPr txBox="1"/>
          <p:nvPr/>
        </p:nvSpPr>
        <p:spPr>
          <a:xfrm>
            <a:off x="2315528" y="2466684"/>
            <a:ext cx="538930" cy="215444"/>
          </a:xfrm>
          <a:prstGeom prst="rect">
            <a:avLst/>
          </a:prstGeom>
          <a:noFill/>
        </p:spPr>
        <p:txBody>
          <a:bodyPr wrap="none" rtlCol="0">
            <a:spAutoFit/>
          </a:bodyPr>
          <a:lstStyle/>
          <a:p>
            <a:r>
              <a:rPr lang="en-US" sz="800" b="1" dirty="0" smtClean="0"/>
              <a:t>42 MHz</a:t>
            </a:r>
            <a:endParaRPr lang="en-US" sz="800" b="1" dirty="0"/>
          </a:p>
        </p:txBody>
      </p:sp>
      <p:cxnSp>
        <p:nvCxnSpPr>
          <p:cNvPr id="57" name="Straight Connector 56"/>
          <p:cNvCxnSpPr/>
          <p:nvPr/>
        </p:nvCxnSpPr>
        <p:spPr>
          <a:xfrm>
            <a:off x="1706049"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731180" y="2466684"/>
            <a:ext cx="538930" cy="215444"/>
          </a:xfrm>
          <a:prstGeom prst="rect">
            <a:avLst/>
          </a:prstGeom>
          <a:noFill/>
        </p:spPr>
        <p:txBody>
          <a:bodyPr wrap="none" rtlCol="0">
            <a:spAutoFit/>
          </a:bodyPr>
          <a:lstStyle/>
          <a:p>
            <a:r>
              <a:rPr lang="en-US" sz="800" b="1" dirty="0" smtClean="0"/>
              <a:t>54 MHz</a:t>
            </a:r>
            <a:endParaRPr lang="en-US" sz="800" b="1" dirty="0"/>
          </a:p>
        </p:txBody>
      </p:sp>
      <p:sp>
        <p:nvSpPr>
          <p:cNvPr id="61" name="TextBox 60"/>
          <p:cNvSpPr txBox="1"/>
          <p:nvPr/>
        </p:nvSpPr>
        <p:spPr>
          <a:xfrm>
            <a:off x="3472953" y="2460334"/>
            <a:ext cx="538930" cy="215444"/>
          </a:xfrm>
          <a:prstGeom prst="rect">
            <a:avLst/>
          </a:prstGeom>
          <a:noFill/>
        </p:spPr>
        <p:txBody>
          <a:bodyPr wrap="none" rtlCol="0">
            <a:spAutoFit/>
          </a:bodyPr>
          <a:lstStyle/>
          <a:p>
            <a:r>
              <a:rPr lang="en-US" sz="800" b="1" dirty="0" smtClean="0"/>
              <a:t>88 MHz</a:t>
            </a:r>
            <a:endParaRPr lang="en-US" sz="800" b="1" dirty="0"/>
          </a:p>
        </p:txBody>
      </p:sp>
      <p:sp>
        <p:nvSpPr>
          <p:cNvPr id="63" name="TextBox 62"/>
          <p:cNvSpPr txBox="1"/>
          <p:nvPr/>
        </p:nvSpPr>
        <p:spPr>
          <a:xfrm>
            <a:off x="1465077" y="2468018"/>
            <a:ext cx="481222" cy="215444"/>
          </a:xfrm>
          <a:prstGeom prst="rect">
            <a:avLst/>
          </a:prstGeom>
          <a:noFill/>
        </p:spPr>
        <p:txBody>
          <a:bodyPr wrap="none" rtlCol="0">
            <a:spAutoFit/>
          </a:bodyPr>
          <a:lstStyle/>
          <a:p>
            <a:r>
              <a:rPr lang="en-US" sz="800" b="1" dirty="0"/>
              <a:t>5</a:t>
            </a:r>
            <a:r>
              <a:rPr lang="en-US" sz="800" b="1" dirty="0" smtClean="0"/>
              <a:t> MHz</a:t>
            </a:r>
            <a:endParaRPr lang="en-US" sz="800" b="1" dirty="0"/>
          </a:p>
        </p:txBody>
      </p:sp>
      <p:cxnSp>
        <p:nvCxnSpPr>
          <p:cNvPr id="8" name="Straight Connector 7"/>
          <p:cNvCxnSpPr/>
          <p:nvPr/>
        </p:nvCxnSpPr>
        <p:spPr>
          <a:xfrm>
            <a:off x="1576032" y="2455717"/>
            <a:ext cx="6378893" cy="403"/>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609926"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26553" y="2399847"/>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47892" y="240302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251412"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67705" y="1872509"/>
            <a:ext cx="1479892" cy="369332"/>
          </a:xfrm>
          <a:prstGeom prst="rect">
            <a:avLst/>
          </a:prstGeom>
          <a:solidFill>
            <a:schemeClr val="bg1"/>
          </a:solidFill>
        </p:spPr>
        <p:txBody>
          <a:bodyPr wrap="none" rtlCol="0">
            <a:spAutoFit/>
          </a:bodyPr>
          <a:lstStyle/>
          <a:p>
            <a:r>
              <a:rPr lang="en-US" dirty="0" smtClean="0"/>
              <a:t>Downstream</a:t>
            </a:r>
            <a:endParaRPr lang="en-US" dirty="0"/>
          </a:p>
        </p:txBody>
      </p:sp>
      <p:sp>
        <p:nvSpPr>
          <p:cNvPr id="12" name="TextBox 11"/>
          <p:cNvSpPr txBox="1"/>
          <p:nvPr/>
        </p:nvSpPr>
        <p:spPr>
          <a:xfrm>
            <a:off x="1703816" y="993353"/>
            <a:ext cx="909345" cy="646331"/>
          </a:xfrm>
          <a:prstGeom prst="rect">
            <a:avLst/>
          </a:prstGeom>
          <a:noFill/>
        </p:spPr>
        <p:txBody>
          <a:bodyPr wrap="square" rtlCol="0">
            <a:spAutoFit/>
          </a:bodyPr>
          <a:lstStyle/>
          <a:p>
            <a:r>
              <a:rPr lang="en-US" sz="1200" dirty="0" smtClean="0"/>
              <a:t>Upstream OFDMA + SC-QAM</a:t>
            </a:r>
            <a:endParaRPr lang="en-US" sz="1200" dirty="0"/>
          </a:p>
        </p:txBody>
      </p:sp>
    </p:spTree>
    <p:extLst>
      <p:ext uri="{BB962C8B-B14F-4D97-AF65-F5344CB8AC3E}">
        <p14:creationId xmlns:p14="http://schemas.microsoft.com/office/powerpoint/2010/main" val="825003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performance?</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17463" b="24680"/>
          <a:stretch/>
        </p:blipFill>
        <p:spPr>
          <a:xfrm>
            <a:off x="147517" y="1856228"/>
            <a:ext cx="4230202" cy="2254686"/>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44989712"/>
              </p:ext>
            </p:extLst>
          </p:nvPr>
        </p:nvGraphicFramePr>
        <p:xfrm>
          <a:off x="5712575" y="1105792"/>
          <a:ext cx="2431965" cy="3525949"/>
        </p:xfrm>
        <a:graphic>
          <a:graphicData uri="http://schemas.openxmlformats.org/drawingml/2006/table">
            <a:tbl>
              <a:tblPr firstRow="1" bandRow="1">
                <a:tableStyleId>{5C22544A-7EE6-4342-B048-85BDC9FD1C3A}</a:tableStyleId>
              </a:tblPr>
              <a:tblGrid>
                <a:gridCol w="1156058"/>
                <a:gridCol w="1275907"/>
              </a:tblGrid>
              <a:tr h="430870">
                <a:tc gridSpan="2">
                  <a:txBody>
                    <a:bodyPr/>
                    <a:lstStyle/>
                    <a:p>
                      <a:pPr algn="ctr"/>
                      <a:r>
                        <a:rPr lang="en-US" dirty="0" smtClean="0"/>
                        <a:t>Example</a:t>
                      </a:r>
                      <a:r>
                        <a:rPr lang="en-US" baseline="0" dirty="0" smtClean="0"/>
                        <a:t> DOCSIS 3.1 SNR/MER requirements</a:t>
                      </a:r>
                    </a:p>
                  </a:txBody>
                  <a:tcPr/>
                </a:tc>
                <a:tc hMerge="1">
                  <a:txBody>
                    <a:bodyPr/>
                    <a:lstStyle/>
                    <a:p>
                      <a:endParaRPr lang="en-US" dirty="0"/>
                    </a:p>
                  </a:txBody>
                  <a:tcPr/>
                </a:tc>
              </a:tr>
              <a:tr h="430870">
                <a:tc>
                  <a:txBody>
                    <a:bodyPr/>
                    <a:lstStyle/>
                    <a:p>
                      <a:pPr algn="ctr"/>
                      <a:r>
                        <a:rPr lang="en-US" sz="1200" b="0" dirty="0" smtClean="0"/>
                        <a:t>Modulation order</a:t>
                      </a:r>
                      <a:endParaRPr lang="en-US" sz="1200" b="0" dirty="0"/>
                    </a:p>
                  </a:txBody>
                  <a:tcPr/>
                </a:tc>
                <a:tc>
                  <a:txBody>
                    <a:bodyPr/>
                    <a:lstStyle/>
                    <a:p>
                      <a:pPr algn="ctr"/>
                      <a:r>
                        <a:rPr lang="en-US" sz="1200" b="0" dirty="0" smtClean="0"/>
                        <a:t>MER/SNR</a:t>
                      </a:r>
                      <a:endParaRPr lang="en-US" sz="1200" b="0" dirty="0"/>
                    </a:p>
                  </a:txBody>
                  <a:tcPr/>
                </a:tc>
              </a:tr>
              <a:tr h="430870">
                <a:tc>
                  <a:txBody>
                    <a:bodyPr/>
                    <a:lstStyle/>
                    <a:p>
                      <a:pPr algn="ctr"/>
                      <a:r>
                        <a:rPr lang="en-US" sz="1500" dirty="0" smtClean="0"/>
                        <a:t>256-QAM</a:t>
                      </a:r>
                      <a:endParaRPr lang="en-US" sz="1500" dirty="0"/>
                    </a:p>
                  </a:txBody>
                  <a:tcPr/>
                </a:tc>
                <a:tc>
                  <a:txBody>
                    <a:bodyPr/>
                    <a:lstStyle/>
                    <a:p>
                      <a:pPr algn="ctr"/>
                      <a:r>
                        <a:rPr lang="en-US" sz="1500" dirty="0" smtClean="0"/>
                        <a:t>29~30 dB</a:t>
                      </a:r>
                      <a:endParaRPr lang="en-US" sz="1500" dirty="0"/>
                    </a:p>
                  </a:txBody>
                  <a:tcPr/>
                </a:tc>
              </a:tr>
              <a:tr h="430870">
                <a:tc>
                  <a:txBody>
                    <a:bodyPr/>
                    <a:lstStyle/>
                    <a:p>
                      <a:pPr algn="ctr"/>
                      <a:r>
                        <a:rPr lang="en-US" sz="1500" dirty="0" smtClean="0"/>
                        <a:t>512-QAM</a:t>
                      </a:r>
                      <a:endParaRPr lang="en-US" sz="1500" dirty="0"/>
                    </a:p>
                  </a:txBody>
                  <a:tcPr/>
                </a:tc>
                <a:tc>
                  <a:txBody>
                    <a:bodyPr/>
                    <a:lstStyle/>
                    <a:p>
                      <a:pPr algn="ctr"/>
                      <a:r>
                        <a:rPr lang="en-US" sz="1500" dirty="0" smtClean="0"/>
                        <a:t>31~33 dB</a:t>
                      </a:r>
                      <a:endParaRPr lang="en-US" sz="1500" dirty="0"/>
                    </a:p>
                  </a:txBody>
                  <a:tcPr/>
                </a:tc>
              </a:tr>
              <a:tr h="430870">
                <a:tc>
                  <a:txBody>
                    <a:bodyPr/>
                    <a:lstStyle/>
                    <a:p>
                      <a:pPr algn="ctr"/>
                      <a:r>
                        <a:rPr lang="en-US" sz="1500" dirty="0" smtClean="0"/>
                        <a:t>1024-QAM</a:t>
                      </a:r>
                      <a:endParaRPr lang="en-US" sz="1500" dirty="0"/>
                    </a:p>
                  </a:txBody>
                  <a:tcPr/>
                </a:tc>
                <a:tc>
                  <a:txBody>
                    <a:bodyPr/>
                    <a:lstStyle/>
                    <a:p>
                      <a:pPr algn="ctr"/>
                      <a:r>
                        <a:rPr lang="en-US" sz="1500" dirty="0" smtClean="0"/>
                        <a:t>34~36 dB</a:t>
                      </a:r>
                      <a:endParaRPr lang="en-US" sz="1500" dirty="0"/>
                    </a:p>
                  </a:txBody>
                  <a:tcPr/>
                </a:tc>
              </a:tr>
              <a:tr h="430870">
                <a:tc>
                  <a:txBody>
                    <a:bodyPr/>
                    <a:lstStyle/>
                    <a:p>
                      <a:pPr algn="ctr"/>
                      <a:r>
                        <a:rPr lang="en-US" sz="1500" dirty="0" smtClean="0"/>
                        <a:t>2048-QAM</a:t>
                      </a:r>
                      <a:endParaRPr lang="en-US" sz="1500" dirty="0"/>
                    </a:p>
                  </a:txBody>
                  <a:tcPr/>
                </a:tc>
                <a:tc>
                  <a:txBody>
                    <a:bodyPr/>
                    <a:lstStyle/>
                    <a:p>
                      <a:pPr algn="ctr"/>
                      <a:r>
                        <a:rPr lang="en-US" sz="1500" dirty="0" smtClean="0"/>
                        <a:t>37~39 dB</a:t>
                      </a:r>
                      <a:endParaRPr lang="en-US" sz="1500" dirty="0"/>
                    </a:p>
                  </a:txBody>
                  <a:tcPr/>
                </a:tc>
              </a:tr>
              <a:tr h="430870">
                <a:tc>
                  <a:txBody>
                    <a:bodyPr/>
                    <a:lstStyle/>
                    <a:p>
                      <a:pPr algn="ctr"/>
                      <a:r>
                        <a:rPr lang="en-US" sz="1500" dirty="0" smtClean="0"/>
                        <a:t>4096-QAM</a:t>
                      </a:r>
                      <a:endParaRPr lang="en-US" sz="1500" dirty="0"/>
                    </a:p>
                  </a:txBody>
                  <a:tcPr/>
                </a:tc>
                <a:tc>
                  <a:txBody>
                    <a:bodyPr/>
                    <a:lstStyle/>
                    <a:p>
                      <a:pPr algn="ctr"/>
                      <a:r>
                        <a:rPr lang="en-US" sz="1500" dirty="0" smtClean="0"/>
                        <a:t>40~42 dB</a:t>
                      </a:r>
                      <a:endParaRPr lang="en-US" sz="1500" dirty="0"/>
                    </a:p>
                  </a:txBody>
                  <a:tcPr/>
                </a:tc>
              </a:tr>
            </a:tbl>
          </a:graphicData>
        </a:graphic>
      </p:graphicFrame>
      <p:sp>
        <p:nvSpPr>
          <p:cNvPr id="10" name="TextBox 9"/>
          <p:cNvSpPr txBox="1"/>
          <p:nvPr/>
        </p:nvSpPr>
        <p:spPr>
          <a:xfrm>
            <a:off x="387521" y="1109109"/>
            <a:ext cx="3803479" cy="830997"/>
          </a:xfrm>
          <a:prstGeom prst="rect">
            <a:avLst/>
          </a:prstGeom>
          <a:noFill/>
        </p:spPr>
        <p:txBody>
          <a:bodyPr wrap="square" rtlCol="0">
            <a:spAutoFit/>
          </a:bodyPr>
          <a:lstStyle/>
          <a:p>
            <a:pPr algn="ctr"/>
            <a:r>
              <a:rPr lang="en-US" sz="1600" dirty="0" smtClean="0"/>
              <a:t>One cable operator’s analysis showed at least 8 dB variation in downstream SNR (MER) among millions of modems:</a:t>
            </a:r>
            <a:endParaRPr lang="en-US" sz="1600" dirty="0"/>
          </a:p>
        </p:txBody>
      </p:sp>
    </p:spTree>
    <p:extLst>
      <p:ext uri="{BB962C8B-B14F-4D97-AF65-F5344CB8AC3E}">
        <p14:creationId xmlns:p14="http://schemas.microsoft.com/office/powerpoint/2010/main" val="30350994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17463" b="24680"/>
          <a:stretch/>
        </p:blipFill>
        <p:spPr>
          <a:xfrm>
            <a:off x="147516" y="1856228"/>
            <a:ext cx="4481633" cy="2254686"/>
          </a:xfrm>
          <a:prstGeom prst="rect">
            <a:avLst/>
          </a:prstGeom>
        </p:spPr>
      </p:pic>
      <p:sp>
        <p:nvSpPr>
          <p:cNvPr id="2" name="Title 1"/>
          <p:cNvSpPr>
            <a:spLocks noGrp="1"/>
          </p:cNvSpPr>
          <p:nvPr>
            <p:ph type="title"/>
          </p:nvPr>
        </p:nvSpPr>
        <p:spPr/>
        <p:txBody>
          <a:bodyPr/>
          <a:lstStyle/>
          <a:p>
            <a:r>
              <a:rPr lang="en-US" dirty="0" smtClean="0"/>
              <a:t>Downstream profiles</a:t>
            </a:r>
            <a:endParaRPr lang="en-US" dirty="0"/>
          </a:p>
        </p:txBody>
      </p:sp>
      <p:sp>
        <p:nvSpPr>
          <p:cNvPr id="4" name="Content Placeholder 3"/>
          <p:cNvSpPr>
            <a:spLocks noGrp="1"/>
          </p:cNvSpPr>
          <p:nvPr>
            <p:ph idx="1"/>
          </p:nvPr>
        </p:nvSpPr>
        <p:spPr>
          <a:xfrm>
            <a:off x="4338847" y="763107"/>
            <a:ext cx="4630476" cy="3431466"/>
          </a:xfrm>
        </p:spPr>
        <p:txBody>
          <a:bodyPr/>
          <a:lstStyle/>
          <a:p>
            <a:r>
              <a:rPr lang="en-US" sz="1800" dirty="0"/>
              <a:t>Downstream profiles </a:t>
            </a:r>
            <a:r>
              <a:rPr lang="en-US" sz="1800" dirty="0" smtClean="0"/>
              <a:t>support the transmission of different modulation orders to different modems</a:t>
            </a:r>
          </a:p>
          <a:p>
            <a:r>
              <a:rPr lang="en-US" sz="1800" dirty="0" smtClean="0"/>
              <a:t>The downstream profiles feature is always </a:t>
            </a:r>
            <a:r>
              <a:rPr lang="en-US" sz="1800" dirty="0"/>
              <a:t>used, even if </a:t>
            </a:r>
            <a:r>
              <a:rPr lang="en-US" sz="1800" dirty="0" smtClean="0"/>
              <a:t>the feature is configured for just one profile</a:t>
            </a:r>
            <a:endParaRPr lang="en-US" sz="1800" dirty="0"/>
          </a:p>
          <a:p>
            <a:r>
              <a:rPr lang="en-US" sz="1800" dirty="0" smtClean="0"/>
              <a:t>Multiple </a:t>
            </a:r>
            <a:r>
              <a:rPr lang="en-US" sz="1800" dirty="0"/>
              <a:t>downstream profiles could enable operators to leverage </a:t>
            </a:r>
            <a:r>
              <a:rPr lang="en-US" sz="1800" dirty="0" smtClean="0"/>
              <a:t>SNR/MER </a:t>
            </a:r>
            <a:r>
              <a:rPr lang="en-US" sz="1800" dirty="0"/>
              <a:t>variation to improve system </a:t>
            </a:r>
            <a:r>
              <a:rPr lang="en-US" sz="1800" dirty="0" smtClean="0"/>
              <a:t>capacity</a:t>
            </a:r>
          </a:p>
          <a:p>
            <a:r>
              <a:rPr lang="en-US" sz="1800" dirty="0"/>
              <a:t>E</a:t>
            </a:r>
            <a:r>
              <a:rPr lang="en-US" sz="1800" dirty="0" smtClean="0"/>
              <a:t>xample with four profiles:</a:t>
            </a:r>
          </a:p>
          <a:p>
            <a:pPr lvl="1">
              <a:lnSpc>
                <a:spcPct val="50000"/>
              </a:lnSpc>
            </a:pPr>
            <a:r>
              <a:rPr lang="en-US" sz="1400" dirty="0" smtClean="0"/>
              <a:t>A: Worst</a:t>
            </a:r>
            <a:r>
              <a:rPr lang="en-US" sz="1400" dirty="0"/>
              <a:t> </a:t>
            </a:r>
            <a:r>
              <a:rPr lang="en-US" sz="1400" dirty="0" smtClean="0"/>
              <a:t>(say, mostly 256-QAM) </a:t>
            </a:r>
          </a:p>
          <a:p>
            <a:pPr lvl="1">
              <a:lnSpc>
                <a:spcPct val="50000"/>
              </a:lnSpc>
            </a:pPr>
            <a:r>
              <a:rPr lang="en-US" sz="1400" dirty="0" smtClean="0"/>
              <a:t>B: Average (say, mostly 1024-QAM)</a:t>
            </a:r>
          </a:p>
          <a:p>
            <a:pPr lvl="1">
              <a:lnSpc>
                <a:spcPct val="50000"/>
              </a:lnSpc>
            </a:pPr>
            <a:r>
              <a:rPr lang="en-US" sz="1400" dirty="0" smtClean="0"/>
              <a:t>C: Better (say, mostly 2048-QAM)</a:t>
            </a:r>
          </a:p>
          <a:p>
            <a:pPr lvl="1">
              <a:lnSpc>
                <a:spcPct val="50000"/>
              </a:lnSpc>
            </a:pPr>
            <a:r>
              <a:rPr lang="en-US" sz="1400" dirty="0" smtClean="0"/>
              <a:t>D: Best (say, mostly 4096-QAM)</a:t>
            </a:r>
          </a:p>
        </p:txBody>
      </p:sp>
      <p:sp>
        <p:nvSpPr>
          <p:cNvPr id="7" name="Rounded Rectangle 6"/>
          <p:cNvSpPr/>
          <p:nvPr/>
        </p:nvSpPr>
        <p:spPr>
          <a:xfrm>
            <a:off x="954891" y="4105176"/>
            <a:ext cx="717035" cy="512698"/>
          </a:xfrm>
          <a:prstGeom prst="round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lIns="68589" tIns="34295" rIns="68589" bIns="34295"/>
          <a:lstStyle/>
          <a:p>
            <a:pPr algn="ctr"/>
            <a:r>
              <a:rPr lang="en-US" sz="1200" dirty="0" smtClean="0">
                <a:solidFill>
                  <a:schemeClr val="bg2"/>
                </a:solidFill>
              </a:rPr>
              <a:t>Worst Case</a:t>
            </a:r>
            <a:endParaRPr lang="en-US" sz="1200" dirty="0">
              <a:solidFill>
                <a:schemeClr val="bg2"/>
              </a:solidFill>
            </a:endParaRPr>
          </a:p>
        </p:txBody>
      </p:sp>
      <p:sp>
        <p:nvSpPr>
          <p:cNvPr id="8" name="Rounded Rectangle 7"/>
          <p:cNvSpPr/>
          <p:nvPr/>
        </p:nvSpPr>
        <p:spPr>
          <a:xfrm>
            <a:off x="1673397" y="4105176"/>
            <a:ext cx="788737" cy="512698"/>
          </a:xfrm>
          <a:prstGeom prst="roundRect">
            <a:avLst/>
          </a:prstGeom>
          <a:solidFill>
            <a:srgbClr val="008000"/>
          </a:solidFill>
          <a:ln/>
        </p:spPr>
        <p:style>
          <a:lnRef idx="1">
            <a:schemeClr val="accent1"/>
          </a:lnRef>
          <a:fillRef idx="3">
            <a:schemeClr val="accent1"/>
          </a:fillRef>
          <a:effectRef idx="2">
            <a:schemeClr val="accent1"/>
          </a:effectRef>
          <a:fontRef idx="minor">
            <a:schemeClr val="lt1"/>
          </a:fontRef>
        </p:style>
        <p:txBody>
          <a:bodyPr lIns="68589" tIns="34295" rIns="68589" bIns="34295"/>
          <a:lstStyle/>
          <a:p>
            <a:pPr algn="ctr"/>
            <a:r>
              <a:rPr lang="en-US" sz="1200" dirty="0" smtClean="0">
                <a:solidFill>
                  <a:schemeClr val="bg2"/>
                </a:solidFill>
              </a:rPr>
              <a:t>Average</a:t>
            </a:r>
          </a:p>
          <a:p>
            <a:pPr algn="ctr"/>
            <a:r>
              <a:rPr lang="en-US" sz="1200" dirty="0" smtClean="0">
                <a:solidFill>
                  <a:schemeClr val="bg2"/>
                </a:solidFill>
              </a:rPr>
              <a:t>Case</a:t>
            </a:r>
            <a:endParaRPr lang="en-US" sz="1200" dirty="0">
              <a:solidFill>
                <a:schemeClr val="bg2"/>
              </a:solidFill>
            </a:endParaRPr>
          </a:p>
        </p:txBody>
      </p:sp>
      <p:sp>
        <p:nvSpPr>
          <p:cNvPr id="9" name="Rounded Rectangle 8"/>
          <p:cNvSpPr/>
          <p:nvPr/>
        </p:nvSpPr>
        <p:spPr>
          <a:xfrm>
            <a:off x="3115926" y="4105176"/>
            <a:ext cx="608349" cy="512698"/>
          </a:xfrm>
          <a:prstGeom prst="roundRect">
            <a:avLst/>
          </a:prstGeom>
          <a:solidFill>
            <a:srgbClr val="0000FF"/>
          </a:solidFill>
          <a:ln/>
        </p:spPr>
        <p:style>
          <a:lnRef idx="1">
            <a:schemeClr val="accent1"/>
          </a:lnRef>
          <a:fillRef idx="3">
            <a:schemeClr val="accent1"/>
          </a:fillRef>
          <a:effectRef idx="2">
            <a:schemeClr val="accent1"/>
          </a:effectRef>
          <a:fontRef idx="minor">
            <a:schemeClr val="lt1"/>
          </a:fontRef>
        </p:style>
        <p:txBody>
          <a:bodyPr lIns="68589" tIns="34295" rIns="68589" bIns="34295"/>
          <a:lstStyle/>
          <a:p>
            <a:pPr algn="ctr"/>
            <a:r>
              <a:rPr lang="en-US" sz="1200" dirty="0">
                <a:solidFill>
                  <a:schemeClr val="bg2"/>
                </a:solidFill>
              </a:rPr>
              <a:t>Best</a:t>
            </a:r>
          </a:p>
          <a:p>
            <a:pPr algn="ctr"/>
            <a:r>
              <a:rPr lang="en-US" sz="1200" dirty="0">
                <a:solidFill>
                  <a:schemeClr val="bg2"/>
                </a:solidFill>
              </a:rPr>
              <a:t>Case</a:t>
            </a:r>
          </a:p>
        </p:txBody>
      </p:sp>
      <p:sp>
        <p:nvSpPr>
          <p:cNvPr id="10" name="Rounded Rectangle 9"/>
          <p:cNvSpPr/>
          <p:nvPr/>
        </p:nvSpPr>
        <p:spPr>
          <a:xfrm>
            <a:off x="2471659" y="4118688"/>
            <a:ext cx="633492" cy="512698"/>
          </a:xfrm>
          <a:prstGeom prst="roundRect">
            <a:avLst/>
          </a:prstGeom>
          <a:solidFill>
            <a:srgbClr val="FFC000"/>
          </a:solidFill>
          <a:ln/>
        </p:spPr>
        <p:style>
          <a:lnRef idx="1">
            <a:schemeClr val="accent1"/>
          </a:lnRef>
          <a:fillRef idx="3">
            <a:schemeClr val="accent1"/>
          </a:fillRef>
          <a:effectRef idx="2">
            <a:schemeClr val="accent1"/>
          </a:effectRef>
          <a:fontRef idx="minor">
            <a:schemeClr val="lt1"/>
          </a:fontRef>
        </p:style>
        <p:txBody>
          <a:bodyPr lIns="68589" tIns="34295" rIns="68589" bIns="34295"/>
          <a:lstStyle/>
          <a:p>
            <a:pPr algn="ctr"/>
            <a:r>
              <a:rPr lang="en-US" sz="1200" dirty="0" smtClean="0">
                <a:solidFill>
                  <a:schemeClr val="bg2"/>
                </a:solidFill>
              </a:rPr>
              <a:t>Better</a:t>
            </a:r>
            <a:endParaRPr lang="en-US" sz="1200" dirty="0">
              <a:solidFill>
                <a:schemeClr val="bg2"/>
              </a:solidFill>
            </a:endParaRPr>
          </a:p>
          <a:p>
            <a:pPr algn="ctr"/>
            <a:r>
              <a:rPr lang="en-US" sz="1200" dirty="0">
                <a:solidFill>
                  <a:schemeClr val="bg2"/>
                </a:solidFill>
              </a:rPr>
              <a:t>Case</a:t>
            </a:r>
          </a:p>
        </p:txBody>
      </p:sp>
    </p:spTree>
    <p:extLst>
      <p:ext uri="{BB962C8B-B14F-4D97-AF65-F5344CB8AC3E}">
        <p14:creationId xmlns:p14="http://schemas.microsoft.com/office/powerpoint/2010/main" val="1576226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downstream speeds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69068526"/>
              </p:ext>
            </p:extLst>
          </p:nvPr>
        </p:nvGraphicFramePr>
        <p:xfrm>
          <a:off x="2238375" y="1330325"/>
          <a:ext cx="4495800" cy="3510279"/>
        </p:xfrm>
        <a:graphic>
          <a:graphicData uri="http://schemas.openxmlformats.org/drawingml/2006/table">
            <a:tbl>
              <a:tblPr firstRow="1" bandRow="1">
                <a:tableStyleId>{5C22544A-7EE6-4342-B048-85BDC9FD1C3A}</a:tableStyleId>
              </a:tblPr>
              <a:tblGrid>
                <a:gridCol w="1581150"/>
                <a:gridCol w="1457325"/>
                <a:gridCol w="1457325"/>
              </a:tblGrid>
              <a:tr h="370840">
                <a:tc>
                  <a:txBody>
                    <a:bodyPr/>
                    <a:lstStyle/>
                    <a:p>
                      <a:r>
                        <a:rPr lang="en-US" dirty="0" smtClean="0"/>
                        <a:t>Modulation order</a:t>
                      </a:r>
                      <a:endParaRPr lang="en-US" dirty="0"/>
                    </a:p>
                  </a:txBody>
                  <a:tcPr/>
                </a:tc>
                <a:tc>
                  <a:txBody>
                    <a:bodyPr/>
                    <a:lstStyle/>
                    <a:p>
                      <a:r>
                        <a:rPr lang="en-US" dirty="0" smtClean="0"/>
                        <a:t>25 kHz subcarrier spacing</a:t>
                      </a:r>
                      <a:endParaRPr lang="en-US" dirty="0"/>
                    </a:p>
                  </a:txBody>
                  <a:tcPr/>
                </a:tc>
                <a:tc>
                  <a:txBody>
                    <a:bodyPr/>
                    <a:lstStyle/>
                    <a:p>
                      <a:r>
                        <a:rPr lang="en-US" dirty="0" smtClean="0"/>
                        <a:t>50 kHz subcarrier spacing</a:t>
                      </a:r>
                      <a:endParaRPr lang="en-US" dirty="0"/>
                    </a:p>
                  </a:txBody>
                  <a:tcPr/>
                </a:tc>
              </a:tr>
              <a:tr h="370840">
                <a:tc>
                  <a:txBody>
                    <a:bodyPr/>
                    <a:lstStyle/>
                    <a:p>
                      <a:r>
                        <a:rPr lang="en-US" dirty="0" smtClean="0"/>
                        <a:t>256-QAM</a:t>
                      </a:r>
                      <a:endParaRPr lang="en-US" dirty="0"/>
                    </a:p>
                  </a:txBody>
                  <a:tcPr/>
                </a:tc>
                <a:tc>
                  <a:txBody>
                    <a:bodyPr/>
                    <a:lstStyle/>
                    <a:p>
                      <a:r>
                        <a:rPr lang="en-US" dirty="0" smtClean="0"/>
                        <a:t>1.26 Gbps</a:t>
                      </a:r>
                      <a:endParaRPr lang="en-US" dirty="0"/>
                    </a:p>
                  </a:txBody>
                  <a:tcPr/>
                </a:tc>
                <a:tc>
                  <a:txBody>
                    <a:bodyPr/>
                    <a:lstStyle/>
                    <a:p>
                      <a:r>
                        <a:rPr lang="en-US" dirty="0" smtClean="0"/>
                        <a:t>1.20 Gbps</a:t>
                      </a:r>
                      <a:endParaRPr lang="en-US" dirty="0"/>
                    </a:p>
                  </a:txBody>
                  <a:tcPr/>
                </a:tc>
              </a:tr>
              <a:tr h="370840">
                <a:tc>
                  <a:txBody>
                    <a:bodyPr/>
                    <a:lstStyle/>
                    <a:p>
                      <a:r>
                        <a:rPr lang="en-US" dirty="0" smtClean="0"/>
                        <a:t>512-QAM</a:t>
                      </a:r>
                      <a:endParaRPr lang="en-US" dirty="0"/>
                    </a:p>
                  </a:txBody>
                  <a:tcPr/>
                </a:tc>
                <a:tc>
                  <a:txBody>
                    <a:bodyPr/>
                    <a:lstStyle/>
                    <a:p>
                      <a:r>
                        <a:rPr lang="en-US" dirty="0" smtClean="0"/>
                        <a:t>1.42 Gbps</a:t>
                      </a:r>
                      <a:endParaRPr lang="en-US" dirty="0"/>
                    </a:p>
                  </a:txBody>
                  <a:tcPr/>
                </a:tc>
                <a:tc>
                  <a:txBody>
                    <a:bodyPr/>
                    <a:lstStyle/>
                    <a:p>
                      <a:r>
                        <a:rPr lang="en-US" dirty="0" smtClean="0"/>
                        <a:t>1.35 Gbps</a:t>
                      </a:r>
                      <a:endParaRPr lang="en-US" dirty="0"/>
                    </a:p>
                  </a:txBody>
                  <a:tcPr/>
                </a:tc>
              </a:tr>
              <a:tr h="370840">
                <a:tc>
                  <a:txBody>
                    <a:bodyPr/>
                    <a:lstStyle/>
                    <a:p>
                      <a:r>
                        <a:rPr lang="en-US" dirty="0" smtClean="0"/>
                        <a:t>1024-QAM</a:t>
                      </a:r>
                      <a:endParaRPr lang="en-US" dirty="0"/>
                    </a:p>
                  </a:txBody>
                  <a:tcPr/>
                </a:tc>
                <a:tc>
                  <a:txBody>
                    <a:bodyPr/>
                    <a:lstStyle/>
                    <a:p>
                      <a:r>
                        <a:rPr lang="en-US" dirty="0" smtClean="0"/>
                        <a:t>1.58 Gbps</a:t>
                      </a:r>
                      <a:endParaRPr lang="en-US" dirty="0"/>
                    </a:p>
                  </a:txBody>
                  <a:tcPr/>
                </a:tc>
                <a:tc>
                  <a:txBody>
                    <a:bodyPr/>
                    <a:lstStyle/>
                    <a:p>
                      <a:r>
                        <a:rPr lang="en-US" dirty="0" smtClean="0"/>
                        <a:t>1.50 Gbps</a:t>
                      </a:r>
                      <a:endParaRPr lang="en-US" dirty="0"/>
                    </a:p>
                  </a:txBody>
                  <a:tcPr/>
                </a:tc>
              </a:tr>
              <a:tr h="370840">
                <a:tc>
                  <a:txBody>
                    <a:bodyPr/>
                    <a:lstStyle/>
                    <a:p>
                      <a:r>
                        <a:rPr lang="en-US" dirty="0" smtClean="0"/>
                        <a:t>2048-QAM</a:t>
                      </a:r>
                      <a:endParaRPr lang="en-US" dirty="0"/>
                    </a:p>
                  </a:txBody>
                  <a:tcPr/>
                </a:tc>
                <a:tc>
                  <a:txBody>
                    <a:bodyPr/>
                    <a:lstStyle/>
                    <a:p>
                      <a:r>
                        <a:rPr lang="en-US" dirty="0" smtClean="0"/>
                        <a:t>1.73 Gbps</a:t>
                      </a:r>
                      <a:endParaRPr lang="en-US" dirty="0"/>
                    </a:p>
                  </a:txBody>
                  <a:tcPr/>
                </a:tc>
                <a:tc>
                  <a:txBody>
                    <a:bodyPr/>
                    <a:lstStyle/>
                    <a:p>
                      <a:r>
                        <a:rPr lang="en-US" dirty="0" smtClean="0"/>
                        <a:t>1.65 Gbps</a:t>
                      </a:r>
                      <a:endParaRPr lang="en-US" dirty="0"/>
                    </a:p>
                  </a:txBody>
                  <a:tcPr/>
                </a:tc>
              </a:tr>
              <a:tr h="370840">
                <a:tc>
                  <a:txBody>
                    <a:bodyPr/>
                    <a:lstStyle/>
                    <a:p>
                      <a:r>
                        <a:rPr lang="en-US" dirty="0" smtClean="0"/>
                        <a:t>4096-QAM</a:t>
                      </a:r>
                      <a:endParaRPr lang="en-US" dirty="0"/>
                    </a:p>
                  </a:txBody>
                  <a:tcPr/>
                </a:tc>
                <a:tc>
                  <a:txBody>
                    <a:bodyPr/>
                    <a:lstStyle/>
                    <a:p>
                      <a:r>
                        <a:rPr lang="en-US" dirty="0" smtClean="0"/>
                        <a:t>1.89 Gbps</a:t>
                      </a:r>
                      <a:endParaRPr lang="en-US" dirty="0"/>
                    </a:p>
                  </a:txBody>
                  <a:tcPr/>
                </a:tc>
                <a:tc>
                  <a:txBody>
                    <a:bodyPr/>
                    <a:lstStyle/>
                    <a:p>
                      <a:r>
                        <a:rPr lang="en-US" dirty="0" smtClean="0"/>
                        <a:t>1.80 Gbps</a:t>
                      </a:r>
                      <a:endParaRPr lang="en-US" dirty="0"/>
                    </a:p>
                  </a:txBody>
                  <a:tcPr/>
                </a:tc>
              </a:tr>
              <a:tr h="370840">
                <a:tc>
                  <a:txBody>
                    <a:bodyPr/>
                    <a:lstStyle/>
                    <a:p>
                      <a:r>
                        <a:rPr lang="en-US" dirty="0" smtClean="0"/>
                        <a:t>8192-QAM</a:t>
                      </a:r>
                      <a:endParaRPr lang="en-US" dirty="0"/>
                    </a:p>
                  </a:txBody>
                  <a:tcPr/>
                </a:tc>
                <a:tc>
                  <a:txBody>
                    <a:bodyPr/>
                    <a:lstStyle/>
                    <a:p>
                      <a:r>
                        <a:rPr lang="en-US" dirty="0" smtClean="0"/>
                        <a:t>2.05 Gbps</a:t>
                      </a:r>
                      <a:endParaRPr lang="en-US" dirty="0"/>
                    </a:p>
                  </a:txBody>
                  <a:tcPr/>
                </a:tc>
                <a:tc>
                  <a:txBody>
                    <a:bodyPr/>
                    <a:lstStyle/>
                    <a:p>
                      <a:r>
                        <a:rPr lang="en-US" dirty="0" smtClean="0"/>
                        <a:t>1.96 Gbps</a:t>
                      </a:r>
                      <a:endParaRPr lang="en-US" dirty="0"/>
                    </a:p>
                  </a:txBody>
                  <a:tcPr/>
                </a:tc>
              </a:tr>
              <a:tr h="370840">
                <a:tc>
                  <a:txBody>
                    <a:bodyPr/>
                    <a:lstStyle/>
                    <a:p>
                      <a:r>
                        <a:rPr lang="en-US" dirty="0" smtClean="0"/>
                        <a:t>16384-QAM</a:t>
                      </a:r>
                      <a:endParaRPr lang="en-US" dirty="0"/>
                    </a:p>
                  </a:txBody>
                  <a:tcPr/>
                </a:tc>
                <a:tc>
                  <a:txBody>
                    <a:bodyPr/>
                    <a:lstStyle/>
                    <a:p>
                      <a:r>
                        <a:rPr lang="en-US" dirty="0" smtClean="0"/>
                        <a:t>2.21 Gbps</a:t>
                      </a:r>
                      <a:endParaRPr lang="en-US" dirty="0"/>
                    </a:p>
                  </a:txBody>
                  <a:tcPr/>
                </a:tc>
                <a:tc>
                  <a:txBody>
                    <a:bodyPr/>
                    <a:lstStyle/>
                    <a:p>
                      <a:r>
                        <a:rPr lang="en-US" dirty="0" smtClean="0"/>
                        <a:t>2.11 Gbps</a:t>
                      </a:r>
                      <a:endParaRPr lang="en-US" dirty="0"/>
                    </a:p>
                  </a:txBody>
                  <a:tcPr/>
                </a:tc>
              </a:tr>
            </a:tbl>
          </a:graphicData>
        </a:graphic>
      </p:graphicFrame>
      <p:sp>
        <p:nvSpPr>
          <p:cNvPr id="10" name="Title 1"/>
          <p:cNvSpPr txBox="1">
            <a:spLocks/>
          </p:cNvSpPr>
          <p:nvPr/>
        </p:nvSpPr>
        <p:spPr>
          <a:xfrm>
            <a:off x="784227" y="552450"/>
            <a:ext cx="7435849" cy="628650"/>
          </a:xfrm>
          <a:prstGeom prst="rect">
            <a:avLst/>
          </a:prstGeom>
        </p:spPr>
        <p:txBody>
          <a:bodyPr vert="horz" lIns="82296" tIns="45720" rIns="82296" bIns="45720" rtlCol="0" anchor="b" anchorCtr="0">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sz="2000" dirty="0" smtClean="0"/>
              <a:t>Single 192 MHz OFDM channel (full channel, no exclusions)</a:t>
            </a:r>
            <a:endParaRPr lang="en-US" sz="2000" dirty="0"/>
          </a:p>
        </p:txBody>
      </p:sp>
      <p:sp>
        <p:nvSpPr>
          <p:cNvPr id="5" name="Right Brace 4"/>
          <p:cNvSpPr/>
          <p:nvPr/>
        </p:nvSpPr>
        <p:spPr>
          <a:xfrm>
            <a:off x="6921795" y="4082902"/>
            <a:ext cx="212652" cy="7549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6" name="TextBox 5"/>
          <p:cNvSpPr txBox="1"/>
          <p:nvPr/>
        </p:nvSpPr>
        <p:spPr>
          <a:xfrm>
            <a:off x="7166340" y="4045690"/>
            <a:ext cx="1796902" cy="830997"/>
          </a:xfrm>
          <a:prstGeom prst="rect">
            <a:avLst/>
          </a:prstGeom>
          <a:noFill/>
        </p:spPr>
        <p:txBody>
          <a:bodyPr wrap="square" rtlCol="0">
            <a:spAutoFit/>
          </a:bodyPr>
          <a:lstStyle/>
          <a:p>
            <a:r>
              <a:rPr lang="en-US" sz="1200" dirty="0" smtClean="0"/>
              <a:t>8192-QAM  and 16384-QAM are optional, and may not be practical in most of today’s plants</a:t>
            </a:r>
            <a:endParaRPr lang="en-US" sz="1200" dirty="0"/>
          </a:p>
        </p:txBody>
      </p:sp>
    </p:spTree>
    <p:extLst>
      <p:ext uri="{BB962C8B-B14F-4D97-AF65-F5344CB8AC3E}">
        <p14:creationId xmlns:p14="http://schemas.microsoft.com/office/powerpoint/2010/main" val="1236149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upstream speeds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53329872"/>
              </p:ext>
            </p:extLst>
          </p:nvPr>
        </p:nvGraphicFramePr>
        <p:xfrm>
          <a:off x="2238375" y="1520325"/>
          <a:ext cx="4495800" cy="3510279"/>
        </p:xfrm>
        <a:graphic>
          <a:graphicData uri="http://schemas.openxmlformats.org/drawingml/2006/table">
            <a:tbl>
              <a:tblPr firstRow="1" bandRow="1">
                <a:tableStyleId>{5C22544A-7EE6-4342-B048-85BDC9FD1C3A}</a:tableStyleId>
              </a:tblPr>
              <a:tblGrid>
                <a:gridCol w="1581150"/>
                <a:gridCol w="1457325"/>
                <a:gridCol w="1457325"/>
              </a:tblGrid>
              <a:tr h="370840">
                <a:tc>
                  <a:txBody>
                    <a:bodyPr/>
                    <a:lstStyle/>
                    <a:p>
                      <a:r>
                        <a:rPr lang="en-US" dirty="0" smtClean="0"/>
                        <a:t>Modulation order</a:t>
                      </a:r>
                      <a:endParaRPr lang="en-US" dirty="0"/>
                    </a:p>
                  </a:txBody>
                  <a:tcPr/>
                </a:tc>
                <a:tc>
                  <a:txBody>
                    <a:bodyPr/>
                    <a:lstStyle/>
                    <a:p>
                      <a:r>
                        <a:rPr lang="en-US" dirty="0" smtClean="0"/>
                        <a:t>25 kHz subcarrier spacing</a:t>
                      </a:r>
                      <a:endParaRPr lang="en-US" dirty="0"/>
                    </a:p>
                  </a:txBody>
                  <a:tcPr/>
                </a:tc>
                <a:tc>
                  <a:txBody>
                    <a:bodyPr/>
                    <a:lstStyle/>
                    <a:p>
                      <a:r>
                        <a:rPr lang="en-US" dirty="0" smtClean="0"/>
                        <a:t>50 kHz subcarrier spacing</a:t>
                      </a:r>
                      <a:endParaRPr lang="en-US" dirty="0"/>
                    </a:p>
                  </a:txBody>
                  <a:tcPr/>
                </a:tc>
              </a:tr>
              <a:tr h="370840">
                <a:tc>
                  <a:txBody>
                    <a:bodyPr/>
                    <a:lstStyle/>
                    <a:p>
                      <a:r>
                        <a:rPr lang="en-US" dirty="0" smtClean="0"/>
                        <a:t>64-QAM</a:t>
                      </a:r>
                      <a:endParaRPr lang="en-US" dirty="0"/>
                    </a:p>
                  </a:txBody>
                  <a:tcPr/>
                </a:tc>
                <a:tc>
                  <a:txBody>
                    <a:bodyPr/>
                    <a:lstStyle/>
                    <a:p>
                      <a:r>
                        <a:rPr lang="en-US" dirty="0" smtClean="0"/>
                        <a:t>0.47 Gbps</a:t>
                      </a:r>
                      <a:endParaRPr lang="en-US" dirty="0"/>
                    </a:p>
                  </a:txBody>
                  <a:tcPr/>
                </a:tc>
                <a:tc>
                  <a:txBody>
                    <a:bodyPr/>
                    <a:lstStyle/>
                    <a:p>
                      <a:r>
                        <a:rPr lang="en-US" dirty="0" smtClean="0"/>
                        <a:t>0.46 Gbps</a:t>
                      </a:r>
                      <a:endParaRPr lang="en-US" dirty="0"/>
                    </a:p>
                  </a:txBody>
                  <a:tcPr/>
                </a:tc>
              </a:tr>
              <a:tr h="370840">
                <a:tc>
                  <a:txBody>
                    <a:bodyPr/>
                    <a:lstStyle/>
                    <a:p>
                      <a:r>
                        <a:rPr lang="en-US" dirty="0" smtClean="0"/>
                        <a:t>128-QAM</a:t>
                      </a:r>
                      <a:endParaRPr lang="en-US" dirty="0"/>
                    </a:p>
                  </a:txBody>
                  <a:tcPr/>
                </a:tc>
                <a:tc>
                  <a:txBody>
                    <a:bodyPr/>
                    <a:lstStyle/>
                    <a:p>
                      <a:r>
                        <a:rPr lang="en-US" dirty="0" smtClean="0"/>
                        <a:t>0.55 Gbps</a:t>
                      </a:r>
                      <a:endParaRPr lang="en-US" dirty="0"/>
                    </a:p>
                  </a:txBody>
                  <a:tcPr/>
                </a:tc>
                <a:tc>
                  <a:txBody>
                    <a:bodyPr/>
                    <a:lstStyle/>
                    <a:p>
                      <a:r>
                        <a:rPr lang="en-US" dirty="0" smtClean="0"/>
                        <a:t>0.53 Gbps</a:t>
                      </a:r>
                      <a:endParaRPr lang="en-US" dirty="0"/>
                    </a:p>
                  </a:txBody>
                  <a:tcPr/>
                </a:tc>
              </a:tr>
              <a:tr h="370840">
                <a:tc>
                  <a:txBody>
                    <a:bodyPr/>
                    <a:lstStyle/>
                    <a:p>
                      <a:r>
                        <a:rPr lang="en-US" dirty="0" smtClean="0"/>
                        <a:t>256-QAM</a:t>
                      </a:r>
                      <a:endParaRPr lang="en-US" dirty="0"/>
                    </a:p>
                  </a:txBody>
                  <a:tcPr/>
                </a:tc>
                <a:tc>
                  <a:txBody>
                    <a:bodyPr/>
                    <a:lstStyle/>
                    <a:p>
                      <a:r>
                        <a:rPr lang="en-US" dirty="0" smtClean="0"/>
                        <a:t>0.63 Gbps</a:t>
                      </a:r>
                      <a:endParaRPr lang="en-US" dirty="0"/>
                    </a:p>
                  </a:txBody>
                  <a:tcPr/>
                </a:tc>
                <a:tc>
                  <a:txBody>
                    <a:bodyPr/>
                    <a:lstStyle/>
                    <a:p>
                      <a:r>
                        <a:rPr lang="en-US" dirty="0" smtClean="0"/>
                        <a:t>0.61 Gbps</a:t>
                      </a:r>
                      <a:endParaRPr lang="en-US" dirty="0"/>
                    </a:p>
                  </a:txBody>
                  <a:tcPr/>
                </a:tc>
              </a:tr>
              <a:tr h="370840">
                <a:tc>
                  <a:txBody>
                    <a:bodyPr/>
                    <a:lstStyle/>
                    <a:p>
                      <a:r>
                        <a:rPr lang="en-US" dirty="0" smtClean="0"/>
                        <a:t>512-QAM</a:t>
                      </a:r>
                      <a:endParaRPr lang="en-US" dirty="0"/>
                    </a:p>
                  </a:txBody>
                  <a:tcPr/>
                </a:tc>
                <a:tc>
                  <a:txBody>
                    <a:bodyPr/>
                    <a:lstStyle/>
                    <a:p>
                      <a:r>
                        <a:rPr lang="en-US" dirty="0" smtClean="0"/>
                        <a:t>0.71 Gbps</a:t>
                      </a:r>
                      <a:endParaRPr lang="en-US" dirty="0"/>
                    </a:p>
                  </a:txBody>
                  <a:tcPr/>
                </a:tc>
                <a:tc>
                  <a:txBody>
                    <a:bodyPr/>
                    <a:lstStyle/>
                    <a:p>
                      <a:r>
                        <a:rPr lang="en-US" dirty="0" smtClean="0"/>
                        <a:t>0.69 Gbps</a:t>
                      </a:r>
                      <a:endParaRPr lang="en-US" dirty="0"/>
                    </a:p>
                  </a:txBody>
                  <a:tcPr/>
                </a:tc>
              </a:tr>
              <a:tr h="370840">
                <a:tc>
                  <a:txBody>
                    <a:bodyPr/>
                    <a:lstStyle/>
                    <a:p>
                      <a:r>
                        <a:rPr lang="en-US" dirty="0" smtClean="0"/>
                        <a:t>1024-QAM</a:t>
                      </a:r>
                      <a:endParaRPr lang="en-US" dirty="0"/>
                    </a:p>
                  </a:txBody>
                  <a:tcPr/>
                </a:tc>
                <a:tc>
                  <a:txBody>
                    <a:bodyPr/>
                    <a:lstStyle/>
                    <a:p>
                      <a:r>
                        <a:rPr lang="en-US" dirty="0" smtClean="0"/>
                        <a:t>0.78 Gbps</a:t>
                      </a:r>
                      <a:endParaRPr lang="en-US" dirty="0"/>
                    </a:p>
                  </a:txBody>
                  <a:tcPr/>
                </a:tc>
                <a:tc>
                  <a:txBody>
                    <a:bodyPr/>
                    <a:lstStyle/>
                    <a:p>
                      <a:r>
                        <a:rPr lang="en-US" dirty="0" smtClean="0"/>
                        <a:t>0.76 Gbps</a:t>
                      </a:r>
                      <a:endParaRPr lang="en-US" dirty="0"/>
                    </a:p>
                  </a:txBody>
                  <a:tcPr/>
                </a:tc>
              </a:tr>
              <a:tr h="370840">
                <a:tc>
                  <a:txBody>
                    <a:bodyPr/>
                    <a:lstStyle/>
                    <a:p>
                      <a:r>
                        <a:rPr lang="en-US" dirty="0" smtClean="0"/>
                        <a:t>2048-QAM</a:t>
                      </a:r>
                      <a:endParaRPr lang="en-US" dirty="0"/>
                    </a:p>
                  </a:txBody>
                  <a:tcPr/>
                </a:tc>
                <a:tc>
                  <a:txBody>
                    <a:bodyPr/>
                    <a:lstStyle/>
                    <a:p>
                      <a:r>
                        <a:rPr lang="en-US" dirty="0" smtClean="0"/>
                        <a:t>0.86 Gbps</a:t>
                      </a:r>
                      <a:endParaRPr lang="en-US" dirty="0"/>
                    </a:p>
                  </a:txBody>
                  <a:tcPr/>
                </a:tc>
                <a:tc>
                  <a:txBody>
                    <a:bodyPr/>
                    <a:lstStyle/>
                    <a:p>
                      <a:r>
                        <a:rPr lang="en-US" dirty="0" smtClean="0"/>
                        <a:t>0.84 Gbps</a:t>
                      </a:r>
                      <a:endParaRPr lang="en-US" dirty="0"/>
                    </a:p>
                  </a:txBody>
                  <a:tcPr/>
                </a:tc>
              </a:tr>
              <a:tr h="370840">
                <a:tc>
                  <a:txBody>
                    <a:bodyPr/>
                    <a:lstStyle/>
                    <a:p>
                      <a:r>
                        <a:rPr lang="en-US" dirty="0" smtClean="0"/>
                        <a:t>4096-QAM</a:t>
                      </a:r>
                      <a:endParaRPr lang="en-US" dirty="0"/>
                    </a:p>
                  </a:txBody>
                  <a:tcPr/>
                </a:tc>
                <a:tc>
                  <a:txBody>
                    <a:bodyPr/>
                    <a:lstStyle/>
                    <a:p>
                      <a:r>
                        <a:rPr lang="en-US" dirty="0" smtClean="0"/>
                        <a:t>0.94 Gbps</a:t>
                      </a:r>
                      <a:endParaRPr lang="en-US" dirty="0"/>
                    </a:p>
                  </a:txBody>
                  <a:tcPr/>
                </a:tc>
                <a:tc>
                  <a:txBody>
                    <a:bodyPr/>
                    <a:lstStyle/>
                    <a:p>
                      <a:r>
                        <a:rPr lang="en-US" dirty="0" smtClean="0"/>
                        <a:t>0.91 Gbps</a:t>
                      </a:r>
                      <a:endParaRPr lang="en-US" dirty="0"/>
                    </a:p>
                  </a:txBody>
                  <a:tcPr/>
                </a:tc>
              </a:tr>
            </a:tbl>
          </a:graphicData>
        </a:graphic>
      </p:graphicFrame>
      <p:sp>
        <p:nvSpPr>
          <p:cNvPr id="10" name="Title 1"/>
          <p:cNvSpPr txBox="1">
            <a:spLocks/>
          </p:cNvSpPr>
          <p:nvPr/>
        </p:nvSpPr>
        <p:spPr>
          <a:xfrm>
            <a:off x="784227" y="849325"/>
            <a:ext cx="7435849" cy="628650"/>
          </a:xfrm>
          <a:prstGeom prst="rect">
            <a:avLst/>
          </a:prstGeom>
        </p:spPr>
        <p:txBody>
          <a:bodyPr vert="horz" lIns="82296" tIns="45720" rIns="82296" bIns="45720" rtlCol="0" anchor="b" anchorCtr="0">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sz="2000" dirty="0" smtClean="0"/>
              <a:t>Single 95 MHz encompassed spectrum OFDMA channel (full channel, no exclusions)</a:t>
            </a:r>
            <a:endParaRPr lang="en-US" sz="2000" dirty="0"/>
          </a:p>
        </p:txBody>
      </p:sp>
    </p:spTree>
    <p:extLst>
      <p:ext uri="{BB962C8B-B14F-4D97-AF65-F5344CB8AC3E}">
        <p14:creationId xmlns:p14="http://schemas.microsoft.com/office/powerpoint/2010/main" val="448100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DOCSIS 3.1 </a:t>
            </a:r>
            <a:r>
              <a:rPr lang="en-US" dirty="0"/>
              <a:t>d</a:t>
            </a:r>
            <a:r>
              <a:rPr lang="en-US" dirty="0" smtClean="0"/>
              <a:t>eployment </a:t>
            </a:r>
            <a:r>
              <a:rPr lang="en-US" dirty="0"/>
              <a:t>e</a:t>
            </a:r>
            <a:r>
              <a:rPr lang="en-US" dirty="0" smtClean="0"/>
              <a:t>xample</a:t>
            </a:r>
            <a:endParaRPr lang="en-US" dirty="0"/>
          </a:p>
        </p:txBody>
      </p:sp>
      <p:sp>
        <p:nvSpPr>
          <p:cNvPr id="3" name="Content Placeholder 2"/>
          <p:cNvSpPr>
            <a:spLocks noGrp="1"/>
          </p:cNvSpPr>
          <p:nvPr>
            <p:ph idx="1"/>
          </p:nvPr>
        </p:nvSpPr>
        <p:spPr>
          <a:xfrm>
            <a:off x="222058" y="3067247"/>
            <a:ext cx="8294622" cy="1738669"/>
          </a:xfrm>
        </p:spPr>
        <p:txBody>
          <a:bodyPr/>
          <a:lstStyle/>
          <a:p>
            <a:r>
              <a:rPr lang="en-US" sz="1600" dirty="0" smtClean="0"/>
              <a:t>The OFDM channel can be located in available spectrum</a:t>
            </a:r>
          </a:p>
          <a:p>
            <a:r>
              <a:rPr lang="en-US" sz="1600" dirty="0"/>
              <a:t>W</a:t>
            </a:r>
            <a:r>
              <a:rPr lang="en-US" sz="1600" dirty="0" smtClean="0"/>
              <a:t>indowing can be used to sharpen the spectral edges of the OFDM signal</a:t>
            </a:r>
          </a:p>
          <a:p>
            <a:r>
              <a:rPr lang="en-US" sz="1600" dirty="0" smtClean="0"/>
              <a:t>Legacy DOCSIS SC-QAM and DOCSIS 3.1 OFDM can be bonded</a:t>
            </a:r>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sp>
        <p:nvSpPr>
          <p:cNvPr id="9" name="Trapezoid 8"/>
          <p:cNvSpPr/>
          <p:nvPr/>
        </p:nvSpPr>
        <p:spPr>
          <a:xfrm>
            <a:off x="2082862" y="1669312"/>
            <a:ext cx="5321214" cy="808074"/>
          </a:xfrm>
          <a:prstGeom prst="trapezoid">
            <a:avLst>
              <a:gd name="adj" fmla="val 7288"/>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OFDM</a:t>
            </a:r>
            <a:endParaRPr lang="en-US" sz="1600" dirty="0"/>
          </a:p>
        </p:txBody>
      </p:sp>
      <p:cxnSp>
        <p:nvCxnSpPr>
          <p:cNvPr id="11" name="Straight Arrow Connector 10"/>
          <p:cNvCxnSpPr/>
          <p:nvPr/>
        </p:nvCxnSpPr>
        <p:spPr>
          <a:xfrm>
            <a:off x="2082862" y="2753833"/>
            <a:ext cx="5411984"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75077" y="2509289"/>
            <a:ext cx="2600392" cy="307777"/>
          </a:xfrm>
          <a:prstGeom prst="rect">
            <a:avLst/>
          </a:prstGeom>
          <a:noFill/>
        </p:spPr>
        <p:txBody>
          <a:bodyPr wrap="none" rtlCol="0">
            <a:spAutoFit/>
          </a:bodyPr>
          <a:lstStyle/>
          <a:p>
            <a:r>
              <a:rPr lang="en-US" sz="1400" b="1" dirty="0" smtClean="0"/>
              <a:t>One 192 MHz OFDM channel</a:t>
            </a:r>
            <a:endParaRPr lang="en-US" sz="1400" b="1" dirty="0"/>
          </a:p>
        </p:txBody>
      </p:sp>
      <p:sp>
        <p:nvSpPr>
          <p:cNvPr id="28" name="Trapezoid 27"/>
          <p:cNvSpPr/>
          <p:nvPr/>
        </p:nvSpPr>
        <p:spPr>
          <a:xfrm>
            <a:off x="1894940" y="1672850"/>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1696390" y="1671041"/>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1503187" y="1669293"/>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1304698" y="1672831"/>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58954" y="897351"/>
            <a:ext cx="2001204" cy="523220"/>
          </a:xfrm>
          <a:prstGeom prst="rect">
            <a:avLst/>
          </a:prstGeom>
          <a:noFill/>
        </p:spPr>
        <p:txBody>
          <a:bodyPr wrap="square" rtlCol="0">
            <a:spAutoFit/>
          </a:bodyPr>
          <a:lstStyle/>
          <a:p>
            <a:pPr algn="ctr"/>
            <a:r>
              <a:rPr lang="en-US" sz="1400" b="1" dirty="0" smtClean="0"/>
              <a:t>Legacy digital video SC-QAM signals</a:t>
            </a:r>
            <a:endParaRPr lang="en-US" sz="1400" b="1" dirty="0"/>
          </a:p>
        </p:txBody>
      </p:sp>
      <p:cxnSp>
        <p:nvCxnSpPr>
          <p:cNvPr id="42" name="Straight Arrow Connector 41"/>
          <p:cNvCxnSpPr>
            <a:stCxn id="40" idx="2"/>
            <a:endCxn id="29" idx="0"/>
          </p:cNvCxnSpPr>
          <p:nvPr/>
        </p:nvCxnSpPr>
        <p:spPr>
          <a:xfrm flipH="1">
            <a:off x="1796734" y="1420571"/>
            <a:ext cx="62822" cy="250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rapezoid 42"/>
          <p:cNvSpPr/>
          <p:nvPr/>
        </p:nvSpPr>
        <p:spPr>
          <a:xfrm>
            <a:off x="1111434" y="1671022"/>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7404076" y="1648045"/>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7589479" y="1645828"/>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019618" y="2456120"/>
            <a:ext cx="68686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88975" y="896112"/>
            <a:ext cx="1776699" cy="523220"/>
          </a:xfrm>
          <a:prstGeom prst="rect">
            <a:avLst/>
          </a:prstGeom>
          <a:noFill/>
        </p:spPr>
        <p:txBody>
          <a:bodyPr wrap="square" rtlCol="0">
            <a:spAutoFit/>
          </a:bodyPr>
          <a:lstStyle/>
          <a:p>
            <a:pPr algn="ctr"/>
            <a:r>
              <a:rPr lang="en-US" sz="1400" b="1" dirty="0" smtClean="0"/>
              <a:t>Legacy DOCSIS SC-QAM signals</a:t>
            </a:r>
          </a:p>
        </p:txBody>
      </p:sp>
      <p:cxnSp>
        <p:nvCxnSpPr>
          <p:cNvPr id="34" name="Straight Arrow Connector 33"/>
          <p:cNvCxnSpPr>
            <a:stCxn id="26" idx="2"/>
          </p:cNvCxnSpPr>
          <p:nvPr/>
        </p:nvCxnSpPr>
        <p:spPr>
          <a:xfrm>
            <a:off x="7577325" y="1419332"/>
            <a:ext cx="12154" cy="2171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567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DOCSIS 3.1 </a:t>
            </a:r>
            <a:r>
              <a:rPr lang="en-US" dirty="0"/>
              <a:t>d</a:t>
            </a:r>
            <a:r>
              <a:rPr lang="en-US" dirty="0" smtClean="0"/>
              <a:t>eployment </a:t>
            </a:r>
            <a:r>
              <a:rPr lang="en-US" dirty="0"/>
              <a:t>e</a:t>
            </a:r>
            <a:r>
              <a:rPr lang="en-US" dirty="0" smtClean="0"/>
              <a:t>xample</a:t>
            </a:r>
            <a:endParaRPr lang="en-US" dirty="0"/>
          </a:p>
        </p:txBody>
      </p:sp>
      <p:sp>
        <p:nvSpPr>
          <p:cNvPr id="3" name="Content Placeholder 2"/>
          <p:cNvSpPr>
            <a:spLocks noGrp="1"/>
          </p:cNvSpPr>
          <p:nvPr>
            <p:ph idx="1"/>
          </p:nvPr>
        </p:nvSpPr>
        <p:spPr>
          <a:xfrm>
            <a:off x="222058" y="3067247"/>
            <a:ext cx="8294622" cy="1738669"/>
          </a:xfrm>
        </p:spPr>
        <p:txBody>
          <a:bodyPr/>
          <a:lstStyle/>
          <a:p>
            <a:r>
              <a:rPr lang="en-US" sz="1600" dirty="0" smtClean="0"/>
              <a:t>Excluded subcarriers (“nulling”) can be used to facilitate coexistence of an OFDM channel with legacy SC-QAM signals</a:t>
            </a:r>
            <a:endParaRPr lang="en-US" sz="1600" dirty="0"/>
          </a:p>
          <a:p>
            <a:r>
              <a:rPr lang="en-US" sz="1600" dirty="0" smtClean="0"/>
              <a:t>The OFDM subcarriers can be located in available spectrum</a:t>
            </a:r>
          </a:p>
          <a:p>
            <a:r>
              <a:rPr lang="en-US" sz="1600" dirty="0" smtClean="0"/>
              <a:t>As before, legacy DOCSIS SC-QAM and DOCSIS 3.1 OFDM can be bonded</a:t>
            </a:r>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sp>
        <p:nvSpPr>
          <p:cNvPr id="9" name="Trapezoid 8"/>
          <p:cNvSpPr/>
          <p:nvPr/>
        </p:nvSpPr>
        <p:spPr>
          <a:xfrm>
            <a:off x="2082862" y="1669312"/>
            <a:ext cx="3126036" cy="808074"/>
          </a:xfrm>
          <a:prstGeom prst="trapezoid">
            <a:avLst>
              <a:gd name="adj" fmla="val 7288"/>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OFDM</a:t>
            </a:r>
            <a:endParaRPr lang="en-US" sz="1600" dirty="0"/>
          </a:p>
        </p:txBody>
      </p:sp>
      <p:cxnSp>
        <p:nvCxnSpPr>
          <p:cNvPr id="11" name="Straight Arrow Connector 10"/>
          <p:cNvCxnSpPr/>
          <p:nvPr/>
        </p:nvCxnSpPr>
        <p:spPr>
          <a:xfrm>
            <a:off x="2082862" y="2753833"/>
            <a:ext cx="5411984"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rapezoid 13"/>
          <p:cNvSpPr/>
          <p:nvPr/>
        </p:nvSpPr>
        <p:spPr>
          <a:xfrm>
            <a:off x="5988918" y="1669313"/>
            <a:ext cx="1420867" cy="808074"/>
          </a:xfrm>
          <a:prstGeom prst="trapezoid">
            <a:avLst>
              <a:gd name="adj" fmla="val 7288"/>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OFDM</a:t>
            </a:r>
            <a:endParaRPr lang="en-US" sz="1600" dirty="0"/>
          </a:p>
        </p:txBody>
      </p:sp>
      <p:sp>
        <p:nvSpPr>
          <p:cNvPr id="15" name="Trapezoid 14"/>
          <p:cNvSpPr/>
          <p:nvPr/>
        </p:nvSpPr>
        <p:spPr>
          <a:xfrm>
            <a:off x="5208898" y="1669312"/>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5405533" y="1669313"/>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5596882" y="1669314"/>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5793517" y="1669315"/>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75077" y="2509289"/>
            <a:ext cx="2600392" cy="307777"/>
          </a:xfrm>
          <a:prstGeom prst="rect">
            <a:avLst/>
          </a:prstGeom>
          <a:noFill/>
        </p:spPr>
        <p:txBody>
          <a:bodyPr wrap="none" rtlCol="0">
            <a:spAutoFit/>
          </a:bodyPr>
          <a:lstStyle/>
          <a:p>
            <a:r>
              <a:rPr lang="en-US" sz="1400" b="1" dirty="0" smtClean="0"/>
              <a:t>One 192 MHz OFDM channel</a:t>
            </a:r>
            <a:endParaRPr lang="en-US" sz="1400" b="1" dirty="0"/>
          </a:p>
        </p:txBody>
      </p:sp>
      <p:sp>
        <p:nvSpPr>
          <p:cNvPr id="23" name="TextBox 22"/>
          <p:cNvSpPr txBox="1"/>
          <p:nvPr/>
        </p:nvSpPr>
        <p:spPr>
          <a:xfrm>
            <a:off x="3787232" y="896112"/>
            <a:ext cx="3560591" cy="523220"/>
          </a:xfrm>
          <a:prstGeom prst="rect">
            <a:avLst/>
          </a:prstGeom>
          <a:noFill/>
        </p:spPr>
        <p:txBody>
          <a:bodyPr wrap="none" rtlCol="0">
            <a:spAutoFit/>
          </a:bodyPr>
          <a:lstStyle/>
          <a:p>
            <a:pPr algn="ctr"/>
            <a:r>
              <a:rPr lang="en-US" sz="1400" b="1" dirty="0" smtClean="0"/>
              <a:t>Legacy DOCSIS SC-QAM signals</a:t>
            </a:r>
          </a:p>
          <a:p>
            <a:pPr algn="ctr"/>
            <a:r>
              <a:rPr lang="en-US" sz="1400" b="1" dirty="0" smtClean="0"/>
              <a:t>in exclusion band within OFDM channel</a:t>
            </a:r>
            <a:endParaRPr lang="en-US" sz="1400" b="1" dirty="0"/>
          </a:p>
        </p:txBody>
      </p:sp>
      <p:cxnSp>
        <p:nvCxnSpPr>
          <p:cNvPr id="27" name="Straight Arrow Connector 26"/>
          <p:cNvCxnSpPr>
            <a:stCxn id="23" idx="2"/>
          </p:cNvCxnSpPr>
          <p:nvPr/>
        </p:nvCxnSpPr>
        <p:spPr>
          <a:xfrm>
            <a:off x="5567528" y="1419332"/>
            <a:ext cx="38692" cy="2264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rapezoid 27"/>
          <p:cNvSpPr/>
          <p:nvPr/>
        </p:nvSpPr>
        <p:spPr>
          <a:xfrm>
            <a:off x="1894940" y="1672850"/>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1696390" y="1671041"/>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1503187" y="1669293"/>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1304698" y="1672831"/>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58954" y="897351"/>
            <a:ext cx="2001204" cy="523220"/>
          </a:xfrm>
          <a:prstGeom prst="rect">
            <a:avLst/>
          </a:prstGeom>
          <a:noFill/>
        </p:spPr>
        <p:txBody>
          <a:bodyPr wrap="square" rtlCol="0">
            <a:spAutoFit/>
          </a:bodyPr>
          <a:lstStyle/>
          <a:p>
            <a:pPr algn="ctr"/>
            <a:r>
              <a:rPr lang="en-US" sz="1400" b="1" dirty="0" smtClean="0"/>
              <a:t>Legacy digital video SC-QAM signals</a:t>
            </a:r>
            <a:endParaRPr lang="en-US" sz="1400" b="1" dirty="0"/>
          </a:p>
        </p:txBody>
      </p:sp>
      <p:cxnSp>
        <p:nvCxnSpPr>
          <p:cNvPr id="42" name="Straight Arrow Connector 41"/>
          <p:cNvCxnSpPr>
            <a:stCxn id="40" idx="2"/>
            <a:endCxn id="29" idx="0"/>
          </p:cNvCxnSpPr>
          <p:nvPr/>
        </p:nvCxnSpPr>
        <p:spPr>
          <a:xfrm flipH="1">
            <a:off x="1796734" y="1420571"/>
            <a:ext cx="62822" cy="250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rapezoid 42"/>
          <p:cNvSpPr/>
          <p:nvPr/>
        </p:nvSpPr>
        <p:spPr>
          <a:xfrm>
            <a:off x="1111434" y="1671022"/>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7404076" y="1648045"/>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7589479" y="1645828"/>
            <a:ext cx="200687"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019618" y="2456120"/>
            <a:ext cx="68686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31400" y="896112"/>
            <a:ext cx="2001204" cy="523220"/>
          </a:xfrm>
          <a:prstGeom prst="rect">
            <a:avLst/>
          </a:prstGeom>
          <a:noFill/>
        </p:spPr>
        <p:txBody>
          <a:bodyPr wrap="square" rtlCol="0">
            <a:spAutoFit/>
          </a:bodyPr>
          <a:lstStyle/>
          <a:p>
            <a:pPr algn="ctr"/>
            <a:r>
              <a:rPr lang="en-US" sz="1400" b="1" dirty="0" smtClean="0"/>
              <a:t>Legacy digital video SC-QAM signals</a:t>
            </a:r>
            <a:endParaRPr lang="en-US" sz="1400" b="1" dirty="0"/>
          </a:p>
        </p:txBody>
      </p:sp>
      <p:cxnSp>
        <p:nvCxnSpPr>
          <p:cNvPr id="34" name="Straight Arrow Connector 33"/>
          <p:cNvCxnSpPr/>
          <p:nvPr/>
        </p:nvCxnSpPr>
        <p:spPr>
          <a:xfrm flipH="1">
            <a:off x="7554709" y="1420571"/>
            <a:ext cx="313618" cy="214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7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DOCSIS 3.1 </a:t>
            </a:r>
            <a:r>
              <a:rPr lang="en-US" dirty="0"/>
              <a:t>d</a:t>
            </a:r>
            <a:r>
              <a:rPr lang="en-US" dirty="0" smtClean="0"/>
              <a:t>eployment </a:t>
            </a:r>
            <a:r>
              <a:rPr lang="en-US" dirty="0"/>
              <a:t>e</a:t>
            </a:r>
            <a:r>
              <a:rPr lang="en-US" dirty="0" smtClean="0"/>
              <a:t>xample</a:t>
            </a:r>
            <a:endParaRPr lang="en-US" dirty="0"/>
          </a:p>
        </p:txBody>
      </p:sp>
      <p:sp>
        <p:nvSpPr>
          <p:cNvPr id="3" name="Content Placeholder 2"/>
          <p:cNvSpPr>
            <a:spLocks noGrp="1"/>
          </p:cNvSpPr>
          <p:nvPr>
            <p:ph idx="1"/>
          </p:nvPr>
        </p:nvSpPr>
        <p:spPr>
          <a:xfrm>
            <a:off x="354351" y="3133923"/>
            <a:ext cx="8513604" cy="1476178"/>
          </a:xfrm>
        </p:spPr>
        <p:txBody>
          <a:bodyPr/>
          <a:lstStyle/>
          <a:p>
            <a:r>
              <a:rPr lang="en-US" sz="1600" dirty="0" smtClean="0"/>
              <a:t>Upgrade split to 5-85 MHz upstream, 108 MHz* to 1002 </a:t>
            </a:r>
            <a:r>
              <a:rPr lang="en-US" sz="1600" dirty="0"/>
              <a:t>M</a:t>
            </a:r>
            <a:r>
              <a:rPr lang="en-US" sz="1600" dirty="0" smtClean="0"/>
              <a:t>Hz (or 1218 </a:t>
            </a:r>
            <a:r>
              <a:rPr lang="en-US" sz="1600" dirty="0"/>
              <a:t>M</a:t>
            </a:r>
            <a:r>
              <a:rPr lang="en-US" sz="1600" dirty="0" smtClean="0"/>
              <a:t>Hz) downstream</a:t>
            </a:r>
          </a:p>
          <a:p>
            <a:pPr lvl="1"/>
            <a:r>
              <a:rPr lang="en-US" sz="1400" dirty="0" smtClean="0"/>
              <a:t>Legacy SC-QAM digital video in the 108 MHz to ~600 MHz spectrum</a:t>
            </a:r>
          </a:p>
          <a:p>
            <a:pPr lvl="1"/>
            <a:r>
              <a:rPr lang="en-US" sz="1400" dirty="0" smtClean="0"/>
              <a:t>Two 192 MHz wide OFDM signals from 618 MHz to 1002 MHz (optional third OFDM &gt;1 GHz)</a:t>
            </a:r>
          </a:p>
          <a:p>
            <a:pPr lvl="1"/>
            <a:r>
              <a:rPr lang="en-US" sz="1400" dirty="0" smtClean="0"/>
              <a:t>Mix of OFDMA and legacy SC-QAM in upstream</a:t>
            </a:r>
          </a:p>
          <a:p>
            <a:pPr lvl="1"/>
            <a:r>
              <a:rPr lang="en-US" sz="1400" dirty="0" smtClean="0"/>
              <a:t>* </a:t>
            </a:r>
            <a:r>
              <a:rPr lang="en-US" sz="1200" dirty="0" smtClean="0"/>
              <a:t>Note: Downstream out-of-band for set-tops may be carried in the 102~108 MHz range (avoid local FM), although it could be anywhere in the 102 MHz to 130 MHz range, assuming available spectrum.</a:t>
            </a:r>
            <a:endParaRPr lang="en-US" sz="1200" dirty="0"/>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sp>
        <p:nvSpPr>
          <p:cNvPr id="9" name="Trapezoid 8"/>
          <p:cNvSpPr/>
          <p:nvPr/>
        </p:nvSpPr>
        <p:spPr>
          <a:xfrm>
            <a:off x="5848350" y="1650659"/>
            <a:ext cx="1038225" cy="808074"/>
          </a:xfrm>
          <a:prstGeom prst="trapezoid">
            <a:avLst>
              <a:gd name="adj" fmla="val 5320"/>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sp>
        <p:nvSpPr>
          <p:cNvPr id="22" name="TextBox 21"/>
          <p:cNvSpPr txBox="1"/>
          <p:nvPr/>
        </p:nvSpPr>
        <p:spPr>
          <a:xfrm>
            <a:off x="7729784" y="2460334"/>
            <a:ext cx="654346" cy="215444"/>
          </a:xfrm>
          <a:prstGeom prst="rect">
            <a:avLst/>
          </a:prstGeom>
          <a:noFill/>
        </p:spPr>
        <p:txBody>
          <a:bodyPr wrap="none" rtlCol="0">
            <a:spAutoFit/>
          </a:bodyPr>
          <a:lstStyle/>
          <a:p>
            <a:r>
              <a:rPr lang="en-US" sz="800" b="1" dirty="0" smtClean="0"/>
              <a:t>1218 MHz</a:t>
            </a:r>
            <a:endParaRPr lang="en-US" sz="800" b="1" dirty="0"/>
          </a:p>
        </p:txBody>
      </p:sp>
      <p:sp>
        <p:nvSpPr>
          <p:cNvPr id="47" name="TextBox 46"/>
          <p:cNvSpPr txBox="1"/>
          <p:nvPr/>
        </p:nvSpPr>
        <p:spPr>
          <a:xfrm>
            <a:off x="6575055" y="2460334"/>
            <a:ext cx="654346" cy="215444"/>
          </a:xfrm>
          <a:prstGeom prst="rect">
            <a:avLst/>
          </a:prstGeom>
          <a:noFill/>
        </p:spPr>
        <p:txBody>
          <a:bodyPr wrap="none" rtlCol="0">
            <a:spAutoFit/>
          </a:bodyPr>
          <a:lstStyle/>
          <a:p>
            <a:r>
              <a:rPr lang="en-US" sz="800" b="1" dirty="0" smtClean="0"/>
              <a:t>1002 MHz</a:t>
            </a:r>
            <a:endParaRPr lang="en-US" sz="800" b="1" dirty="0"/>
          </a:p>
        </p:txBody>
      </p:sp>
      <p:sp>
        <p:nvSpPr>
          <p:cNvPr id="48" name="TextBox 47"/>
          <p:cNvSpPr txBox="1"/>
          <p:nvPr/>
        </p:nvSpPr>
        <p:spPr>
          <a:xfrm>
            <a:off x="2622728" y="2466684"/>
            <a:ext cx="596638" cy="215444"/>
          </a:xfrm>
          <a:prstGeom prst="rect">
            <a:avLst/>
          </a:prstGeom>
          <a:noFill/>
        </p:spPr>
        <p:txBody>
          <a:bodyPr wrap="none" rtlCol="0">
            <a:spAutoFit/>
          </a:bodyPr>
          <a:lstStyle/>
          <a:p>
            <a:r>
              <a:rPr lang="en-US" sz="800" b="1" dirty="0" smtClean="0"/>
              <a:t>258 MHz</a:t>
            </a:r>
            <a:endParaRPr lang="en-US" sz="800" b="1" dirty="0"/>
          </a:p>
        </p:txBody>
      </p:sp>
      <p:sp>
        <p:nvSpPr>
          <p:cNvPr id="49" name="TextBox 48"/>
          <p:cNvSpPr txBox="1"/>
          <p:nvPr/>
        </p:nvSpPr>
        <p:spPr>
          <a:xfrm>
            <a:off x="1999117" y="2651814"/>
            <a:ext cx="596638" cy="215444"/>
          </a:xfrm>
          <a:prstGeom prst="rect">
            <a:avLst/>
          </a:prstGeom>
          <a:noFill/>
        </p:spPr>
        <p:txBody>
          <a:bodyPr wrap="none" rtlCol="0">
            <a:spAutoFit/>
          </a:bodyPr>
          <a:lstStyle/>
          <a:p>
            <a:r>
              <a:rPr lang="en-US" sz="800" b="1" dirty="0" smtClean="0"/>
              <a:t>108 MHz</a:t>
            </a:r>
            <a:endParaRPr lang="en-US" sz="800" b="1" dirty="0"/>
          </a:p>
        </p:txBody>
      </p:sp>
      <p:cxnSp>
        <p:nvCxnSpPr>
          <p:cNvPr id="52" name="Straight Connector 51"/>
          <p:cNvCxnSpPr/>
          <p:nvPr/>
        </p:nvCxnSpPr>
        <p:spPr>
          <a:xfrm>
            <a:off x="8063783"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43701"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301231" y="2466684"/>
            <a:ext cx="596638" cy="215444"/>
          </a:xfrm>
          <a:prstGeom prst="rect">
            <a:avLst/>
          </a:prstGeom>
          <a:noFill/>
        </p:spPr>
        <p:txBody>
          <a:bodyPr wrap="none" rtlCol="0">
            <a:spAutoFit/>
          </a:bodyPr>
          <a:lstStyle/>
          <a:p>
            <a:r>
              <a:rPr lang="en-US" sz="800" b="1" dirty="0" smtClean="0"/>
              <a:t>750 MHz</a:t>
            </a:r>
            <a:endParaRPr lang="en-US" sz="800" b="1" dirty="0"/>
          </a:p>
        </p:txBody>
      </p:sp>
      <p:sp>
        <p:nvSpPr>
          <p:cNvPr id="61" name="TextBox 60"/>
          <p:cNvSpPr txBox="1"/>
          <p:nvPr/>
        </p:nvSpPr>
        <p:spPr>
          <a:xfrm>
            <a:off x="5921005" y="2460334"/>
            <a:ext cx="596638" cy="215444"/>
          </a:xfrm>
          <a:prstGeom prst="rect">
            <a:avLst/>
          </a:prstGeom>
          <a:noFill/>
        </p:spPr>
        <p:txBody>
          <a:bodyPr wrap="none" rtlCol="0">
            <a:spAutoFit/>
          </a:bodyPr>
          <a:lstStyle/>
          <a:p>
            <a:r>
              <a:rPr lang="en-US" sz="800" b="1" dirty="0" smtClean="0"/>
              <a:t>870 MHz</a:t>
            </a:r>
            <a:endParaRPr lang="en-US" sz="800" b="1" dirty="0"/>
          </a:p>
        </p:txBody>
      </p:sp>
      <p:sp>
        <p:nvSpPr>
          <p:cNvPr id="63" name="TextBox 62"/>
          <p:cNvSpPr txBox="1"/>
          <p:nvPr/>
        </p:nvSpPr>
        <p:spPr>
          <a:xfrm>
            <a:off x="1335421" y="2466422"/>
            <a:ext cx="481222" cy="215444"/>
          </a:xfrm>
          <a:prstGeom prst="rect">
            <a:avLst/>
          </a:prstGeom>
          <a:noFill/>
        </p:spPr>
        <p:txBody>
          <a:bodyPr wrap="none" rtlCol="0">
            <a:spAutoFit/>
          </a:bodyPr>
          <a:lstStyle/>
          <a:p>
            <a:r>
              <a:rPr lang="en-US" sz="800" b="1" dirty="0" smtClean="0"/>
              <a:t>5 MHz</a:t>
            </a:r>
            <a:endParaRPr lang="en-US" sz="800" b="1" dirty="0"/>
          </a:p>
        </p:txBody>
      </p:sp>
      <p:cxnSp>
        <p:nvCxnSpPr>
          <p:cNvPr id="58" name="Straight Connector 57"/>
          <p:cNvCxnSpPr/>
          <p:nvPr/>
        </p:nvCxnSpPr>
        <p:spPr>
          <a:xfrm>
            <a:off x="6205858" y="240302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 name="Trapezoid 83"/>
          <p:cNvSpPr/>
          <p:nvPr/>
        </p:nvSpPr>
        <p:spPr>
          <a:xfrm>
            <a:off x="2198484" y="1652378"/>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566361" y="2652482"/>
            <a:ext cx="538930" cy="215444"/>
          </a:xfrm>
          <a:prstGeom prst="rect">
            <a:avLst/>
          </a:prstGeom>
          <a:noFill/>
        </p:spPr>
        <p:txBody>
          <a:bodyPr wrap="none" rtlCol="0">
            <a:spAutoFit/>
          </a:bodyPr>
          <a:lstStyle/>
          <a:p>
            <a:r>
              <a:rPr lang="en-US" sz="800" b="1" dirty="0" smtClean="0"/>
              <a:t>85 MHz</a:t>
            </a:r>
            <a:endParaRPr lang="en-US" sz="800" b="1" dirty="0"/>
          </a:p>
        </p:txBody>
      </p:sp>
      <p:cxnSp>
        <p:nvCxnSpPr>
          <p:cNvPr id="87" name="Straight Arrow Connector 86"/>
          <p:cNvCxnSpPr>
            <a:stCxn id="85" idx="0"/>
          </p:cNvCxnSpPr>
          <p:nvPr/>
        </p:nvCxnSpPr>
        <p:spPr>
          <a:xfrm flipV="1">
            <a:off x="1835826" y="2522784"/>
            <a:ext cx="207875" cy="129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rapezoid 89"/>
          <p:cNvSpPr/>
          <p:nvPr/>
        </p:nvSpPr>
        <p:spPr>
          <a:xfrm>
            <a:off x="4791075" y="1657563"/>
            <a:ext cx="1038225" cy="808074"/>
          </a:xfrm>
          <a:prstGeom prst="trapezoid">
            <a:avLst>
              <a:gd name="adj" fmla="val 6304"/>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sp>
        <p:nvSpPr>
          <p:cNvPr id="91" name="Trapezoid 90"/>
          <p:cNvSpPr/>
          <p:nvPr/>
        </p:nvSpPr>
        <p:spPr>
          <a:xfrm>
            <a:off x="2244765" y="165240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2291046" y="1652426"/>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2337327" y="1652450"/>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2383608" y="1652474"/>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2429889" y="1652498"/>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2476170" y="165252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2522451" y="1652546"/>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2568732" y="1652570"/>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2615013" y="1652594"/>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a:off x="2661294" y="1652618"/>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2707575" y="165264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2753856" y="1652666"/>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2800137" y="1652690"/>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2846418" y="1652714"/>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2892699" y="1652738"/>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2938980" y="165276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a:off x="2985261" y="1652786"/>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3027208" y="1652810"/>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3073489" y="1652834"/>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3119770" y="1652858"/>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3161717" y="165288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3207998" y="1652906"/>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3253717" y="1655151"/>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3299998" y="1655175"/>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a:off x="3346279" y="1655199"/>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3392560" y="1655223"/>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3434507" y="1655247"/>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3480788" y="1655271"/>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3527069" y="1655295"/>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3569016" y="1655319"/>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a:off x="3615297" y="165296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3661578" y="1652986"/>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3703525" y="1653010"/>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3749806" y="1653034"/>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a:off x="3796087" y="1650677"/>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3842368" y="165308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3888649" y="1653106"/>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a:off x="3934930" y="1653130"/>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3981211" y="1653154"/>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4027492" y="1653178"/>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4073773" y="165320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a:off x="4120054" y="1651273"/>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4166335" y="1651297"/>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4212616" y="1651321"/>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4260850" y="1648964"/>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4310181" y="1651369"/>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4358843" y="1651393"/>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a:off x="4407505" y="1651417"/>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a:off x="4453786" y="1651441"/>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4500067" y="1651465"/>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a:off x="4548729" y="1651489"/>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4592629" y="1651513"/>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4641291" y="1651537"/>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4687572" y="1651561"/>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a:off x="4736234" y="1651585"/>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6886575" y="1658610"/>
            <a:ext cx="1038225" cy="795906"/>
          </a:xfrm>
          <a:prstGeom prst="trapezoid">
            <a:avLst>
              <a:gd name="adj" fmla="val 6304"/>
            </a:avLst>
          </a:prstGeom>
          <a:solidFill>
            <a:srgbClr val="00DA05">
              <a:alpha val="43922"/>
            </a:srgbClr>
          </a:solidFill>
          <a:ln>
            <a:solidFill>
              <a:srgbClr val="00DA0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p>
          <a:p>
            <a:pPr algn="ctr"/>
            <a:r>
              <a:rPr lang="en-US" sz="1200" b="1" dirty="0" smtClean="0">
                <a:solidFill>
                  <a:schemeClr val="tx1"/>
                </a:solidFill>
              </a:rPr>
              <a:t>(future)</a:t>
            </a:r>
            <a:endParaRPr lang="en-US" sz="1200" b="1" dirty="0">
              <a:solidFill>
                <a:schemeClr val="tx1"/>
              </a:solidFill>
            </a:endParaRPr>
          </a:p>
        </p:txBody>
      </p:sp>
      <p:sp>
        <p:nvSpPr>
          <p:cNvPr id="148" name="Trapezoid 147"/>
          <p:cNvSpPr/>
          <p:nvPr/>
        </p:nvSpPr>
        <p:spPr>
          <a:xfrm>
            <a:off x="1775911" y="1653324"/>
            <a:ext cx="250282" cy="808074"/>
          </a:xfrm>
          <a:prstGeom prst="trapezoid">
            <a:avLst>
              <a:gd name="adj" fmla="val 12673"/>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9" name="Trapezoid 148"/>
          <p:cNvSpPr/>
          <p:nvPr/>
        </p:nvSpPr>
        <p:spPr>
          <a:xfrm>
            <a:off x="1745199" y="1655021"/>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1699374" y="1654127"/>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1576792" y="1655073"/>
            <a:ext cx="125141" cy="808074"/>
          </a:xfrm>
          <a:prstGeom prst="trapezoid">
            <a:avLst>
              <a:gd name="adj" fmla="val 11552"/>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62" name="Straight Connector 61"/>
          <p:cNvCxnSpPr/>
          <p:nvPr/>
        </p:nvCxnSpPr>
        <p:spPr>
          <a:xfrm>
            <a:off x="1578244"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4781953" y="2749850"/>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5841133" y="2749850"/>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6900313" y="2749850"/>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053581" y="2714334"/>
            <a:ext cx="596638" cy="215444"/>
          </a:xfrm>
          <a:prstGeom prst="rect">
            <a:avLst/>
          </a:prstGeom>
          <a:noFill/>
        </p:spPr>
        <p:txBody>
          <a:bodyPr wrap="none" rtlCol="0">
            <a:spAutoFit/>
          </a:bodyPr>
          <a:lstStyle/>
          <a:p>
            <a:r>
              <a:rPr lang="en-US" sz="800" b="1" dirty="0" smtClean="0"/>
              <a:t>192 MHz</a:t>
            </a:r>
            <a:endParaRPr lang="en-US" sz="800" b="1" dirty="0"/>
          </a:p>
        </p:txBody>
      </p:sp>
      <p:sp>
        <p:nvSpPr>
          <p:cNvPr id="161" name="TextBox 160"/>
          <p:cNvSpPr txBox="1"/>
          <p:nvPr/>
        </p:nvSpPr>
        <p:spPr>
          <a:xfrm>
            <a:off x="6089901" y="2714334"/>
            <a:ext cx="596638" cy="215444"/>
          </a:xfrm>
          <a:prstGeom prst="rect">
            <a:avLst/>
          </a:prstGeom>
          <a:noFill/>
        </p:spPr>
        <p:txBody>
          <a:bodyPr wrap="none" rtlCol="0">
            <a:spAutoFit/>
          </a:bodyPr>
          <a:lstStyle/>
          <a:p>
            <a:r>
              <a:rPr lang="en-US" sz="800" b="1" dirty="0" smtClean="0"/>
              <a:t>192 MHz</a:t>
            </a:r>
            <a:endParaRPr lang="en-US" sz="800" b="1" dirty="0"/>
          </a:p>
        </p:txBody>
      </p:sp>
      <p:sp>
        <p:nvSpPr>
          <p:cNvPr id="162" name="TextBox 161"/>
          <p:cNvSpPr txBox="1"/>
          <p:nvPr/>
        </p:nvSpPr>
        <p:spPr>
          <a:xfrm>
            <a:off x="7126221" y="2714334"/>
            <a:ext cx="596638" cy="215444"/>
          </a:xfrm>
          <a:prstGeom prst="rect">
            <a:avLst/>
          </a:prstGeom>
          <a:noFill/>
        </p:spPr>
        <p:txBody>
          <a:bodyPr wrap="none" rtlCol="0">
            <a:spAutoFit/>
          </a:bodyPr>
          <a:lstStyle/>
          <a:p>
            <a:r>
              <a:rPr lang="en-US" sz="800" b="1" dirty="0" smtClean="0"/>
              <a:t>192 MHz</a:t>
            </a:r>
            <a:endParaRPr lang="en-US" sz="800" b="1" dirty="0"/>
          </a:p>
        </p:txBody>
      </p:sp>
      <p:cxnSp>
        <p:nvCxnSpPr>
          <p:cNvPr id="59" name="Straight Connector 58"/>
          <p:cNvCxnSpPr/>
          <p:nvPr/>
        </p:nvCxnSpPr>
        <p:spPr>
          <a:xfrm>
            <a:off x="5586733" y="2399847"/>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891658"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2348675" y="1949483"/>
            <a:ext cx="2355581" cy="276999"/>
          </a:xfrm>
          <a:prstGeom prst="rect">
            <a:avLst/>
          </a:prstGeom>
          <a:noFill/>
        </p:spPr>
        <p:txBody>
          <a:bodyPr wrap="none" rtlCol="0">
            <a:spAutoFit/>
          </a:bodyPr>
          <a:lstStyle/>
          <a:p>
            <a:r>
              <a:rPr lang="en-US" sz="1200" b="1" dirty="0" smtClean="0"/>
              <a:t>Legacy SC-QAM Digital Video</a:t>
            </a:r>
            <a:endParaRPr lang="en-US" sz="1200" b="1" dirty="0"/>
          </a:p>
        </p:txBody>
      </p:sp>
      <p:sp>
        <p:nvSpPr>
          <p:cNvPr id="164" name="Right Brace 163"/>
          <p:cNvSpPr/>
          <p:nvPr/>
        </p:nvSpPr>
        <p:spPr>
          <a:xfrm rot="16200000">
            <a:off x="1675542" y="1330980"/>
            <a:ext cx="204239" cy="4429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65" name="TextBox 164"/>
          <p:cNvSpPr txBox="1"/>
          <p:nvPr/>
        </p:nvSpPr>
        <p:spPr>
          <a:xfrm>
            <a:off x="1353070" y="957913"/>
            <a:ext cx="862797" cy="553998"/>
          </a:xfrm>
          <a:prstGeom prst="rect">
            <a:avLst/>
          </a:prstGeom>
          <a:noFill/>
        </p:spPr>
        <p:txBody>
          <a:bodyPr wrap="square" rtlCol="0">
            <a:spAutoFit/>
          </a:bodyPr>
          <a:lstStyle/>
          <a:p>
            <a:pPr algn="ctr"/>
            <a:r>
              <a:rPr lang="en-US" sz="1000" b="1" dirty="0" smtClean="0"/>
              <a:t>OFDMA and legacy SC-QAM</a:t>
            </a:r>
            <a:endParaRPr lang="en-US" sz="1000" b="1" dirty="0"/>
          </a:p>
        </p:txBody>
      </p:sp>
      <p:sp>
        <p:nvSpPr>
          <p:cNvPr id="166" name="Trapezoid 165"/>
          <p:cNvSpPr/>
          <p:nvPr/>
        </p:nvSpPr>
        <p:spPr>
          <a:xfrm>
            <a:off x="2148396" y="1657514"/>
            <a:ext cx="45719" cy="808075"/>
          </a:xfrm>
          <a:prstGeom prst="trapezoi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576032" y="2455717"/>
            <a:ext cx="64877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02170"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916667" y="2397929"/>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flipV="1">
            <a:off x="2202171" y="2512503"/>
            <a:ext cx="95265" cy="139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2060765" y="1366497"/>
            <a:ext cx="418704" cy="215444"/>
          </a:xfrm>
          <a:prstGeom prst="rect">
            <a:avLst/>
          </a:prstGeom>
          <a:noFill/>
        </p:spPr>
        <p:txBody>
          <a:bodyPr wrap="none" rtlCol="0">
            <a:spAutoFit/>
          </a:bodyPr>
          <a:lstStyle/>
          <a:p>
            <a:r>
              <a:rPr lang="en-US" sz="800" b="1" dirty="0" smtClean="0"/>
              <a:t>OOB</a:t>
            </a:r>
            <a:endParaRPr lang="en-US" sz="800" b="1" dirty="0"/>
          </a:p>
        </p:txBody>
      </p:sp>
      <p:cxnSp>
        <p:nvCxnSpPr>
          <p:cNvPr id="154" name="Straight Arrow Connector 153"/>
          <p:cNvCxnSpPr/>
          <p:nvPr/>
        </p:nvCxnSpPr>
        <p:spPr>
          <a:xfrm flipH="1">
            <a:off x="2171256" y="1552437"/>
            <a:ext cx="119228" cy="105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542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DOCSIS 3.1 deployment </a:t>
            </a:r>
            <a:r>
              <a:rPr lang="en-US" dirty="0"/>
              <a:t>e</a:t>
            </a:r>
            <a:r>
              <a:rPr lang="en-US" dirty="0" smtClean="0"/>
              <a:t>xample</a:t>
            </a:r>
            <a:endParaRPr lang="en-US" dirty="0"/>
          </a:p>
        </p:txBody>
      </p:sp>
      <p:sp>
        <p:nvSpPr>
          <p:cNvPr id="3" name="Content Placeholder 2"/>
          <p:cNvSpPr>
            <a:spLocks noGrp="1"/>
          </p:cNvSpPr>
          <p:nvPr>
            <p:ph idx="1"/>
          </p:nvPr>
        </p:nvSpPr>
        <p:spPr>
          <a:xfrm>
            <a:off x="354351" y="3133923"/>
            <a:ext cx="8294622" cy="1476178"/>
          </a:xfrm>
        </p:spPr>
        <p:txBody>
          <a:bodyPr/>
          <a:lstStyle/>
          <a:p>
            <a:r>
              <a:rPr lang="en-US" sz="1600" dirty="0" smtClean="0"/>
              <a:t>Upgrade split to 5-85 MHz upstream, 108 MHz* to 1218 </a:t>
            </a:r>
            <a:r>
              <a:rPr lang="en-US" sz="1600" dirty="0"/>
              <a:t>M</a:t>
            </a:r>
            <a:r>
              <a:rPr lang="en-US" sz="1600" dirty="0" smtClean="0"/>
              <a:t>Hz downstream</a:t>
            </a:r>
          </a:p>
          <a:p>
            <a:pPr lvl="1"/>
            <a:r>
              <a:rPr lang="en-US" sz="1400" dirty="0" smtClean="0"/>
              <a:t>Legacy SC-QAM digital video in the 108 MHz to 258 MHz spectrum</a:t>
            </a:r>
          </a:p>
          <a:p>
            <a:pPr lvl="1"/>
            <a:r>
              <a:rPr lang="en-US" sz="1400" dirty="0" smtClean="0"/>
              <a:t>Five 192 MHz wide OFDM signals from 258 MHz to 1218 MHz</a:t>
            </a:r>
          </a:p>
          <a:p>
            <a:pPr lvl="1"/>
            <a:r>
              <a:rPr lang="en-US" sz="1400" dirty="0" smtClean="0"/>
              <a:t>Mix of OFDMA and legacy SC-QAM in upstream</a:t>
            </a:r>
          </a:p>
          <a:p>
            <a:pPr lvl="1"/>
            <a:r>
              <a:rPr lang="en-US" sz="1400" dirty="0">
                <a:solidFill>
                  <a:prstClr val="black"/>
                </a:solidFill>
              </a:rPr>
              <a:t>* </a:t>
            </a:r>
            <a:r>
              <a:rPr lang="en-US" sz="1200" dirty="0">
                <a:solidFill>
                  <a:prstClr val="black"/>
                </a:solidFill>
              </a:rPr>
              <a:t>Note: Downstream out-of-band for set-tops may be carried in the 102~108 MHz range (avoid local FM), although it could be anywhere in the </a:t>
            </a:r>
            <a:r>
              <a:rPr lang="en-US" sz="1200" dirty="0" smtClean="0">
                <a:solidFill>
                  <a:prstClr val="black"/>
                </a:solidFill>
              </a:rPr>
              <a:t>102 MHz </a:t>
            </a:r>
            <a:r>
              <a:rPr lang="en-US" sz="1200" dirty="0">
                <a:solidFill>
                  <a:prstClr val="black"/>
                </a:solidFill>
              </a:rPr>
              <a:t>to 130 MHz range, assuming available spectrum.</a:t>
            </a:r>
          </a:p>
          <a:p>
            <a:pPr lvl="1"/>
            <a:endParaRPr lang="en-US" sz="1400" dirty="0"/>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sp>
        <p:nvSpPr>
          <p:cNvPr id="9" name="Trapezoid 8"/>
          <p:cNvSpPr/>
          <p:nvPr/>
        </p:nvSpPr>
        <p:spPr>
          <a:xfrm>
            <a:off x="5989514" y="1653000"/>
            <a:ext cx="1038225" cy="808074"/>
          </a:xfrm>
          <a:prstGeom prst="trapezoid">
            <a:avLst>
              <a:gd name="adj" fmla="val 6256"/>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sp>
        <p:nvSpPr>
          <p:cNvPr id="22" name="TextBox 21"/>
          <p:cNvSpPr txBox="1"/>
          <p:nvPr/>
        </p:nvSpPr>
        <p:spPr>
          <a:xfrm>
            <a:off x="7729784" y="2460334"/>
            <a:ext cx="654346" cy="215444"/>
          </a:xfrm>
          <a:prstGeom prst="rect">
            <a:avLst/>
          </a:prstGeom>
          <a:noFill/>
        </p:spPr>
        <p:txBody>
          <a:bodyPr wrap="none" rtlCol="0">
            <a:spAutoFit/>
          </a:bodyPr>
          <a:lstStyle/>
          <a:p>
            <a:r>
              <a:rPr lang="en-US" sz="800" b="1" dirty="0" smtClean="0"/>
              <a:t>1218 MHz</a:t>
            </a:r>
            <a:endParaRPr lang="en-US" sz="800" b="1" dirty="0"/>
          </a:p>
        </p:txBody>
      </p:sp>
      <p:sp>
        <p:nvSpPr>
          <p:cNvPr id="47" name="TextBox 46"/>
          <p:cNvSpPr txBox="1"/>
          <p:nvPr/>
        </p:nvSpPr>
        <p:spPr>
          <a:xfrm>
            <a:off x="6575055" y="2460334"/>
            <a:ext cx="654346" cy="215444"/>
          </a:xfrm>
          <a:prstGeom prst="rect">
            <a:avLst/>
          </a:prstGeom>
          <a:noFill/>
        </p:spPr>
        <p:txBody>
          <a:bodyPr wrap="none" rtlCol="0">
            <a:spAutoFit/>
          </a:bodyPr>
          <a:lstStyle/>
          <a:p>
            <a:r>
              <a:rPr lang="en-US" sz="800" b="1" dirty="0" smtClean="0"/>
              <a:t>1002 MHz</a:t>
            </a:r>
            <a:endParaRPr lang="en-US" sz="800" b="1" dirty="0"/>
          </a:p>
        </p:txBody>
      </p:sp>
      <p:sp>
        <p:nvSpPr>
          <p:cNvPr id="48" name="TextBox 47"/>
          <p:cNvSpPr txBox="1"/>
          <p:nvPr/>
        </p:nvSpPr>
        <p:spPr>
          <a:xfrm>
            <a:off x="2622728" y="2466684"/>
            <a:ext cx="596638" cy="215444"/>
          </a:xfrm>
          <a:prstGeom prst="rect">
            <a:avLst/>
          </a:prstGeom>
          <a:noFill/>
        </p:spPr>
        <p:txBody>
          <a:bodyPr wrap="none" rtlCol="0">
            <a:spAutoFit/>
          </a:bodyPr>
          <a:lstStyle/>
          <a:p>
            <a:r>
              <a:rPr lang="en-US" sz="800" b="1" dirty="0" smtClean="0"/>
              <a:t>258 MHz</a:t>
            </a:r>
            <a:endParaRPr lang="en-US" sz="800" b="1" dirty="0"/>
          </a:p>
        </p:txBody>
      </p:sp>
      <p:sp>
        <p:nvSpPr>
          <p:cNvPr id="49" name="TextBox 48"/>
          <p:cNvSpPr txBox="1"/>
          <p:nvPr/>
        </p:nvSpPr>
        <p:spPr>
          <a:xfrm>
            <a:off x="1999117" y="2651814"/>
            <a:ext cx="596638" cy="215444"/>
          </a:xfrm>
          <a:prstGeom prst="rect">
            <a:avLst/>
          </a:prstGeom>
          <a:noFill/>
        </p:spPr>
        <p:txBody>
          <a:bodyPr wrap="none" rtlCol="0">
            <a:spAutoFit/>
          </a:bodyPr>
          <a:lstStyle/>
          <a:p>
            <a:r>
              <a:rPr lang="en-US" sz="800" b="1" dirty="0" smtClean="0"/>
              <a:t>108 MHz</a:t>
            </a:r>
            <a:endParaRPr lang="en-US" sz="800" b="1" dirty="0"/>
          </a:p>
        </p:txBody>
      </p:sp>
      <p:cxnSp>
        <p:nvCxnSpPr>
          <p:cNvPr id="52" name="Straight Connector 51"/>
          <p:cNvCxnSpPr/>
          <p:nvPr/>
        </p:nvCxnSpPr>
        <p:spPr>
          <a:xfrm>
            <a:off x="8063783"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43701"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301231" y="2466684"/>
            <a:ext cx="596638" cy="215444"/>
          </a:xfrm>
          <a:prstGeom prst="rect">
            <a:avLst/>
          </a:prstGeom>
          <a:noFill/>
        </p:spPr>
        <p:txBody>
          <a:bodyPr wrap="none" rtlCol="0">
            <a:spAutoFit/>
          </a:bodyPr>
          <a:lstStyle/>
          <a:p>
            <a:r>
              <a:rPr lang="en-US" sz="800" b="1" dirty="0" smtClean="0"/>
              <a:t>750 MHz</a:t>
            </a:r>
            <a:endParaRPr lang="en-US" sz="800" b="1" dirty="0"/>
          </a:p>
        </p:txBody>
      </p:sp>
      <p:sp>
        <p:nvSpPr>
          <p:cNvPr id="61" name="TextBox 60"/>
          <p:cNvSpPr txBox="1"/>
          <p:nvPr/>
        </p:nvSpPr>
        <p:spPr>
          <a:xfrm>
            <a:off x="5921005" y="2460334"/>
            <a:ext cx="596638" cy="215444"/>
          </a:xfrm>
          <a:prstGeom prst="rect">
            <a:avLst/>
          </a:prstGeom>
          <a:noFill/>
        </p:spPr>
        <p:txBody>
          <a:bodyPr wrap="none" rtlCol="0">
            <a:spAutoFit/>
          </a:bodyPr>
          <a:lstStyle/>
          <a:p>
            <a:r>
              <a:rPr lang="en-US" sz="800" b="1" dirty="0" smtClean="0"/>
              <a:t>870 MHz</a:t>
            </a:r>
            <a:endParaRPr lang="en-US" sz="800" b="1" dirty="0"/>
          </a:p>
        </p:txBody>
      </p:sp>
      <p:sp>
        <p:nvSpPr>
          <p:cNvPr id="63" name="TextBox 62"/>
          <p:cNvSpPr txBox="1"/>
          <p:nvPr/>
        </p:nvSpPr>
        <p:spPr>
          <a:xfrm>
            <a:off x="1335421" y="2466422"/>
            <a:ext cx="481222" cy="215444"/>
          </a:xfrm>
          <a:prstGeom prst="rect">
            <a:avLst/>
          </a:prstGeom>
          <a:noFill/>
        </p:spPr>
        <p:txBody>
          <a:bodyPr wrap="none" rtlCol="0">
            <a:spAutoFit/>
          </a:bodyPr>
          <a:lstStyle/>
          <a:p>
            <a:r>
              <a:rPr lang="en-US" sz="800" b="1" dirty="0" smtClean="0"/>
              <a:t>5 MHz</a:t>
            </a:r>
            <a:endParaRPr lang="en-US" sz="800" b="1" dirty="0"/>
          </a:p>
        </p:txBody>
      </p:sp>
      <p:cxnSp>
        <p:nvCxnSpPr>
          <p:cNvPr id="58" name="Straight Connector 57"/>
          <p:cNvCxnSpPr/>
          <p:nvPr/>
        </p:nvCxnSpPr>
        <p:spPr>
          <a:xfrm>
            <a:off x="6205858" y="240302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 name="Trapezoid 83"/>
          <p:cNvSpPr/>
          <p:nvPr/>
        </p:nvSpPr>
        <p:spPr>
          <a:xfrm>
            <a:off x="2198484" y="1652378"/>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566361" y="2652482"/>
            <a:ext cx="538930" cy="215444"/>
          </a:xfrm>
          <a:prstGeom prst="rect">
            <a:avLst/>
          </a:prstGeom>
          <a:noFill/>
        </p:spPr>
        <p:txBody>
          <a:bodyPr wrap="none" rtlCol="0">
            <a:spAutoFit/>
          </a:bodyPr>
          <a:lstStyle/>
          <a:p>
            <a:r>
              <a:rPr lang="en-US" sz="800" b="1" dirty="0" smtClean="0"/>
              <a:t>85 MHz</a:t>
            </a:r>
            <a:endParaRPr lang="en-US" sz="800" b="1" dirty="0"/>
          </a:p>
        </p:txBody>
      </p:sp>
      <p:cxnSp>
        <p:nvCxnSpPr>
          <p:cNvPr id="87" name="Straight Arrow Connector 86"/>
          <p:cNvCxnSpPr>
            <a:stCxn id="85" idx="0"/>
          </p:cNvCxnSpPr>
          <p:nvPr/>
        </p:nvCxnSpPr>
        <p:spPr>
          <a:xfrm flipV="1">
            <a:off x="1835826" y="2522784"/>
            <a:ext cx="207875" cy="129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49" idx="0"/>
          </p:cNvCxnSpPr>
          <p:nvPr/>
        </p:nvCxnSpPr>
        <p:spPr>
          <a:xfrm flipH="1" flipV="1">
            <a:off x="2202171" y="2512503"/>
            <a:ext cx="95265" cy="139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rapezoid 89"/>
          <p:cNvSpPr/>
          <p:nvPr/>
        </p:nvSpPr>
        <p:spPr>
          <a:xfrm>
            <a:off x="4971509" y="1651953"/>
            <a:ext cx="1038225" cy="808074"/>
          </a:xfrm>
          <a:prstGeom prst="trapezoid">
            <a:avLst>
              <a:gd name="adj" fmla="val 4174"/>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sp>
        <p:nvSpPr>
          <p:cNvPr id="91" name="Trapezoid 90"/>
          <p:cNvSpPr/>
          <p:nvPr/>
        </p:nvSpPr>
        <p:spPr>
          <a:xfrm>
            <a:off x="2244765" y="165240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2291046" y="1652426"/>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2337327" y="1652450"/>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2383608" y="1652474"/>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2429889" y="1652498"/>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2476170" y="165252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2522451" y="1652546"/>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2568732" y="1652570"/>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2615013" y="1652594"/>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a:off x="2661294" y="1652618"/>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2707575" y="1652642"/>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2753856" y="1652666"/>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2800137" y="1652690"/>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2846418" y="1652714"/>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a:off x="1775911" y="1653324"/>
            <a:ext cx="250282" cy="808074"/>
          </a:xfrm>
          <a:prstGeom prst="trapezoid">
            <a:avLst>
              <a:gd name="adj" fmla="val 11909"/>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9" name="Trapezoid 148"/>
          <p:cNvSpPr/>
          <p:nvPr/>
        </p:nvSpPr>
        <p:spPr>
          <a:xfrm>
            <a:off x="1744851" y="1655021"/>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1699026" y="1654127"/>
            <a:ext cx="45719" cy="808075"/>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1576792" y="1655073"/>
            <a:ext cx="125141" cy="808074"/>
          </a:xfrm>
          <a:prstGeom prst="trapezoid">
            <a:avLst>
              <a:gd name="adj" fmla="val 10720"/>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62" name="Straight Connector 61"/>
          <p:cNvCxnSpPr/>
          <p:nvPr/>
        </p:nvCxnSpPr>
        <p:spPr>
          <a:xfrm>
            <a:off x="1578244"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4971725" y="2749850"/>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6005027" y="2749850"/>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7046955" y="2749850"/>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238711" y="2714334"/>
            <a:ext cx="596638" cy="215444"/>
          </a:xfrm>
          <a:prstGeom prst="rect">
            <a:avLst/>
          </a:prstGeom>
          <a:noFill/>
        </p:spPr>
        <p:txBody>
          <a:bodyPr wrap="none" rtlCol="0">
            <a:spAutoFit/>
          </a:bodyPr>
          <a:lstStyle/>
          <a:p>
            <a:r>
              <a:rPr lang="en-US" sz="800" b="1" dirty="0" smtClean="0"/>
              <a:t>192 MHz</a:t>
            </a:r>
            <a:endParaRPr lang="en-US" sz="800" b="1" dirty="0"/>
          </a:p>
        </p:txBody>
      </p:sp>
      <p:sp>
        <p:nvSpPr>
          <p:cNvPr id="161" name="TextBox 160"/>
          <p:cNvSpPr txBox="1"/>
          <p:nvPr/>
        </p:nvSpPr>
        <p:spPr>
          <a:xfrm>
            <a:off x="6261217" y="2714334"/>
            <a:ext cx="596638" cy="215444"/>
          </a:xfrm>
          <a:prstGeom prst="rect">
            <a:avLst/>
          </a:prstGeom>
          <a:noFill/>
        </p:spPr>
        <p:txBody>
          <a:bodyPr wrap="none" rtlCol="0">
            <a:spAutoFit/>
          </a:bodyPr>
          <a:lstStyle/>
          <a:p>
            <a:r>
              <a:rPr lang="en-US" sz="800" b="1" dirty="0" smtClean="0"/>
              <a:t>192 MHz</a:t>
            </a:r>
            <a:endParaRPr lang="en-US" sz="800" b="1" dirty="0"/>
          </a:p>
        </p:txBody>
      </p:sp>
      <p:sp>
        <p:nvSpPr>
          <p:cNvPr id="162" name="TextBox 161"/>
          <p:cNvSpPr txBox="1"/>
          <p:nvPr/>
        </p:nvSpPr>
        <p:spPr>
          <a:xfrm>
            <a:off x="7325587" y="2714334"/>
            <a:ext cx="596638" cy="215444"/>
          </a:xfrm>
          <a:prstGeom prst="rect">
            <a:avLst/>
          </a:prstGeom>
          <a:noFill/>
        </p:spPr>
        <p:txBody>
          <a:bodyPr wrap="none" rtlCol="0">
            <a:spAutoFit/>
          </a:bodyPr>
          <a:lstStyle/>
          <a:p>
            <a:r>
              <a:rPr lang="en-US" sz="800" b="1" dirty="0" smtClean="0"/>
              <a:t>192 MHz</a:t>
            </a:r>
            <a:endParaRPr lang="en-US" sz="800" b="1" dirty="0"/>
          </a:p>
        </p:txBody>
      </p:sp>
      <p:cxnSp>
        <p:nvCxnSpPr>
          <p:cNvPr id="59" name="Straight Connector 58"/>
          <p:cNvCxnSpPr/>
          <p:nvPr/>
        </p:nvCxnSpPr>
        <p:spPr>
          <a:xfrm>
            <a:off x="5586733" y="2399847"/>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891658"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2337328" y="1023864"/>
            <a:ext cx="1215498" cy="400110"/>
          </a:xfrm>
          <a:prstGeom prst="rect">
            <a:avLst/>
          </a:prstGeom>
          <a:noFill/>
        </p:spPr>
        <p:txBody>
          <a:bodyPr wrap="square" rtlCol="0">
            <a:spAutoFit/>
          </a:bodyPr>
          <a:lstStyle/>
          <a:p>
            <a:pPr algn="ctr"/>
            <a:r>
              <a:rPr lang="en-US" sz="1000" b="1" dirty="0" smtClean="0"/>
              <a:t>Legacy SC-QAM </a:t>
            </a:r>
            <a:r>
              <a:rPr lang="en-US" sz="1000" b="1" dirty="0"/>
              <a:t>d</a:t>
            </a:r>
            <a:r>
              <a:rPr lang="en-US" sz="1000" b="1" dirty="0" smtClean="0"/>
              <a:t>igital video</a:t>
            </a:r>
            <a:endParaRPr lang="en-US" sz="1000" b="1" dirty="0"/>
          </a:p>
        </p:txBody>
      </p:sp>
      <p:sp>
        <p:nvSpPr>
          <p:cNvPr id="164" name="Right Brace 163"/>
          <p:cNvSpPr/>
          <p:nvPr/>
        </p:nvSpPr>
        <p:spPr>
          <a:xfrm rot="16200000">
            <a:off x="1675542" y="1330980"/>
            <a:ext cx="204239" cy="4429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65" name="TextBox 164"/>
          <p:cNvSpPr txBox="1"/>
          <p:nvPr/>
        </p:nvSpPr>
        <p:spPr>
          <a:xfrm>
            <a:off x="1353070" y="957913"/>
            <a:ext cx="862797" cy="553998"/>
          </a:xfrm>
          <a:prstGeom prst="rect">
            <a:avLst/>
          </a:prstGeom>
          <a:noFill/>
        </p:spPr>
        <p:txBody>
          <a:bodyPr wrap="square" rtlCol="0">
            <a:spAutoFit/>
          </a:bodyPr>
          <a:lstStyle/>
          <a:p>
            <a:pPr algn="ctr"/>
            <a:r>
              <a:rPr lang="en-US" sz="1000" b="1" dirty="0" smtClean="0"/>
              <a:t>OFDMA and legacy SC-QAM</a:t>
            </a:r>
            <a:endParaRPr lang="en-US" sz="1000" b="1" dirty="0"/>
          </a:p>
        </p:txBody>
      </p:sp>
      <p:sp>
        <p:nvSpPr>
          <p:cNvPr id="166" name="Trapezoid 165"/>
          <p:cNvSpPr/>
          <p:nvPr/>
        </p:nvSpPr>
        <p:spPr>
          <a:xfrm>
            <a:off x="2148396" y="1657514"/>
            <a:ext cx="45719" cy="808075"/>
          </a:xfrm>
          <a:prstGeom prst="trapezoi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2202170"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6" name="Trapezoid 145"/>
          <p:cNvSpPr/>
          <p:nvPr/>
        </p:nvSpPr>
        <p:spPr>
          <a:xfrm>
            <a:off x="7017082" y="1657125"/>
            <a:ext cx="1038225" cy="808074"/>
          </a:xfrm>
          <a:prstGeom prst="trapezoid">
            <a:avLst>
              <a:gd name="adj" fmla="val 3479"/>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sp>
        <p:nvSpPr>
          <p:cNvPr id="153" name="Trapezoid 152"/>
          <p:cNvSpPr/>
          <p:nvPr/>
        </p:nvSpPr>
        <p:spPr>
          <a:xfrm>
            <a:off x="3944504" y="1651335"/>
            <a:ext cx="1038225" cy="808074"/>
          </a:xfrm>
          <a:prstGeom prst="trapezoid">
            <a:avLst>
              <a:gd name="adj" fmla="val 6257"/>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sp>
        <p:nvSpPr>
          <p:cNvPr id="154" name="Trapezoid 153"/>
          <p:cNvSpPr/>
          <p:nvPr/>
        </p:nvSpPr>
        <p:spPr>
          <a:xfrm>
            <a:off x="2911889" y="1650717"/>
            <a:ext cx="1038225" cy="808074"/>
          </a:xfrm>
          <a:prstGeom prst="trapezoid">
            <a:avLst>
              <a:gd name="adj" fmla="val 4173"/>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cxnSp>
        <p:nvCxnSpPr>
          <p:cNvPr id="8" name="Straight Connector 7"/>
          <p:cNvCxnSpPr/>
          <p:nvPr/>
        </p:nvCxnSpPr>
        <p:spPr>
          <a:xfrm>
            <a:off x="1576032" y="2455717"/>
            <a:ext cx="64877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916667" y="2397929"/>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3942363" y="2755608"/>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2913001" y="2761366"/>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4173741" y="2715264"/>
            <a:ext cx="596638" cy="215444"/>
          </a:xfrm>
          <a:prstGeom prst="rect">
            <a:avLst/>
          </a:prstGeom>
          <a:noFill/>
        </p:spPr>
        <p:txBody>
          <a:bodyPr wrap="none" rtlCol="0">
            <a:spAutoFit/>
          </a:bodyPr>
          <a:lstStyle/>
          <a:p>
            <a:r>
              <a:rPr lang="en-US" sz="800" b="1" dirty="0" smtClean="0"/>
              <a:t>192 MHz</a:t>
            </a:r>
            <a:endParaRPr lang="en-US" sz="800" b="1" dirty="0"/>
          </a:p>
        </p:txBody>
      </p:sp>
      <p:sp>
        <p:nvSpPr>
          <p:cNvPr id="169" name="TextBox 168"/>
          <p:cNvSpPr txBox="1"/>
          <p:nvPr/>
        </p:nvSpPr>
        <p:spPr>
          <a:xfrm>
            <a:off x="3164871" y="2716194"/>
            <a:ext cx="596638" cy="215444"/>
          </a:xfrm>
          <a:prstGeom prst="rect">
            <a:avLst/>
          </a:prstGeom>
          <a:noFill/>
        </p:spPr>
        <p:txBody>
          <a:bodyPr wrap="none" rtlCol="0">
            <a:spAutoFit/>
          </a:bodyPr>
          <a:lstStyle/>
          <a:p>
            <a:r>
              <a:rPr lang="en-US" sz="800" b="1" dirty="0" smtClean="0"/>
              <a:t>192 MHz</a:t>
            </a:r>
            <a:endParaRPr lang="en-US" sz="800" b="1" dirty="0"/>
          </a:p>
        </p:txBody>
      </p:sp>
      <p:cxnSp>
        <p:nvCxnSpPr>
          <p:cNvPr id="5" name="Straight Arrow Connector 4"/>
          <p:cNvCxnSpPr>
            <a:stCxn id="163" idx="2"/>
            <a:endCxn id="97" idx="0"/>
          </p:cNvCxnSpPr>
          <p:nvPr/>
        </p:nvCxnSpPr>
        <p:spPr>
          <a:xfrm flipH="1">
            <a:off x="2545311" y="1423974"/>
            <a:ext cx="399766" cy="228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060765" y="1366497"/>
            <a:ext cx="418704" cy="215444"/>
          </a:xfrm>
          <a:prstGeom prst="rect">
            <a:avLst/>
          </a:prstGeom>
          <a:noFill/>
        </p:spPr>
        <p:txBody>
          <a:bodyPr wrap="none" rtlCol="0">
            <a:spAutoFit/>
          </a:bodyPr>
          <a:lstStyle/>
          <a:p>
            <a:r>
              <a:rPr lang="en-US" sz="800" b="1" dirty="0" smtClean="0"/>
              <a:t>OOB</a:t>
            </a:r>
            <a:endParaRPr lang="en-US" sz="800" b="1" dirty="0"/>
          </a:p>
        </p:txBody>
      </p:sp>
      <p:cxnSp>
        <p:nvCxnSpPr>
          <p:cNvPr id="71" name="Straight Arrow Connector 70"/>
          <p:cNvCxnSpPr/>
          <p:nvPr/>
        </p:nvCxnSpPr>
        <p:spPr>
          <a:xfrm flipH="1">
            <a:off x="2171256" y="1552437"/>
            <a:ext cx="119228" cy="105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965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DOCSIS 3.1?</a:t>
            </a:r>
            <a:endParaRPr lang="en-US" dirty="0"/>
          </a:p>
        </p:txBody>
      </p:sp>
      <p:sp>
        <p:nvSpPr>
          <p:cNvPr id="3" name="Content Placeholder 2"/>
          <p:cNvSpPr>
            <a:spLocks noGrp="1"/>
          </p:cNvSpPr>
          <p:nvPr>
            <p:ph idx="1"/>
          </p:nvPr>
        </p:nvSpPr>
        <p:spPr>
          <a:xfrm>
            <a:off x="3190637" y="870528"/>
            <a:ext cx="5395389" cy="3394472"/>
          </a:xfrm>
        </p:spPr>
        <p:txBody>
          <a:bodyPr/>
          <a:lstStyle/>
          <a:p>
            <a:r>
              <a:rPr lang="en-US" dirty="0"/>
              <a:t>Why not just </a:t>
            </a:r>
            <a:r>
              <a:rPr lang="en-US" dirty="0" smtClean="0"/>
              <a:t>continue </a:t>
            </a:r>
            <a:r>
              <a:rPr lang="en-US" dirty="0"/>
              <a:t>with DOCSIS 3.0?</a:t>
            </a:r>
          </a:p>
          <a:p>
            <a:pPr lvl="1"/>
            <a:r>
              <a:rPr lang="en-US" sz="1700" dirty="0"/>
              <a:t>DOCSIS 3.0 could scale to </a:t>
            </a:r>
            <a:r>
              <a:rPr lang="en-US" sz="1700" dirty="0" smtClean="0"/>
              <a:t>gigabit-class speeds</a:t>
            </a:r>
            <a:endParaRPr lang="en-US" sz="1700" dirty="0"/>
          </a:p>
          <a:p>
            <a:pPr lvl="1"/>
            <a:r>
              <a:rPr lang="en-US" sz="1700" dirty="0"/>
              <a:t>DOCSIS 3.1 will scale </a:t>
            </a:r>
            <a:r>
              <a:rPr lang="en-US" sz="1700" dirty="0" smtClean="0"/>
              <a:t>better, and is more spectrally efficient than today’s </a:t>
            </a:r>
            <a:r>
              <a:rPr lang="en-US" sz="1700" dirty="0" smtClean="0">
                <a:solidFill>
                  <a:srgbClr val="C00000"/>
                </a:solidFill>
              </a:rPr>
              <a:t>single carrier quadrature amplitude modulation</a:t>
            </a:r>
            <a:r>
              <a:rPr lang="en-US" sz="1700" dirty="0" smtClean="0"/>
              <a:t> (SC-QAM) technology</a:t>
            </a:r>
          </a:p>
          <a:p>
            <a:r>
              <a:rPr lang="en-US" dirty="0" smtClean="0"/>
              <a:t>According to CableLabs:</a:t>
            </a:r>
            <a:endParaRPr lang="en-US" dirty="0"/>
          </a:p>
          <a:p>
            <a:pPr lvl="1"/>
            <a:r>
              <a:rPr lang="en-US" sz="1700" i="1" dirty="0" smtClean="0"/>
              <a:t>“DOCSIS </a:t>
            </a:r>
            <a:r>
              <a:rPr lang="en-US" sz="1700" i="1" dirty="0"/>
              <a:t>3.1 technology will enable a new generation of cable services and help operators continue to meet consumer demand for high speed connections and sophisticated applications, positioning them to be the providers of choice in their markets</a:t>
            </a:r>
            <a:r>
              <a:rPr lang="en-US" sz="1700" i="1" dirty="0" smtClean="0"/>
              <a:t>.”</a:t>
            </a:r>
            <a:endParaRPr lang="en-US" sz="1700" i="1"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220872" y="1845754"/>
            <a:ext cx="2860260" cy="1966429"/>
          </a:xfrm>
          <a:prstGeom prst="rect">
            <a:avLst/>
          </a:prstGeom>
        </p:spPr>
      </p:pic>
    </p:spTree>
    <p:extLst>
      <p:ext uri="{BB962C8B-B14F-4D97-AF65-F5344CB8AC3E}">
        <p14:creationId xmlns:p14="http://schemas.microsoft.com/office/powerpoint/2010/main" val="40221702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rapezoid 77"/>
          <p:cNvSpPr/>
          <p:nvPr/>
        </p:nvSpPr>
        <p:spPr>
          <a:xfrm>
            <a:off x="6918474" y="1658610"/>
            <a:ext cx="1038225" cy="795906"/>
          </a:xfrm>
          <a:prstGeom prst="trapezoid">
            <a:avLst>
              <a:gd name="adj" fmla="val 6304"/>
            </a:avLst>
          </a:prstGeom>
          <a:solidFill>
            <a:srgbClr val="00DA05">
              <a:alpha val="43922"/>
            </a:srgbClr>
          </a:solidFill>
          <a:ln>
            <a:solidFill>
              <a:srgbClr val="00DA0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p>
        </p:txBody>
      </p:sp>
      <p:sp>
        <p:nvSpPr>
          <p:cNvPr id="79" name="Trapezoid 78"/>
          <p:cNvSpPr/>
          <p:nvPr/>
        </p:nvSpPr>
        <p:spPr>
          <a:xfrm>
            <a:off x="7950731" y="1662148"/>
            <a:ext cx="1038225" cy="795906"/>
          </a:xfrm>
          <a:prstGeom prst="trapezoid">
            <a:avLst>
              <a:gd name="adj" fmla="val 6304"/>
            </a:avLst>
          </a:prstGeom>
          <a:solidFill>
            <a:srgbClr val="00DA05">
              <a:alpha val="43922"/>
            </a:srgbClr>
          </a:solidFill>
          <a:ln>
            <a:solidFill>
              <a:srgbClr val="00DA0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p>
        </p:txBody>
      </p:sp>
      <p:sp>
        <p:nvSpPr>
          <p:cNvPr id="65" name="Trapezoid 64"/>
          <p:cNvSpPr/>
          <p:nvPr/>
        </p:nvSpPr>
        <p:spPr>
          <a:xfrm>
            <a:off x="478907" y="1652787"/>
            <a:ext cx="501099" cy="808074"/>
          </a:xfrm>
          <a:prstGeom prst="trapezoid">
            <a:avLst>
              <a:gd name="adj" fmla="val 4541"/>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812045" y="505058"/>
            <a:ext cx="7769834" cy="628650"/>
          </a:xfrm>
        </p:spPr>
        <p:txBody>
          <a:bodyPr/>
          <a:lstStyle/>
          <a:p>
            <a:r>
              <a:rPr lang="en-US" dirty="0" smtClean="0"/>
              <a:t>Full spectrum DOCSIS 3.1 deployment </a:t>
            </a:r>
            <a:r>
              <a:rPr lang="en-US" dirty="0"/>
              <a:t>e</a:t>
            </a:r>
            <a:r>
              <a:rPr lang="en-US" dirty="0" smtClean="0"/>
              <a:t>xample</a:t>
            </a:r>
            <a:endParaRPr lang="en-US" dirty="0"/>
          </a:p>
        </p:txBody>
      </p:sp>
      <p:sp>
        <p:nvSpPr>
          <p:cNvPr id="3" name="Content Placeholder 2"/>
          <p:cNvSpPr>
            <a:spLocks noGrp="1"/>
          </p:cNvSpPr>
          <p:nvPr>
            <p:ph idx="1"/>
          </p:nvPr>
        </p:nvSpPr>
        <p:spPr>
          <a:xfrm>
            <a:off x="354351" y="3133923"/>
            <a:ext cx="8294622" cy="1476178"/>
          </a:xfrm>
        </p:spPr>
        <p:txBody>
          <a:bodyPr/>
          <a:lstStyle/>
          <a:p>
            <a:r>
              <a:rPr lang="en-US" sz="1600" dirty="0" smtClean="0"/>
              <a:t>Upgrade split to 5-204 MHz upstream, 258 MHz to 1218 </a:t>
            </a:r>
            <a:r>
              <a:rPr lang="en-US" sz="1600" dirty="0"/>
              <a:t>M</a:t>
            </a:r>
            <a:r>
              <a:rPr lang="en-US" sz="1600" dirty="0" smtClean="0"/>
              <a:t>Hz downstream (optionally to 1794 </a:t>
            </a:r>
            <a:r>
              <a:rPr lang="en-US" sz="1600" dirty="0"/>
              <a:t>M</a:t>
            </a:r>
            <a:r>
              <a:rPr lang="en-US" sz="1600" dirty="0" smtClean="0"/>
              <a:t>Hz)</a:t>
            </a:r>
          </a:p>
          <a:p>
            <a:pPr lvl="1"/>
            <a:r>
              <a:rPr lang="en-US" sz="1400" dirty="0" smtClean="0"/>
              <a:t>Five 192 MHz wide OFDM signals from 258 MHz to 1218 MHz</a:t>
            </a:r>
          </a:p>
          <a:p>
            <a:pPr lvl="1"/>
            <a:r>
              <a:rPr lang="en-US" sz="1400" dirty="0" smtClean="0"/>
              <a:t>Optionally another three 192 MHz wide OFDM signals between 1218 MHz and 1794 MHz</a:t>
            </a:r>
          </a:p>
          <a:p>
            <a:pPr lvl="1"/>
            <a:r>
              <a:rPr lang="en-US" sz="1400" dirty="0" smtClean="0"/>
              <a:t>Two 95 MHz encompassed spectrum OFDMA signals in the 5 MHz to 204 MHz spectrum</a:t>
            </a:r>
          </a:p>
          <a:p>
            <a:pPr lvl="1"/>
            <a:endParaRPr lang="en-US" sz="1400" dirty="0"/>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sp>
        <p:nvSpPr>
          <p:cNvPr id="9" name="Trapezoid 8"/>
          <p:cNvSpPr/>
          <p:nvPr/>
        </p:nvSpPr>
        <p:spPr>
          <a:xfrm>
            <a:off x="4847647" y="1653000"/>
            <a:ext cx="1038225" cy="808074"/>
          </a:xfrm>
          <a:prstGeom prst="trapezoid">
            <a:avLst>
              <a:gd name="adj" fmla="val 6256"/>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sp>
        <p:nvSpPr>
          <p:cNvPr id="22" name="TextBox 21"/>
          <p:cNvSpPr txBox="1"/>
          <p:nvPr/>
        </p:nvSpPr>
        <p:spPr>
          <a:xfrm>
            <a:off x="6587917" y="2460334"/>
            <a:ext cx="654346" cy="215444"/>
          </a:xfrm>
          <a:prstGeom prst="rect">
            <a:avLst/>
          </a:prstGeom>
          <a:noFill/>
        </p:spPr>
        <p:txBody>
          <a:bodyPr wrap="none" rtlCol="0">
            <a:spAutoFit/>
          </a:bodyPr>
          <a:lstStyle/>
          <a:p>
            <a:r>
              <a:rPr lang="en-US" sz="800" b="1" dirty="0" smtClean="0"/>
              <a:t>1218 MHz</a:t>
            </a:r>
            <a:endParaRPr lang="en-US" sz="800" b="1" dirty="0"/>
          </a:p>
        </p:txBody>
      </p:sp>
      <p:sp>
        <p:nvSpPr>
          <p:cNvPr id="47" name="TextBox 46"/>
          <p:cNvSpPr txBox="1"/>
          <p:nvPr/>
        </p:nvSpPr>
        <p:spPr>
          <a:xfrm>
            <a:off x="5433188" y="2460334"/>
            <a:ext cx="654346" cy="215444"/>
          </a:xfrm>
          <a:prstGeom prst="rect">
            <a:avLst/>
          </a:prstGeom>
          <a:noFill/>
        </p:spPr>
        <p:txBody>
          <a:bodyPr wrap="none" rtlCol="0">
            <a:spAutoFit/>
          </a:bodyPr>
          <a:lstStyle/>
          <a:p>
            <a:r>
              <a:rPr lang="en-US" sz="800" b="1" dirty="0" smtClean="0"/>
              <a:t>1002 MHz</a:t>
            </a:r>
            <a:endParaRPr lang="en-US" sz="800" b="1" dirty="0"/>
          </a:p>
        </p:txBody>
      </p:sp>
      <p:sp>
        <p:nvSpPr>
          <p:cNvPr id="48" name="TextBox 47"/>
          <p:cNvSpPr txBox="1"/>
          <p:nvPr/>
        </p:nvSpPr>
        <p:spPr>
          <a:xfrm>
            <a:off x="1480861" y="2466684"/>
            <a:ext cx="596638" cy="215444"/>
          </a:xfrm>
          <a:prstGeom prst="rect">
            <a:avLst/>
          </a:prstGeom>
          <a:noFill/>
        </p:spPr>
        <p:txBody>
          <a:bodyPr wrap="none" rtlCol="0">
            <a:spAutoFit/>
          </a:bodyPr>
          <a:lstStyle/>
          <a:p>
            <a:r>
              <a:rPr lang="en-US" sz="800" b="1" dirty="0" smtClean="0"/>
              <a:t>258 MHz</a:t>
            </a:r>
            <a:endParaRPr lang="en-US" sz="800" b="1" dirty="0"/>
          </a:p>
        </p:txBody>
      </p:sp>
      <p:sp>
        <p:nvSpPr>
          <p:cNvPr id="49" name="TextBox 48"/>
          <p:cNvSpPr txBox="1"/>
          <p:nvPr/>
        </p:nvSpPr>
        <p:spPr>
          <a:xfrm>
            <a:off x="984466" y="2468941"/>
            <a:ext cx="596638" cy="215444"/>
          </a:xfrm>
          <a:prstGeom prst="rect">
            <a:avLst/>
          </a:prstGeom>
          <a:noFill/>
        </p:spPr>
        <p:txBody>
          <a:bodyPr wrap="none" rtlCol="0">
            <a:spAutoFit/>
          </a:bodyPr>
          <a:lstStyle/>
          <a:p>
            <a:r>
              <a:rPr lang="en-US" sz="800" b="1" dirty="0" smtClean="0"/>
              <a:t>204 MHz</a:t>
            </a:r>
            <a:endParaRPr lang="en-US" sz="800" b="1" dirty="0"/>
          </a:p>
        </p:txBody>
      </p:sp>
      <p:cxnSp>
        <p:nvCxnSpPr>
          <p:cNvPr id="52" name="Straight Connector 51"/>
          <p:cNvCxnSpPr/>
          <p:nvPr/>
        </p:nvCxnSpPr>
        <p:spPr>
          <a:xfrm>
            <a:off x="6921916"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159364" y="2466684"/>
            <a:ext cx="596638" cy="215444"/>
          </a:xfrm>
          <a:prstGeom prst="rect">
            <a:avLst/>
          </a:prstGeom>
          <a:noFill/>
        </p:spPr>
        <p:txBody>
          <a:bodyPr wrap="none" rtlCol="0">
            <a:spAutoFit/>
          </a:bodyPr>
          <a:lstStyle/>
          <a:p>
            <a:r>
              <a:rPr lang="en-US" sz="800" b="1" dirty="0" smtClean="0"/>
              <a:t>750 MHz</a:t>
            </a:r>
            <a:endParaRPr lang="en-US" sz="800" b="1" dirty="0"/>
          </a:p>
        </p:txBody>
      </p:sp>
      <p:sp>
        <p:nvSpPr>
          <p:cNvPr id="61" name="TextBox 60"/>
          <p:cNvSpPr txBox="1"/>
          <p:nvPr/>
        </p:nvSpPr>
        <p:spPr>
          <a:xfrm>
            <a:off x="4779138" y="2460334"/>
            <a:ext cx="596638" cy="215444"/>
          </a:xfrm>
          <a:prstGeom prst="rect">
            <a:avLst/>
          </a:prstGeom>
          <a:noFill/>
        </p:spPr>
        <p:txBody>
          <a:bodyPr wrap="none" rtlCol="0">
            <a:spAutoFit/>
          </a:bodyPr>
          <a:lstStyle/>
          <a:p>
            <a:r>
              <a:rPr lang="en-US" sz="800" b="1" dirty="0" smtClean="0"/>
              <a:t>870 MHz</a:t>
            </a:r>
            <a:endParaRPr lang="en-US" sz="800" b="1" dirty="0"/>
          </a:p>
        </p:txBody>
      </p:sp>
      <p:sp>
        <p:nvSpPr>
          <p:cNvPr id="63" name="TextBox 62"/>
          <p:cNvSpPr txBox="1"/>
          <p:nvPr/>
        </p:nvSpPr>
        <p:spPr>
          <a:xfrm>
            <a:off x="193554" y="2466422"/>
            <a:ext cx="481222" cy="215444"/>
          </a:xfrm>
          <a:prstGeom prst="rect">
            <a:avLst/>
          </a:prstGeom>
          <a:noFill/>
        </p:spPr>
        <p:txBody>
          <a:bodyPr wrap="none" rtlCol="0">
            <a:spAutoFit/>
          </a:bodyPr>
          <a:lstStyle/>
          <a:p>
            <a:r>
              <a:rPr lang="en-US" sz="800" b="1" dirty="0" smtClean="0"/>
              <a:t>5 MHz</a:t>
            </a:r>
            <a:endParaRPr lang="en-US" sz="800" b="1" dirty="0"/>
          </a:p>
        </p:txBody>
      </p:sp>
      <p:cxnSp>
        <p:nvCxnSpPr>
          <p:cNvPr id="58" name="Straight Connector 57"/>
          <p:cNvCxnSpPr/>
          <p:nvPr/>
        </p:nvCxnSpPr>
        <p:spPr>
          <a:xfrm>
            <a:off x="5063991" y="240302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0" name="Trapezoid 89"/>
          <p:cNvSpPr/>
          <p:nvPr/>
        </p:nvSpPr>
        <p:spPr>
          <a:xfrm>
            <a:off x="3829642" y="1651953"/>
            <a:ext cx="1038225" cy="808074"/>
          </a:xfrm>
          <a:prstGeom prst="trapezoid">
            <a:avLst>
              <a:gd name="adj" fmla="val 4174"/>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sp>
        <p:nvSpPr>
          <p:cNvPr id="148" name="Trapezoid 147"/>
          <p:cNvSpPr/>
          <p:nvPr/>
        </p:nvSpPr>
        <p:spPr>
          <a:xfrm>
            <a:off x="980006" y="1660128"/>
            <a:ext cx="501099" cy="808074"/>
          </a:xfrm>
          <a:prstGeom prst="trapezoid">
            <a:avLst>
              <a:gd name="adj" fmla="val 5459"/>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62" name="Straight Connector 61"/>
          <p:cNvCxnSpPr/>
          <p:nvPr/>
        </p:nvCxnSpPr>
        <p:spPr>
          <a:xfrm>
            <a:off x="436377" y="2400762"/>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3829858" y="2749850"/>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4863160" y="2749850"/>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5905088" y="2749850"/>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96844" y="2714334"/>
            <a:ext cx="596638" cy="215444"/>
          </a:xfrm>
          <a:prstGeom prst="rect">
            <a:avLst/>
          </a:prstGeom>
          <a:noFill/>
        </p:spPr>
        <p:txBody>
          <a:bodyPr wrap="none" rtlCol="0">
            <a:spAutoFit/>
          </a:bodyPr>
          <a:lstStyle/>
          <a:p>
            <a:r>
              <a:rPr lang="en-US" sz="800" b="1" dirty="0" smtClean="0"/>
              <a:t>192 MHz</a:t>
            </a:r>
            <a:endParaRPr lang="en-US" sz="800" b="1" dirty="0"/>
          </a:p>
        </p:txBody>
      </p:sp>
      <p:sp>
        <p:nvSpPr>
          <p:cNvPr id="161" name="TextBox 160"/>
          <p:cNvSpPr txBox="1"/>
          <p:nvPr/>
        </p:nvSpPr>
        <p:spPr>
          <a:xfrm>
            <a:off x="5119350" y="2714334"/>
            <a:ext cx="596638" cy="215444"/>
          </a:xfrm>
          <a:prstGeom prst="rect">
            <a:avLst/>
          </a:prstGeom>
          <a:noFill/>
        </p:spPr>
        <p:txBody>
          <a:bodyPr wrap="none" rtlCol="0">
            <a:spAutoFit/>
          </a:bodyPr>
          <a:lstStyle/>
          <a:p>
            <a:r>
              <a:rPr lang="en-US" sz="800" b="1" dirty="0" smtClean="0"/>
              <a:t>192 MHz</a:t>
            </a:r>
            <a:endParaRPr lang="en-US" sz="800" b="1" dirty="0"/>
          </a:p>
        </p:txBody>
      </p:sp>
      <p:sp>
        <p:nvSpPr>
          <p:cNvPr id="162" name="TextBox 161"/>
          <p:cNvSpPr txBox="1"/>
          <p:nvPr/>
        </p:nvSpPr>
        <p:spPr>
          <a:xfrm>
            <a:off x="6183720" y="2714334"/>
            <a:ext cx="596638" cy="215444"/>
          </a:xfrm>
          <a:prstGeom prst="rect">
            <a:avLst/>
          </a:prstGeom>
          <a:noFill/>
        </p:spPr>
        <p:txBody>
          <a:bodyPr wrap="none" rtlCol="0">
            <a:spAutoFit/>
          </a:bodyPr>
          <a:lstStyle/>
          <a:p>
            <a:r>
              <a:rPr lang="en-US" sz="800" b="1" dirty="0" smtClean="0"/>
              <a:t>192 MHz</a:t>
            </a:r>
            <a:endParaRPr lang="en-US" sz="800" b="1" dirty="0"/>
          </a:p>
        </p:txBody>
      </p:sp>
      <p:cxnSp>
        <p:nvCxnSpPr>
          <p:cNvPr id="59" name="Straight Connector 58"/>
          <p:cNvCxnSpPr/>
          <p:nvPr/>
        </p:nvCxnSpPr>
        <p:spPr>
          <a:xfrm>
            <a:off x="4444866" y="2399847"/>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49791" y="2400295"/>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431432" y="1745064"/>
            <a:ext cx="1093525" cy="553998"/>
          </a:xfrm>
          <a:prstGeom prst="rect">
            <a:avLst/>
          </a:prstGeom>
          <a:noFill/>
        </p:spPr>
        <p:txBody>
          <a:bodyPr wrap="square" rtlCol="0">
            <a:spAutoFit/>
          </a:bodyPr>
          <a:lstStyle/>
          <a:p>
            <a:pPr algn="ctr"/>
            <a:r>
              <a:rPr lang="en-US" sz="1000" b="1" dirty="0" smtClean="0"/>
              <a:t>Two 95 MHz OFDMA channels</a:t>
            </a:r>
            <a:endParaRPr lang="en-US" sz="1000" b="1" dirty="0"/>
          </a:p>
        </p:txBody>
      </p:sp>
      <p:cxnSp>
        <p:nvCxnSpPr>
          <p:cNvPr id="55" name="Straight Connector 54"/>
          <p:cNvCxnSpPr/>
          <p:nvPr/>
        </p:nvCxnSpPr>
        <p:spPr>
          <a:xfrm>
            <a:off x="1483599" y="2401104"/>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6" name="Trapezoid 145"/>
          <p:cNvSpPr/>
          <p:nvPr/>
        </p:nvSpPr>
        <p:spPr>
          <a:xfrm>
            <a:off x="5875215" y="1654443"/>
            <a:ext cx="1038225" cy="808074"/>
          </a:xfrm>
          <a:prstGeom prst="trapezoid">
            <a:avLst>
              <a:gd name="adj" fmla="val 3479"/>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sp>
        <p:nvSpPr>
          <p:cNvPr id="153" name="Trapezoid 152"/>
          <p:cNvSpPr/>
          <p:nvPr/>
        </p:nvSpPr>
        <p:spPr>
          <a:xfrm>
            <a:off x="2802637" y="1651335"/>
            <a:ext cx="1038225" cy="808074"/>
          </a:xfrm>
          <a:prstGeom prst="trapezoid">
            <a:avLst>
              <a:gd name="adj" fmla="val 6257"/>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sp>
        <p:nvSpPr>
          <p:cNvPr id="154" name="Trapezoid 153"/>
          <p:cNvSpPr/>
          <p:nvPr/>
        </p:nvSpPr>
        <p:spPr>
          <a:xfrm>
            <a:off x="1770022" y="1650717"/>
            <a:ext cx="1038225" cy="808074"/>
          </a:xfrm>
          <a:prstGeom prst="trapezoid">
            <a:avLst>
              <a:gd name="adj" fmla="val 4173"/>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OFDM</a:t>
            </a:r>
            <a:endParaRPr lang="en-US" sz="1200" b="1" dirty="0">
              <a:solidFill>
                <a:schemeClr val="tx1"/>
              </a:solidFill>
            </a:endParaRPr>
          </a:p>
        </p:txBody>
      </p:sp>
      <p:cxnSp>
        <p:nvCxnSpPr>
          <p:cNvPr id="8" name="Straight Connector 7"/>
          <p:cNvCxnSpPr/>
          <p:nvPr/>
        </p:nvCxnSpPr>
        <p:spPr>
          <a:xfrm>
            <a:off x="434165" y="2455717"/>
            <a:ext cx="64877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774800" y="2397929"/>
            <a:ext cx="1" cy="111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2800496" y="2755608"/>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1771134" y="2761366"/>
            <a:ext cx="106639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3031874" y="2715264"/>
            <a:ext cx="596638" cy="215444"/>
          </a:xfrm>
          <a:prstGeom prst="rect">
            <a:avLst/>
          </a:prstGeom>
          <a:noFill/>
        </p:spPr>
        <p:txBody>
          <a:bodyPr wrap="none" rtlCol="0">
            <a:spAutoFit/>
          </a:bodyPr>
          <a:lstStyle/>
          <a:p>
            <a:r>
              <a:rPr lang="en-US" sz="800" b="1" dirty="0" smtClean="0"/>
              <a:t>192 MHz</a:t>
            </a:r>
            <a:endParaRPr lang="en-US" sz="800" b="1" dirty="0"/>
          </a:p>
        </p:txBody>
      </p:sp>
      <p:sp>
        <p:nvSpPr>
          <p:cNvPr id="169" name="TextBox 168"/>
          <p:cNvSpPr txBox="1"/>
          <p:nvPr/>
        </p:nvSpPr>
        <p:spPr>
          <a:xfrm>
            <a:off x="2023004" y="2716194"/>
            <a:ext cx="596638" cy="215444"/>
          </a:xfrm>
          <a:prstGeom prst="rect">
            <a:avLst/>
          </a:prstGeom>
          <a:noFill/>
        </p:spPr>
        <p:txBody>
          <a:bodyPr wrap="none" rtlCol="0">
            <a:spAutoFit/>
          </a:bodyPr>
          <a:lstStyle/>
          <a:p>
            <a:r>
              <a:rPr lang="en-US" sz="800" b="1" dirty="0" smtClean="0"/>
              <a:t>192 MHz</a:t>
            </a:r>
            <a:endParaRPr lang="en-US" sz="800" b="1" dirty="0"/>
          </a:p>
        </p:txBody>
      </p:sp>
      <p:cxnSp>
        <p:nvCxnSpPr>
          <p:cNvPr id="67" name="Straight Connector 66"/>
          <p:cNvCxnSpPr/>
          <p:nvPr/>
        </p:nvCxnSpPr>
        <p:spPr>
          <a:xfrm>
            <a:off x="6611894" y="2459315"/>
            <a:ext cx="2532106" cy="14268"/>
          </a:xfrm>
          <a:prstGeom prst="line">
            <a:avLst/>
          </a:prstGeom>
          <a:ln w="28575">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206749" y="2462014"/>
            <a:ext cx="865943" cy="215444"/>
          </a:xfrm>
          <a:prstGeom prst="rect">
            <a:avLst/>
          </a:prstGeom>
          <a:noFill/>
        </p:spPr>
        <p:txBody>
          <a:bodyPr wrap="none" rtlCol="0">
            <a:spAutoFit/>
          </a:bodyPr>
          <a:lstStyle/>
          <a:p>
            <a:r>
              <a:rPr lang="en-US" sz="800" b="1" dirty="0" smtClean="0"/>
              <a:t>...to 1794 MHz</a:t>
            </a:r>
            <a:endParaRPr lang="en-US" sz="800" b="1" dirty="0"/>
          </a:p>
        </p:txBody>
      </p:sp>
    </p:spTree>
    <p:extLst>
      <p:ext uri="{BB962C8B-B14F-4D97-AF65-F5344CB8AC3E}">
        <p14:creationId xmlns:p14="http://schemas.microsoft.com/office/powerpoint/2010/main" val="27165376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compatibility</a:t>
            </a:r>
            <a:endParaRPr lang="en-US" dirty="0"/>
          </a:p>
        </p:txBody>
      </p:sp>
      <p:sp>
        <p:nvSpPr>
          <p:cNvPr id="3" name="Content Placeholder 2"/>
          <p:cNvSpPr>
            <a:spLocks noGrp="1"/>
          </p:cNvSpPr>
          <p:nvPr>
            <p:ph idx="1"/>
          </p:nvPr>
        </p:nvSpPr>
        <p:spPr>
          <a:xfrm>
            <a:off x="3190637" y="1060824"/>
            <a:ext cx="5849302" cy="3839881"/>
          </a:xfrm>
        </p:spPr>
        <p:txBody>
          <a:bodyPr/>
          <a:lstStyle/>
          <a:p>
            <a:r>
              <a:rPr lang="en-US" sz="1800" dirty="0"/>
              <a:t>DOCSIS 3.1 devices will simultaneously support legacy SC-QAM channels </a:t>
            </a:r>
            <a:r>
              <a:rPr lang="en-US" sz="1800" dirty="0" smtClean="0"/>
              <a:t>and OFDM channels</a:t>
            </a:r>
            <a:endParaRPr lang="en-US" sz="1800" dirty="0"/>
          </a:p>
          <a:p>
            <a:r>
              <a:rPr lang="en-US" sz="1800" dirty="0" smtClean="0"/>
              <a:t>Devices will </a:t>
            </a:r>
            <a:r>
              <a:rPr lang="en-US" sz="1800" dirty="0"/>
              <a:t>support bonding between </a:t>
            </a:r>
            <a:r>
              <a:rPr lang="en-US" sz="1800" dirty="0" smtClean="0"/>
              <a:t>OFDM and SC-QAM in </a:t>
            </a:r>
            <a:r>
              <a:rPr lang="en-US" sz="1800" dirty="0"/>
              <a:t>order to aggregate that </a:t>
            </a:r>
            <a:r>
              <a:rPr lang="en-US" sz="1800" dirty="0" smtClean="0"/>
              <a:t>capacity </a:t>
            </a:r>
            <a:r>
              <a:rPr lang="en-US" sz="1800" dirty="0"/>
              <a:t>and provide an incremental and orderly </a:t>
            </a:r>
            <a:r>
              <a:rPr lang="en-US" sz="1800" dirty="0" smtClean="0"/>
              <a:t>migration</a:t>
            </a:r>
            <a:endParaRPr lang="en-US" sz="1800" dirty="0"/>
          </a:p>
          <a:p>
            <a:r>
              <a:rPr lang="en-US" sz="1800" dirty="0" smtClean="0"/>
              <a:t>The </a:t>
            </a:r>
            <a:r>
              <a:rPr lang="en-US" sz="1800" dirty="0"/>
              <a:t>time division nature of the existing DOCSIS upstream allows for legacy and </a:t>
            </a:r>
            <a:r>
              <a:rPr lang="en-US" sz="1800" dirty="0" smtClean="0"/>
              <a:t>OFDMA </a:t>
            </a:r>
            <a:r>
              <a:rPr lang="en-US" sz="1800" dirty="0"/>
              <a:t>to be time </a:t>
            </a:r>
            <a:r>
              <a:rPr lang="en-US" sz="1800" dirty="0" smtClean="0"/>
              <a:t>multiplexed</a:t>
            </a:r>
          </a:p>
          <a:p>
            <a:r>
              <a:rPr lang="en-US" sz="1800" dirty="0"/>
              <a:t>A</a:t>
            </a:r>
            <a:r>
              <a:rPr lang="en-US" sz="1800" dirty="0" smtClean="0"/>
              <a:t>llows </a:t>
            </a:r>
            <a:r>
              <a:rPr lang="en-US" sz="1800" dirty="0"/>
              <a:t>a gradual and evolutionary introduction of DOCSIS </a:t>
            </a:r>
            <a:r>
              <a:rPr lang="en-US" sz="1800" dirty="0" smtClean="0"/>
              <a:t>3.1</a:t>
            </a:r>
            <a:endParaRPr lang="en-US" sz="1800" dirty="0"/>
          </a:p>
        </p:txBody>
      </p:sp>
      <p:pic>
        <p:nvPicPr>
          <p:cNvPr id="4" name="Picture 3"/>
          <p:cNvPicPr>
            <a:picLocks noChangeAspect="1"/>
          </p:cNvPicPr>
          <p:nvPr/>
        </p:nvPicPr>
        <p:blipFill rotWithShape="1">
          <a:blip r:embed="rId2"/>
          <a:srcRect l="30095" r="22928"/>
          <a:stretch/>
        </p:blipFill>
        <p:spPr>
          <a:xfrm>
            <a:off x="-1" y="860748"/>
            <a:ext cx="3014291" cy="4282751"/>
          </a:xfrm>
          <a:prstGeom prst="rect">
            <a:avLst/>
          </a:prstGeom>
        </p:spPr>
      </p:pic>
    </p:spTree>
    <p:extLst>
      <p:ext uri="{BB962C8B-B14F-4D97-AF65-F5344CB8AC3E}">
        <p14:creationId xmlns:p14="http://schemas.microsoft.com/office/powerpoint/2010/main" val="26334258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32802" cy="702963"/>
          </a:xfrm>
        </p:spPr>
        <p:txBody>
          <a:bodyPr/>
          <a:lstStyle/>
          <a:p>
            <a:r>
              <a:rPr lang="en-US" sz="3000" dirty="0" smtClean="0">
                <a:solidFill>
                  <a:schemeClr val="accent1"/>
                </a:solidFill>
              </a:rPr>
              <a:t>DOCSIS 3.1 proactive network maintenance</a:t>
            </a:r>
            <a:endParaRPr lang="en-US" sz="3000" dirty="0">
              <a:solidFill>
                <a:schemeClr val="accent1"/>
              </a:solidFill>
            </a:endParaRPr>
          </a:p>
        </p:txBody>
      </p:sp>
      <p:sp>
        <p:nvSpPr>
          <p:cNvPr id="4" name="Content Placeholder 3"/>
          <p:cNvSpPr>
            <a:spLocks noGrp="1"/>
          </p:cNvSpPr>
          <p:nvPr>
            <p:ph sz="half" idx="2"/>
          </p:nvPr>
        </p:nvSpPr>
        <p:spPr>
          <a:xfrm>
            <a:off x="392463" y="1170191"/>
            <a:ext cx="8232803" cy="3199790"/>
          </a:xfrm>
        </p:spPr>
        <p:txBody>
          <a:bodyPr>
            <a:normAutofit/>
          </a:bodyPr>
          <a:lstStyle/>
          <a:p>
            <a:r>
              <a:rPr lang="en-US" sz="2400" dirty="0" smtClean="0"/>
              <a:t>PNM designed for DOCSIS </a:t>
            </a:r>
            <a:r>
              <a:rPr lang="en-US" sz="2400" dirty="0"/>
              <a:t>3.1 from the ground up to provide </a:t>
            </a:r>
            <a:r>
              <a:rPr lang="en-US" sz="2400" dirty="0" smtClean="0"/>
              <a:t>“test points” </a:t>
            </a:r>
            <a:r>
              <a:rPr lang="en-US" sz="2400" dirty="0"/>
              <a:t>in </a:t>
            </a:r>
            <a:r>
              <a:rPr lang="en-US" sz="2400" dirty="0" smtClean="0"/>
              <a:t>the CMTS </a:t>
            </a:r>
            <a:r>
              <a:rPr lang="en-US" sz="2400" dirty="0"/>
              <a:t>and </a:t>
            </a:r>
            <a:r>
              <a:rPr lang="en-US" sz="2400" dirty="0" smtClean="0"/>
              <a:t>cable modem</a:t>
            </a:r>
            <a:endParaRPr lang="en-US" sz="2400" dirty="0"/>
          </a:p>
          <a:p>
            <a:pPr lvl="1">
              <a:spcBef>
                <a:spcPts val="1200"/>
              </a:spcBef>
            </a:pPr>
            <a:r>
              <a:rPr lang="en-US" sz="2000" dirty="0"/>
              <a:t>Characterize and troubleshoot HFC plant</a:t>
            </a:r>
          </a:p>
          <a:p>
            <a:pPr lvl="1">
              <a:spcBef>
                <a:spcPts val="1200"/>
              </a:spcBef>
            </a:pPr>
            <a:r>
              <a:rPr lang="en-US" sz="2000" dirty="0" smtClean="0"/>
              <a:t>Support remote </a:t>
            </a:r>
            <a:r>
              <a:rPr lang="en-US" sz="2000" dirty="0"/>
              <a:t>proactive troubleshooting of plant faults</a:t>
            </a:r>
          </a:p>
          <a:p>
            <a:pPr lvl="1">
              <a:spcBef>
                <a:spcPts val="1200"/>
              </a:spcBef>
            </a:pPr>
            <a:r>
              <a:rPr lang="en-US" sz="2000" dirty="0" smtClean="0"/>
              <a:t>Improve </a:t>
            </a:r>
            <a:r>
              <a:rPr lang="en-US" sz="2000" dirty="0"/>
              <a:t>reliability and </a:t>
            </a:r>
            <a:r>
              <a:rPr lang="en-US" sz="2000" dirty="0" smtClean="0"/>
              <a:t>maximize </a:t>
            </a:r>
            <a:r>
              <a:rPr lang="en-US" sz="2000" dirty="0"/>
              <a:t>throughput from well-maintained </a:t>
            </a:r>
            <a:r>
              <a:rPr lang="en-US" sz="2000" dirty="0" smtClean="0"/>
              <a:t>plant</a:t>
            </a:r>
            <a:endParaRPr lang="en-US" sz="2000" dirty="0"/>
          </a:p>
        </p:txBody>
      </p:sp>
    </p:spTree>
    <p:extLst>
      <p:ext uri="{BB962C8B-B14F-4D97-AF65-F5344CB8AC3E}">
        <p14:creationId xmlns:p14="http://schemas.microsoft.com/office/powerpoint/2010/main" val="377231711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3000" dirty="0" smtClean="0">
                <a:solidFill>
                  <a:schemeClr val="accent1"/>
                </a:solidFill>
              </a:rPr>
              <a:t>DOCSIS 3.1 test </a:t>
            </a:r>
            <a:r>
              <a:rPr lang="en-US" sz="3000" dirty="0">
                <a:solidFill>
                  <a:schemeClr val="accent1"/>
                </a:solidFill>
              </a:rPr>
              <a:t>p</a:t>
            </a:r>
            <a:r>
              <a:rPr lang="en-US" sz="3000" dirty="0" smtClean="0">
                <a:solidFill>
                  <a:schemeClr val="accent1"/>
                </a:solidFill>
              </a:rPr>
              <a:t>oints </a:t>
            </a:r>
            <a:r>
              <a:rPr lang="en-US" sz="3000" dirty="0">
                <a:solidFill>
                  <a:schemeClr val="accent1"/>
                </a:solidFill>
              </a:rPr>
              <a:t>f</a:t>
            </a:r>
            <a:r>
              <a:rPr lang="en-US" sz="3000" dirty="0" smtClean="0">
                <a:solidFill>
                  <a:schemeClr val="accent1"/>
                </a:solidFill>
              </a:rPr>
              <a:t>or HFC plant</a:t>
            </a:r>
            <a:endParaRPr lang="en-US" sz="3000" dirty="0">
              <a:solidFill>
                <a:schemeClr val="accent1"/>
              </a:solidFill>
            </a:endParaRPr>
          </a:p>
        </p:txBody>
      </p:sp>
      <p:sp>
        <p:nvSpPr>
          <p:cNvPr id="5" name="Content Placeholder 4"/>
          <p:cNvSpPr>
            <a:spLocks noGrp="1"/>
          </p:cNvSpPr>
          <p:nvPr>
            <p:ph sz="half" idx="2"/>
          </p:nvPr>
        </p:nvSpPr>
        <p:spPr>
          <a:xfrm>
            <a:off x="645207" y="3536926"/>
            <a:ext cx="3379862" cy="1019597"/>
          </a:xfrm>
          <a:ln w="12700">
            <a:solidFill>
              <a:schemeClr val="tx1"/>
            </a:solidFill>
          </a:ln>
        </p:spPr>
        <p:txBody>
          <a:bodyPr>
            <a:normAutofit fontScale="77500" lnSpcReduction="20000"/>
          </a:bodyPr>
          <a:lstStyle/>
          <a:p>
            <a:r>
              <a:rPr lang="en-US" sz="2000" i="1" smtClean="0">
                <a:solidFill>
                  <a:srgbClr val="113675"/>
                </a:solidFill>
              </a:rPr>
              <a:t>Cable plant is “device under test”</a:t>
            </a:r>
          </a:p>
          <a:p>
            <a:r>
              <a:rPr lang="en-US" sz="2000" i="1" smtClean="0">
                <a:solidFill>
                  <a:srgbClr val="113675"/>
                </a:solidFill>
              </a:rPr>
              <a:t>PNM measurements are virtual “test equipment”</a:t>
            </a:r>
            <a:endParaRPr lang="en-US" sz="2000" i="1">
              <a:solidFill>
                <a:srgbClr val="113675"/>
              </a:solidFill>
            </a:endParaRPr>
          </a:p>
        </p:txBody>
      </p:sp>
      <p:graphicFrame>
        <p:nvGraphicFramePr>
          <p:cNvPr id="40963" name="Object 1"/>
          <p:cNvGraphicFramePr>
            <a:graphicFrameLocks noChangeAspect="1"/>
          </p:cNvGraphicFramePr>
          <p:nvPr>
            <p:extLst>
              <p:ext uri="{D42A27DB-BD31-4B8C-83A1-F6EECF244321}">
                <p14:modId xmlns:p14="http://schemas.microsoft.com/office/powerpoint/2010/main" val="2955670106"/>
              </p:ext>
            </p:extLst>
          </p:nvPr>
        </p:nvGraphicFramePr>
        <p:xfrm>
          <a:off x="790575" y="856060"/>
          <a:ext cx="7562850" cy="3700463"/>
        </p:xfrm>
        <a:graphic>
          <a:graphicData uri="http://schemas.openxmlformats.org/presentationml/2006/ole">
            <mc:AlternateContent xmlns:mc="http://schemas.openxmlformats.org/markup-compatibility/2006">
              <mc:Choice xmlns:v="urn:schemas-microsoft-com:vml" Requires="v">
                <p:oleObj spid="_x0000_s1116" name="Visio" r:id="rId4" imgW="7562912" imgH="4933980" progId="Visio.Drawing.11">
                  <p:embed/>
                </p:oleObj>
              </mc:Choice>
              <mc:Fallback>
                <p:oleObj name="Visio" r:id="rId4" imgW="7562912" imgH="4933980" progId="Visio.Drawing.11">
                  <p:embed/>
                  <p:pic>
                    <p:nvPicPr>
                      <p:cNvPr id="0" name=""/>
                      <p:cNvPicPr>
                        <a:picLocks noChangeAspect="1" noChangeArrowheads="1"/>
                      </p:cNvPicPr>
                      <p:nvPr/>
                    </p:nvPicPr>
                    <p:blipFill>
                      <a:blip r:embed="rId5"/>
                      <a:srcRect/>
                      <a:stretch>
                        <a:fillRect/>
                      </a:stretch>
                    </p:blipFill>
                    <p:spPr bwMode="auto">
                      <a:xfrm>
                        <a:off x="790575" y="856060"/>
                        <a:ext cx="7562850" cy="37004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847241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024" y="213758"/>
            <a:ext cx="7870825" cy="662823"/>
          </a:xfrm>
        </p:spPr>
        <p:txBody>
          <a:bodyPr/>
          <a:lstStyle/>
          <a:p>
            <a:pPr>
              <a:defRPr/>
            </a:pPr>
            <a:r>
              <a:rPr lang="en-US" dirty="0" smtClean="0"/>
              <a:t>Downstream PNM “hooks”</a:t>
            </a:r>
            <a:endParaRPr lang="en-US" dirty="0"/>
          </a:p>
        </p:txBody>
      </p:sp>
      <p:sp>
        <p:nvSpPr>
          <p:cNvPr id="41987" name="Content Placeholder 2"/>
          <p:cNvSpPr>
            <a:spLocks noGrp="1"/>
          </p:cNvSpPr>
          <p:nvPr>
            <p:ph idx="4294967295"/>
          </p:nvPr>
        </p:nvSpPr>
        <p:spPr>
          <a:xfrm>
            <a:off x="841375" y="937022"/>
            <a:ext cx="7958138" cy="4139803"/>
          </a:xfrm>
        </p:spPr>
        <p:txBody>
          <a:bodyPr>
            <a:noAutofit/>
          </a:bodyPr>
          <a:lstStyle/>
          <a:p>
            <a:r>
              <a:rPr lang="en-US" sz="1700" dirty="0" smtClean="0">
                <a:solidFill>
                  <a:srgbClr val="C00000"/>
                </a:solidFill>
                <a:cs typeface="Arial" charset="0"/>
              </a:rPr>
              <a:t>Downstream symbol </a:t>
            </a:r>
            <a:r>
              <a:rPr lang="en-US" sz="1700" dirty="0">
                <a:solidFill>
                  <a:srgbClr val="C00000"/>
                </a:solidFill>
                <a:cs typeface="Arial" charset="0"/>
              </a:rPr>
              <a:t>c</a:t>
            </a:r>
            <a:r>
              <a:rPr lang="en-US" sz="1700" dirty="0" smtClean="0">
                <a:solidFill>
                  <a:srgbClr val="C00000"/>
                </a:solidFill>
                <a:cs typeface="Arial" charset="0"/>
              </a:rPr>
              <a:t>apture</a:t>
            </a:r>
            <a:r>
              <a:rPr lang="en-US" sz="1700" dirty="0" smtClean="0">
                <a:cs typeface="Arial" charset="0"/>
              </a:rPr>
              <a:t>: Capture OFDM symbol at input and output of plant, solve for plant response</a:t>
            </a:r>
          </a:p>
          <a:p>
            <a:r>
              <a:rPr lang="en-US" sz="1700" dirty="0" smtClean="0">
                <a:solidFill>
                  <a:srgbClr val="C00000"/>
                </a:solidFill>
                <a:cs typeface="Arial" charset="0"/>
              </a:rPr>
              <a:t>Wideband </a:t>
            </a:r>
            <a:r>
              <a:rPr lang="en-US" sz="1700" dirty="0">
                <a:solidFill>
                  <a:srgbClr val="C00000"/>
                </a:solidFill>
                <a:cs typeface="Arial" charset="0"/>
              </a:rPr>
              <a:t>s</a:t>
            </a:r>
            <a:r>
              <a:rPr lang="en-US" sz="1700" dirty="0" smtClean="0">
                <a:solidFill>
                  <a:srgbClr val="C00000"/>
                </a:solidFill>
                <a:cs typeface="Arial" charset="0"/>
              </a:rPr>
              <a:t>pectrum analysis</a:t>
            </a:r>
            <a:r>
              <a:rPr lang="en-US" sz="1700" dirty="0" smtClean="0">
                <a:cs typeface="Arial" charset="0"/>
              </a:rPr>
              <a:t>: Spectrum analyzer in cable modem</a:t>
            </a:r>
          </a:p>
          <a:p>
            <a:r>
              <a:rPr lang="en-US" sz="1700" dirty="0" smtClean="0">
                <a:solidFill>
                  <a:srgbClr val="C00000"/>
                </a:solidFill>
                <a:cs typeface="Arial" charset="0"/>
              </a:rPr>
              <a:t>Channel estimate </a:t>
            </a:r>
            <a:r>
              <a:rPr lang="en-US" sz="1700" dirty="0">
                <a:solidFill>
                  <a:srgbClr val="C00000"/>
                </a:solidFill>
                <a:cs typeface="Arial" charset="0"/>
              </a:rPr>
              <a:t>c</a:t>
            </a:r>
            <a:r>
              <a:rPr lang="en-US" sz="1700" dirty="0" smtClean="0">
                <a:solidFill>
                  <a:srgbClr val="C00000"/>
                </a:solidFill>
                <a:cs typeface="Arial" charset="0"/>
              </a:rPr>
              <a:t>oefficients</a:t>
            </a:r>
            <a:r>
              <a:rPr lang="en-US" sz="1700" dirty="0" smtClean="0">
                <a:cs typeface="Arial" charset="0"/>
              </a:rPr>
              <a:t>: Downstream equalizer response</a:t>
            </a:r>
          </a:p>
          <a:p>
            <a:r>
              <a:rPr lang="en-US" sz="1700" dirty="0" smtClean="0">
                <a:solidFill>
                  <a:srgbClr val="C00000"/>
                </a:solidFill>
                <a:cs typeface="Arial" charset="0"/>
              </a:rPr>
              <a:t>Constellation display</a:t>
            </a:r>
            <a:r>
              <a:rPr lang="en-US" sz="1700" dirty="0" smtClean="0">
                <a:cs typeface="Arial" charset="0"/>
              </a:rPr>
              <a:t>: QAM constellation cluster</a:t>
            </a:r>
          </a:p>
          <a:p>
            <a:r>
              <a:rPr lang="en-US" sz="1700" dirty="0" smtClean="0">
                <a:solidFill>
                  <a:srgbClr val="C00000"/>
                </a:solidFill>
                <a:cs typeface="Arial" charset="0"/>
              </a:rPr>
              <a:t>Receive modulation </a:t>
            </a:r>
            <a:r>
              <a:rPr lang="en-US" sz="1700" dirty="0">
                <a:solidFill>
                  <a:srgbClr val="C00000"/>
                </a:solidFill>
                <a:cs typeface="Arial" charset="0"/>
              </a:rPr>
              <a:t>e</a:t>
            </a:r>
            <a:r>
              <a:rPr lang="en-US" sz="1700" dirty="0" smtClean="0">
                <a:solidFill>
                  <a:srgbClr val="C00000"/>
                </a:solidFill>
                <a:cs typeface="Arial" charset="0"/>
              </a:rPr>
              <a:t>rror </a:t>
            </a:r>
            <a:r>
              <a:rPr lang="en-US" sz="1700" dirty="0">
                <a:solidFill>
                  <a:srgbClr val="C00000"/>
                </a:solidFill>
                <a:cs typeface="Arial" charset="0"/>
              </a:rPr>
              <a:t>r</a:t>
            </a:r>
            <a:r>
              <a:rPr lang="en-US" sz="1700" dirty="0" smtClean="0">
                <a:solidFill>
                  <a:srgbClr val="C00000"/>
                </a:solidFill>
                <a:cs typeface="Arial" charset="0"/>
              </a:rPr>
              <a:t>atio (RxMER) per </a:t>
            </a:r>
            <a:r>
              <a:rPr lang="en-US" sz="1700" dirty="0">
                <a:solidFill>
                  <a:srgbClr val="C00000"/>
                </a:solidFill>
                <a:cs typeface="Arial" charset="0"/>
              </a:rPr>
              <a:t>s</a:t>
            </a:r>
            <a:r>
              <a:rPr lang="en-US" sz="1700" dirty="0" smtClean="0">
                <a:solidFill>
                  <a:srgbClr val="C00000"/>
                </a:solidFill>
                <a:cs typeface="Arial" charset="0"/>
              </a:rPr>
              <a:t>ubcarrier</a:t>
            </a:r>
            <a:r>
              <a:rPr lang="en-US" sz="1700" dirty="0" smtClean="0">
                <a:cs typeface="Arial" charset="0"/>
              </a:rPr>
              <a:t>: MER (SNR) vs frequency</a:t>
            </a:r>
          </a:p>
          <a:p>
            <a:r>
              <a:rPr lang="en-US" sz="1700" dirty="0" smtClean="0">
                <a:solidFill>
                  <a:srgbClr val="C00000"/>
                </a:solidFill>
                <a:cs typeface="Arial" charset="0"/>
              </a:rPr>
              <a:t>FEC statistics</a:t>
            </a:r>
            <a:r>
              <a:rPr lang="en-US" sz="1700" dirty="0" smtClean="0">
                <a:cs typeface="Arial" charset="0"/>
              </a:rPr>
              <a:t>: Correctable and uncorrectable codewords</a:t>
            </a:r>
          </a:p>
          <a:p>
            <a:r>
              <a:rPr lang="en-US" sz="1700" dirty="0" smtClean="0">
                <a:solidFill>
                  <a:srgbClr val="C00000"/>
                </a:solidFill>
                <a:cs typeface="Arial" charset="0"/>
              </a:rPr>
              <a:t>Histogram</a:t>
            </a:r>
            <a:r>
              <a:rPr lang="en-US" sz="1700" dirty="0" smtClean="0">
                <a:cs typeface="Arial" charset="0"/>
              </a:rPr>
              <a:t>: Signal distribution revealing nonlinearities in plant such as laser clipping</a:t>
            </a:r>
          </a:p>
          <a:p>
            <a:r>
              <a:rPr lang="en-US" sz="1700" dirty="0" smtClean="0">
                <a:solidFill>
                  <a:srgbClr val="C00000"/>
                </a:solidFill>
                <a:cs typeface="Arial" charset="0"/>
              </a:rPr>
              <a:t>Received power</a:t>
            </a:r>
            <a:r>
              <a:rPr lang="en-US" sz="1700" dirty="0" smtClean="0">
                <a:cs typeface="Arial" charset="0"/>
              </a:rPr>
              <a:t>: RF power received at cable modem</a:t>
            </a:r>
          </a:p>
          <a:p>
            <a:endParaRPr lang="en-US" sz="1800" dirty="0" smtClean="0">
              <a:cs typeface="Arial" charset="0"/>
            </a:endParaRPr>
          </a:p>
        </p:txBody>
      </p:sp>
    </p:spTree>
    <p:extLst>
      <p:ext uri="{BB962C8B-B14F-4D97-AF65-F5344CB8AC3E}">
        <p14:creationId xmlns:p14="http://schemas.microsoft.com/office/powerpoint/2010/main" val="1621142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37339"/>
          </a:xfrm>
        </p:spPr>
        <p:txBody>
          <a:bodyPr/>
          <a:lstStyle/>
          <a:p>
            <a:r>
              <a:rPr lang="en-US" sz="2800" dirty="0" smtClean="0"/>
              <a:t>Downstream PNM measurements vs use </a:t>
            </a:r>
            <a:r>
              <a:rPr lang="en-US" sz="2800" dirty="0"/>
              <a:t>c</a:t>
            </a:r>
            <a:r>
              <a:rPr lang="en-US" sz="2800" dirty="0" smtClean="0"/>
              <a:t>ase</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58" y="768647"/>
            <a:ext cx="8500431" cy="354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242558"/>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2216" y="133383"/>
            <a:ext cx="7545823" cy="526255"/>
          </a:xfrm>
        </p:spPr>
        <p:txBody>
          <a:bodyPr>
            <a:noAutofit/>
          </a:bodyPr>
          <a:lstStyle/>
          <a:p>
            <a:pPr>
              <a:defRPr/>
            </a:pPr>
            <a:r>
              <a:rPr lang="en-US" dirty="0" smtClean="0">
                <a:cs typeface="Arial" charset="0"/>
              </a:rPr>
              <a:t>Downstream symbol capture</a:t>
            </a:r>
            <a:endParaRPr lang="en-US" dirty="0"/>
          </a:p>
        </p:txBody>
      </p:sp>
      <p:sp>
        <p:nvSpPr>
          <p:cNvPr id="44035" name="Content Placeholder 1"/>
          <p:cNvSpPr txBox="1">
            <a:spLocks/>
          </p:cNvSpPr>
          <p:nvPr/>
        </p:nvSpPr>
        <p:spPr bwMode="auto">
          <a:xfrm>
            <a:off x="695327" y="878572"/>
            <a:ext cx="3833813"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ts val="1200"/>
              </a:spcBef>
              <a:buClr>
                <a:schemeClr val="tx2"/>
              </a:buClr>
            </a:pPr>
            <a:r>
              <a:rPr lang="en-US" sz="1600" b="1"/>
              <a:t>Ordinary </a:t>
            </a:r>
            <a:r>
              <a:rPr lang="en-US" sz="1600" b="1" smtClean="0"/>
              <a:t>OFDM </a:t>
            </a:r>
            <a:r>
              <a:rPr lang="en-US" sz="1600" b="1"/>
              <a:t>symbol </a:t>
            </a:r>
            <a:r>
              <a:rPr lang="en-US" sz="1600" b="1" smtClean="0"/>
              <a:t>captured </a:t>
            </a:r>
            <a:r>
              <a:rPr lang="en-US" sz="1600" b="1" dirty="0"/>
              <a:t>by CMTS at input to cable plant</a:t>
            </a:r>
          </a:p>
        </p:txBody>
      </p:sp>
      <p:sp>
        <p:nvSpPr>
          <p:cNvPr id="44036" name="Content Placeholder 1"/>
          <p:cNvSpPr txBox="1">
            <a:spLocks/>
          </p:cNvSpPr>
          <p:nvPr/>
        </p:nvSpPr>
        <p:spPr bwMode="auto">
          <a:xfrm>
            <a:off x="4879975" y="870616"/>
            <a:ext cx="34544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ts val="1200"/>
              </a:spcBef>
              <a:buClr>
                <a:schemeClr val="tx2"/>
              </a:buClr>
            </a:pPr>
            <a:r>
              <a:rPr lang="en-US" sz="1600" b="1" dirty="0" smtClean="0"/>
              <a:t>Same </a:t>
            </a:r>
            <a:r>
              <a:rPr lang="en-US" sz="1600" b="1" dirty="0"/>
              <a:t>received symbol </a:t>
            </a:r>
            <a:r>
              <a:rPr lang="en-US" sz="1600" b="1" dirty="0" smtClean="0"/>
              <a:t>captured </a:t>
            </a:r>
            <a:r>
              <a:rPr lang="en-US" sz="1600" b="1" dirty="0"/>
              <a:t>by </a:t>
            </a:r>
            <a:r>
              <a:rPr lang="en-US" sz="1600" b="1" dirty="0" smtClean="0"/>
              <a:t>cable modem </a:t>
            </a:r>
            <a:r>
              <a:rPr lang="en-US" sz="1600" b="1" dirty="0"/>
              <a:t>after cable plant</a:t>
            </a:r>
          </a:p>
        </p:txBody>
      </p:sp>
      <p:sp>
        <p:nvSpPr>
          <p:cNvPr id="44037" name="Content Placeholder 1"/>
          <p:cNvSpPr txBox="1">
            <a:spLocks/>
          </p:cNvSpPr>
          <p:nvPr/>
        </p:nvSpPr>
        <p:spPr bwMode="auto">
          <a:xfrm>
            <a:off x="380010" y="3542413"/>
            <a:ext cx="864322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lnSpc>
                <a:spcPct val="90000"/>
              </a:lnSpc>
              <a:spcBef>
                <a:spcPts val="1200"/>
              </a:spcBef>
              <a:buClr>
                <a:schemeClr val="tx2"/>
              </a:buClr>
              <a:buFont typeface="Arial" panose="020B0604020202020204" pitchFamily="34" charset="0"/>
              <a:buChar char="•"/>
            </a:pPr>
            <a:r>
              <a:rPr lang="en-US" sz="1600" dirty="0">
                <a:solidFill>
                  <a:schemeClr val="tx1">
                    <a:lumMod val="95000"/>
                    <a:lumOff val="5000"/>
                  </a:schemeClr>
                </a:solidFill>
              </a:rPr>
              <a:t>With known input and output samples, channel can be </a:t>
            </a:r>
            <a:r>
              <a:rPr lang="en-US" sz="1600" dirty="0" smtClean="0">
                <a:solidFill>
                  <a:schemeClr val="tx1">
                    <a:lumMod val="95000"/>
                    <a:lumOff val="5000"/>
                  </a:schemeClr>
                </a:solidFill>
              </a:rPr>
              <a:t>characterized</a:t>
            </a:r>
            <a:r>
              <a:rPr lang="en-US" sz="1600" dirty="0">
                <a:solidFill>
                  <a:schemeClr val="tx1">
                    <a:lumMod val="95000"/>
                    <a:lumOff val="5000"/>
                  </a:schemeClr>
                </a:solidFill>
              </a:rPr>
              <a:t>, including linear and nonlinear </a:t>
            </a:r>
            <a:r>
              <a:rPr lang="en-US" sz="1600" dirty="0" smtClean="0">
                <a:solidFill>
                  <a:schemeClr val="tx1">
                    <a:lumMod val="95000"/>
                    <a:lumOff val="5000"/>
                  </a:schemeClr>
                </a:solidFill>
              </a:rPr>
              <a:t>effects</a:t>
            </a:r>
          </a:p>
          <a:p>
            <a:pPr marL="285750" indent="-285750" eaLnBrk="1" hangingPunct="1">
              <a:lnSpc>
                <a:spcPct val="90000"/>
              </a:lnSpc>
              <a:spcBef>
                <a:spcPts val="1200"/>
              </a:spcBef>
              <a:buClr>
                <a:schemeClr val="tx2"/>
              </a:buClr>
              <a:buFont typeface="Arial" panose="020B0604020202020204" pitchFamily="34" charset="0"/>
              <a:buChar char="•"/>
            </a:pPr>
            <a:r>
              <a:rPr lang="en-US" sz="1600" dirty="0" smtClean="0">
                <a:solidFill>
                  <a:schemeClr val="tx1">
                    <a:lumMod val="95000"/>
                    <a:lumOff val="5000"/>
                  </a:schemeClr>
                </a:solidFill>
              </a:rPr>
              <a:t>Fast spectrum measurement, magnitude, group delay, compression, laser clipping, CPD, ingress, </a:t>
            </a:r>
            <a:r>
              <a:rPr lang="en-US" sz="1600" dirty="0">
                <a:solidFill>
                  <a:schemeClr val="tx1">
                    <a:lumMod val="95000"/>
                    <a:lumOff val="5000"/>
                  </a:schemeClr>
                </a:solidFill>
              </a:rPr>
              <a:t>noise under carrier, plant </a:t>
            </a:r>
            <a:r>
              <a:rPr lang="en-US" sz="1600" dirty="0" smtClean="0">
                <a:solidFill>
                  <a:schemeClr val="tx1">
                    <a:lumMod val="95000"/>
                    <a:lumOff val="5000"/>
                  </a:schemeClr>
                </a:solidFill>
              </a:rPr>
              <a:t>leakage</a:t>
            </a:r>
            <a:r>
              <a:rPr lang="en-US" sz="1600" dirty="0">
                <a:solidFill>
                  <a:schemeClr val="tx1">
                    <a:lumMod val="95000"/>
                    <a:lumOff val="5000"/>
                  </a:schemeClr>
                </a:solidFill>
              </a:rPr>
              <a:t> </a:t>
            </a:r>
            <a:r>
              <a:rPr lang="en-US" sz="1600" dirty="0" smtClean="0">
                <a:solidFill>
                  <a:schemeClr val="tx1">
                    <a:lumMod val="95000"/>
                    <a:lumOff val="5000"/>
                  </a:schemeClr>
                </a:solidFill>
              </a:rPr>
              <a:t>…</a:t>
            </a:r>
          </a:p>
          <a:p>
            <a:pPr marL="285750" indent="-285750" eaLnBrk="1" hangingPunct="1">
              <a:lnSpc>
                <a:spcPct val="90000"/>
              </a:lnSpc>
              <a:spcBef>
                <a:spcPts val="1200"/>
              </a:spcBef>
              <a:buClr>
                <a:schemeClr val="tx2"/>
              </a:buClr>
              <a:buFont typeface="Arial" panose="020B0604020202020204" pitchFamily="34" charset="0"/>
              <a:buChar char="•"/>
            </a:pPr>
            <a:r>
              <a:rPr lang="en-US" sz="1600" dirty="0" smtClean="0">
                <a:solidFill>
                  <a:schemeClr val="tx1">
                    <a:lumMod val="95000"/>
                    <a:lumOff val="5000"/>
                  </a:schemeClr>
                </a:solidFill>
              </a:rPr>
              <a:t>Trigger message block </a:t>
            </a:r>
            <a:r>
              <a:rPr lang="en-US" sz="1600" dirty="0">
                <a:solidFill>
                  <a:schemeClr val="tx1">
                    <a:lumMod val="95000"/>
                    <a:lumOff val="5000"/>
                  </a:schemeClr>
                </a:solidFill>
              </a:rPr>
              <a:t>(MULPI 6.5.5) allows </a:t>
            </a:r>
            <a:r>
              <a:rPr lang="en-US" sz="1600" dirty="0" smtClean="0">
                <a:solidFill>
                  <a:schemeClr val="tx1">
                    <a:lumMod val="95000"/>
                    <a:lumOff val="5000"/>
                  </a:schemeClr>
                </a:solidFill>
              </a:rPr>
              <a:t>modem </a:t>
            </a:r>
            <a:r>
              <a:rPr lang="en-US" sz="1600" dirty="0">
                <a:solidFill>
                  <a:schemeClr val="tx1">
                    <a:lumMod val="95000"/>
                    <a:lumOff val="5000"/>
                  </a:schemeClr>
                </a:solidFill>
              </a:rPr>
              <a:t>and CMTS to capture the same symbol</a:t>
            </a:r>
          </a:p>
        </p:txBody>
      </p:sp>
      <p:pic>
        <p:nvPicPr>
          <p:cNvPr id="44038"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29139" y="1338280"/>
            <a:ext cx="3898900" cy="219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2925" y="1338280"/>
            <a:ext cx="3898900" cy="219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5918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2939" y="205295"/>
            <a:ext cx="6966498" cy="412694"/>
          </a:xfrm>
        </p:spPr>
        <p:txBody>
          <a:bodyPr>
            <a:noAutofit/>
          </a:bodyPr>
          <a:lstStyle/>
          <a:p>
            <a:pPr algn="ctr">
              <a:defRPr/>
            </a:pPr>
            <a:r>
              <a:rPr lang="en-US" dirty="0" smtClean="0"/>
              <a:t>Histogram of Laser Clipping</a:t>
            </a:r>
            <a:endParaRPr lang="en-US" dirty="0"/>
          </a:p>
        </p:txBody>
      </p:sp>
      <p:sp>
        <p:nvSpPr>
          <p:cNvPr id="46082" name="Content Placeholder 1"/>
          <p:cNvSpPr>
            <a:spLocks noGrp="1"/>
          </p:cNvSpPr>
          <p:nvPr>
            <p:ph idx="1"/>
          </p:nvPr>
        </p:nvSpPr>
        <p:spPr>
          <a:xfrm>
            <a:off x="6719906" y="1173561"/>
            <a:ext cx="2282825" cy="772715"/>
          </a:xfrm>
        </p:spPr>
        <p:txBody>
          <a:bodyPr>
            <a:noAutofit/>
          </a:bodyPr>
          <a:lstStyle/>
          <a:p>
            <a:pPr marL="285750" indent="-285750">
              <a:buFont typeface="Arial" panose="020B0604020202020204" pitchFamily="34" charset="0"/>
              <a:buChar char="•"/>
            </a:pPr>
            <a:r>
              <a:rPr lang="en-US" sz="1800" dirty="0"/>
              <a:t>Normal OFDM signal has Gaussian-shaped histogram</a:t>
            </a:r>
          </a:p>
        </p:txBody>
      </p:sp>
      <p:pic>
        <p:nvPicPr>
          <p:cNvPr id="46084" name="Picture 1" descr="image00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2775" y="823645"/>
            <a:ext cx="3021013" cy="169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image00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7625" y="823645"/>
            <a:ext cx="3021013" cy="169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descr="image00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4836" y="2714358"/>
            <a:ext cx="3028950" cy="170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4" descr="image0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57623" y="2698885"/>
            <a:ext cx="3055938"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Content Placeholder 1"/>
          <p:cNvSpPr txBox="1">
            <a:spLocks/>
          </p:cNvSpPr>
          <p:nvPr/>
        </p:nvSpPr>
        <p:spPr bwMode="auto">
          <a:xfrm>
            <a:off x="6789745" y="3217204"/>
            <a:ext cx="214312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645" indent="-285645">
              <a:lnSpc>
                <a:spcPct val="90000"/>
              </a:lnSpc>
              <a:spcBef>
                <a:spcPts val="1200"/>
              </a:spcBef>
              <a:buFont typeface="Arial" panose="020B0604020202020204" pitchFamily="34" charset="0"/>
              <a:buChar char="•"/>
            </a:pPr>
            <a:r>
              <a:rPr lang="en-US" dirty="0"/>
              <a:t>Laser clipping causes one tail to be chopped off and replaced with </a:t>
            </a:r>
            <a:r>
              <a:rPr lang="en-US" dirty="0" smtClean="0"/>
              <a:t>spike</a:t>
            </a:r>
            <a:endParaRPr lang="en-US" dirty="0"/>
          </a:p>
        </p:txBody>
      </p:sp>
      <p:sp>
        <p:nvSpPr>
          <p:cNvPr id="46089" name="Content Placeholder 1"/>
          <p:cNvSpPr txBox="1">
            <a:spLocks/>
          </p:cNvSpPr>
          <p:nvPr/>
        </p:nvSpPr>
        <p:spPr bwMode="auto">
          <a:xfrm>
            <a:off x="846139" y="4611971"/>
            <a:ext cx="2681287"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spcBef>
                <a:spcPts val="1200"/>
              </a:spcBef>
              <a:buClr>
                <a:schemeClr val="tx2"/>
              </a:buClr>
            </a:pPr>
            <a:r>
              <a:rPr lang="en-US" b="1"/>
              <a:t>Time domain </a:t>
            </a:r>
            <a:r>
              <a:rPr lang="en-US" b="1" smtClean="0"/>
              <a:t>samples</a:t>
            </a:r>
            <a:endParaRPr lang="en-US" b="1"/>
          </a:p>
        </p:txBody>
      </p:sp>
      <p:sp>
        <p:nvSpPr>
          <p:cNvPr id="46090" name="Content Placeholder 1"/>
          <p:cNvSpPr txBox="1">
            <a:spLocks/>
          </p:cNvSpPr>
          <p:nvPr/>
        </p:nvSpPr>
        <p:spPr bwMode="auto">
          <a:xfrm>
            <a:off x="4044948" y="4605037"/>
            <a:ext cx="268128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spcBef>
                <a:spcPts val="1200"/>
              </a:spcBef>
              <a:buClr>
                <a:schemeClr val="tx2"/>
              </a:buClr>
            </a:pPr>
            <a:r>
              <a:rPr lang="en-US" b="1"/>
              <a:t>Histogram</a:t>
            </a:r>
          </a:p>
        </p:txBody>
      </p:sp>
      <p:sp>
        <p:nvSpPr>
          <p:cNvPr id="46091" name="Content Placeholder 1"/>
          <p:cNvSpPr txBox="1">
            <a:spLocks/>
          </p:cNvSpPr>
          <p:nvPr/>
        </p:nvSpPr>
        <p:spPr bwMode="auto">
          <a:xfrm>
            <a:off x="782638" y="2942902"/>
            <a:ext cx="268128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spcBef>
                <a:spcPts val="1200"/>
              </a:spcBef>
              <a:buClr>
                <a:schemeClr val="tx2"/>
              </a:buClr>
            </a:pPr>
            <a:r>
              <a:rPr lang="en-US" sz="1600" i="1" dirty="0"/>
              <a:t>Laser clipping at y = 2</a:t>
            </a:r>
          </a:p>
        </p:txBody>
      </p:sp>
      <p:sp>
        <p:nvSpPr>
          <p:cNvPr id="4" name="TextBox 3"/>
          <p:cNvSpPr txBox="1"/>
          <p:nvPr/>
        </p:nvSpPr>
        <p:spPr>
          <a:xfrm>
            <a:off x="1996665" y="2421979"/>
            <a:ext cx="402674" cy="307777"/>
          </a:xfrm>
          <a:prstGeom prst="rect">
            <a:avLst/>
          </a:prstGeom>
          <a:noFill/>
        </p:spPr>
        <p:txBody>
          <a:bodyPr wrap="none" rtlCol="0">
            <a:spAutoFit/>
          </a:bodyPr>
          <a:lstStyle/>
          <a:p>
            <a:r>
              <a:rPr lang="en-US" sz="1400" smtClean="0"/>
              <a:t>(a)</a:t>
            </a:r>
            <a:endParaRPr lang="en-US" sz="1400"/>
          </a:p>
        </p:txBody>
      </p:sp>
      <p:sp>
        <p:nvSpPr>
          <p:cNvPr id="14" name="TextBox 13"/>
          <p:cNvSpPr txBox="1"/>
          <p:nvPr/>
        </p:nvSpPr>
        <p:spPr>
          <a:xfrm>
            <a:off x="5257756" y="2414110"/>
            <a:ext cx="402674" cy="307777"/>
          </a:xfrm>
          <a:prstGeom prst="rect">
            <a:avLst/>
          </a:prstGeom>
          <a:noFill/>
        </p:spPr>
        <p:txBody>
          <a:bodyPr wrap="none" rtlCol="0">
            <a:spAutoFit/>
          </a:bodyPr>
          <a:lstStyle/>
          <a:p>
            <a:r>
              <a:rPr lang="en-US" sz="1400" smtClean="0"/>
              <a:t>(b)</a:t>
            </a:r>
            <a:endParaRPr lang="en-US" sz="1400"/>
          </a:p>
        </p:txBody>
      </p:sp>
      <p:sp>
        <p:nvSpPr>
          <p:cNvPr id="15" name="TextBox 14"/>
          <p:cNvSpPr txBox="1"/>
          <p:nvPr/>
        </p:nvSpPr>
        <p:spPr>
          <a:xfrm>
            <a:off x="1950046" y="4303873"/>
            <a:ext cx="402674" cy="307777"/>
          </a:xfrm>
          <a:prstGeom prst="rect">
            <a:avLst/>
          </a:prstGeom>
          <a:noFill/>
        </p:spPr>
        <p:txBody>
          <a:bodyPr wrap="none" rtlCol="0">
            <a:spAutoFit/>
          </a:bodyPr>
          <a:lstStyle/>
          <a:p>
            <a:r>
              <a:rPr lang="en-US" sz="1400" smtClean="0"/>
              <a:t>(a)</a:t>
            </a:r>
            <a:endParaRPr lang="en-US" sz="1400"/>
          </a:p>
        </p:txBody>
      </p:sp>
      <p:sp>
        <p:nvSpPr>
          <p:cNvPr id="16" name="TextBox 15"/>
          <p:cNvSpPr txBox="1"/>
          <p:nvPr/>
        </p:nvSpPr>
        <p:spPr>
          <a:xfrm>
            <a:off x="5257756" y="4302731"/>
            <a:ext cx="402674" cy="307777"/>
          </a:xfrm>
          <a:prstGeom prst="rect">
            <a:avLst/>
          </a:prstGeom>
          <a:noFill/>
        </p:spPr>
        <p:txBody>
          <a:bodyPr wrap="none" rtlCol="0">
            <a:spAutoFit/>
          </a:bodyPr>
          <a:lstStyle/>
          <a:p>
            <a:r>
              <a:rPr lang="en-US" sz="1400" smtClean="0"/>
              <a:t>(b)</a:t>
            </a:r>
            <a:endParaRPr lang="en-US" sz="1400"/>
          </a:p>
        </p:txBody>
      </p:sp>
    </p:spTree>
    <p:extLst>
      <p:ext uri="{BB962C8B-B14F-4D97-AF65-F5344CB8AC3E}">
        <p14:creationId xmlns:p14="http://schemas.microsoft.com/office/powerpoint/2010/main" val="22264081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21" y="205978"/>
            <a:ext cx="8601834" cy="552650"/>
          </a:xfrm>
        </p:spPr>
        <p:txBody>
          <a:bodyPr/>
          <a:lstStyle/>
          <a:p>
            <a:r>
              <a:rPr lang="en-US" sz="3000" dirty="0" smtClean="0">
                <a:solidFill>
                  <a:schemeClr val="accent1"/>
                </a:solidFill>
              </a:rPr>
              <a:t>Spectrum of upstream </a:t>
            </a:r>
            <a:r>
              <a:rPr lang="en-US" sz="3000" dirty="0">
                <a:solidFill>
                  <a:schemeClr val="accent1"/>
                </a:solidFill>
              </a:rPr>
              <a:t>b</a:t>
            </a:r>
            <a:r>
              <a:rPr lang="en-US" sz="3000" dirty="0" smtClean="0">
                <a:solidFill>
                  <a:schemeClr val="accent1"/>
                </a:solidFill>
              </a:rPr>
              <a:t>and at cable modem</a:t>
            </a:r>
            <a:endParaRPr lang="en-US" sz="3000" dirty="0">
              <a:solidFill>
                <a:schemeClr val="accent1"/>
              </a:solidFill>
            </a:endParaRPr>
          </a:p>
        </p:txBody>
      </p:sp>
      <p:sp>
        <p:nvSpPr>
          <p:cNvPr id="3" name="Text Placeholder 2"/>
          <p:cNvSpPr>
            <a:spLocks noGrp="1"/>
          </p:cNvSpPr>
          <p:nvPr>
            <p:ph type="body" idx="1"/>
          </p:nvPr>
        </p:nvSpPr>
        <p:spPr>
          <a:xfrm>
            <a:off x="1221898" y="859181"/>
            <a:ext cx="7087779" cy="338717"/>
          </a:xfrm>
        </p:spPr>
        <p:txBody>
          <a:bodyPr>
            <a:normAutofit fontScale="70000" lnSpcReduction="20000"/>
          </a:bodyPr>
          <a:lstStyle/>
          <a:p>
            <a:pPr algn="ctr"/>
            <a:r>
              <a:rPr lang="en-US" i="1" smtClean="0"/>
              <a:t>Extension </a:t>
            </a:r>
            <a:r>
              <a:rPr lang="en-US" i="1"/>
              <a:t>to D3.1 </a:t>
            </a:r>
            <a:r>
              <a:rPr lang="en-US" i="1" smtClean="0"/>
              <a:t>PNM</a:t>
            </a:r>
            <a:endParaRPr lang="en-US" i="1"/>
          </a:p>
        </p:txBody>
      </p:sp>
      <p:sp>
        <p:nvSpPr>
          <p:cNvPr id="4" name="Content Placeholder 3"/>
          <p:cNvSpPr>
            <a:spLocks noGrp="1"/>
          </p:cNvSpPr>
          <p:nvPr>
            <p:ph sz="half" idx="2"/>
          </p:nvPr>
        </p:nvSpPr>
        <p:spPr>
          <a:xfrm>
            <a:off x="392463" y="1330866"/>
            <a:ext cx="8492592" cy="3298284"/>
          </a:xfrm>
        </p:spPr>
        <p:txBody>
          <a:bodyPr>
            <a:normAutofit/>
          </a:bodyPr>
          <a:lstStyle/>
          <a:p>
            <a:r>
              <a:rPr lang="en-US" sz="2400" b="1" dirty="0" smtClean="0">
                <a:solidFill>
                  <a:srgbClr val="C00000"/>
                </a:solidFill>
              </a:rPr>
              <a:t>Problem</a:t>
            </a:r>
            <a:r>
              <a:rPr lang="en-US" sz="2400" b="1" dirty="0" smtClean="0"/>
              <a:t>: </a:t>
            </a:r>
            <a:r>
              <a:rPr lang="en-US" sz="2400" dirty="0" smtClean="0"/>
              <a:t>Upstream noise funnels to single point at CMTS making it difficult to locate source</a:t>
            </a:r>
          </a:p>
          <a:p>
            <a:r>
              <a:rPr lang="en-US" sz="2400" b="1" dirty="0" smtClean="0">
                <a:solidFill>
                  <a:srgbClr val="C00000"/>
                </a:solidFill>
              </a:rPr>
              <a:t>Solution</a:t>
            </a:r>
            <a:r>
              <a:rPr lang="en-US" sz="2400" b="1" dirty="0" smtClean="0"/>
              <a:t>: </a:t>
            </a:r>
            <a:r>
              <a:rPr lang="en-US" sz="2400" dirty="0" smtClean="0"/>
              <a:t>Measure spectrum of upstream band at each cable modem</a:t>
            </a:r>
          </a:p>
          <a:p>
            <a:pPr lvl="1"/>
            <a:r>
              <a:rPr lang="en-US" sz="2000" dirty="0"/>
              <a:t>P</a:t>
            </a:r>
            <a:r>
              <a:rPr lang="en-US" sz="2000" dirty="0" smtClean="0"/>
              <a:t>rovides noise source location capability</a:t>
            </a:r>
          </a:p>
          <a:p>
            <a:pPr lvl="1"/>
            <a:r>
              <a:rPr lang="en-US" sz="2000" dirty="0"/>
              <a:t>Noise originating in house, drop or plant will have identifiable spectrum signature at </a:t>
            </a:r>
            <a:r>
              <a:rPr lang="en-US" sz="2000" dirty="0" smtClean="0"/>
              <a:t>cable modems </a:t>
            </a:r>
            <a:r>
              <a:rPr lang="en-US" sz="2000" dirty="0"/>
              <a:t>and </a:t>
            </a:r>
            <a:r>
              <a:rPr lang="en-US" sz="2000" dirty="0" smtClean="0"/>
              <a:t>CMTS</a:t>
            </a:r>
            <a:endParaRPr lang="en-US" sz="2000" dirty="0"/>
          </a:p>
        </p:txBody>
      </p:sp>
    </p:spTree>
    <p:extLst>
      <p:ext uri="{BB962C8B-B14F-4D97-AF65-F5344CB8AC3E}">
        <p14:creationId xmlns:p14="http://schemas.microsoft.com/office/powerpoint/2010/main" val="216110244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solidFill>
                  <a:schemeClr val="accent1"/>
                </a:solidFill>
              </a:rPr>
              <a:t>Upstream spectrum at cable modem</a:t>
            </a:r>
            <a:br>
              <a:rPr lang="en-US" sz="3000" dirty="0" smtClean="0">
                <a:solidFill>
                  <a:schemeClr val="accent1"/>
                </a:solidFill>
              </a:rPr>
            </a:br>
            <a:r>
              <a:rPr lang="en-US" sz="3000" dirty="0" smtClean="0">
                <a:solidFill>
                  <a:schemeClr val="accent1"/>
                </a:solidFill>
              </a:rPr>
              <a:t>with damaged cable shielding</a:t>
            </a:r>
            <a:endParaRPr lang="en-US" sz="3000" dirty="0">
              <a:solidFill>
                <a:schemeClr val="accent1"/>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803" y="1312807"/>
            <a:ext cx="49053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2864581" y="1766086"/>
            <a:ext cx="218484" cy="254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774302" y="1484416"/>
            <a:ext cx="0" cy="2816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478309" y="1893537"/>
            <a:ext cx="186117" cy="248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89059" y="1368951"/>
            <a:ext cx="1166615" cy="646331"/>
          </a:xfrm>
          <a:prstGeom prst="rect">
            <a:avLst/>
          </a:prstGeom>
          <a:noFill/>
        </p:spPr>
        <p:txBody>
          <a:bodyPr wrap="square" rtlCol="0">
            <a:spAutoFit/>
          </a:bodyPr>
          <a:lstStyle/>
          <a:p>
            <a:r>
              <a:rPr lang="en-US" dirty="0" smtClean="0"/>
              <a:t>Impulse noise</a:t>
            </a:r>
            <a:endParaRPr lang="en-US" dirty="0"/>
          </a:p>
        </p:txBody>
      </p:sp>
      <p:sp>
        <p:nvSpPr>
          <p:cNvPr id="15" name="TextBox 14"/>
          <p:cNvSpPr txBox="1"/>
          <p:nvPr/>
        </p:nvSpPr>
        <p:spPr>
          <a:xfrm>
            <a:off x="3957430" y="1076076"/>
            <a:ext cx="1998733" cy="646331"/>
          </a:xfrm>
          <a:prstGeom prst="rect">
            <a:avLst/>
          </a:prstGeom>
          <a:noFill/>
        </p:spPr>
        <p:txBody>
          <a:bodyPr wrap="square" rtlCol="0">
            <a:spAutoFit/>
          </a:bodyPr>
          <a:lstStyle/>
          <a:p>
            <a:r>
              <a:rPr lang="en-US" dirty="0" smtClean="0"/>
              <a:t>TX spectrum </a:t>
            </a:r>
            <a:r>
              <a:rPr lang="en-US" dirty="0" err="1" smtClean="0"/>
              <a:t>rolloff</a:t>
            </a:r>
            <a:endParaRPr lang="en-US" dirty="0"/>
          </a:p>
        </p:txBody>
      </p:sp>
      <p:sp>
        <p:nvSpPr>
          <p:cNvPr id="16" name="TextBox 15"/>
          <p:cNvSpPr txBox="1"/>
          <p:nvPr/>
        </p:nvSpPr>
        <p:spPr>
          <a:xfrm>
            <a:off x="5461170" y="1272127"/>
            <a:ext cx="3017812" cy="646331"/>
          </a:xfrm>
          <a:prstGeom prst="rect">
            <a:avLst/>
          </a:prstGeom>
          <a:noFill/>
        </p:spPr>
        <p:txBody>
          <a:bodyPr wrap="square" rtlCol="0">
            <a:spAutoFit/>
          </a:bodyPr>
          <a:lstStyle/>
          <a:p>
            <a:r>
              <a:rPr lang="en-US" dirty="0" smtClean="0"/>
              <a:t>Possible switching power supply interference</a:t>
            </a:r>
            <a:endParaRPr lang="en-US" dirty="0"/>
          </a:p>
        </p:txBody>
      </p:sp>
      <p:cxnSp>
        <p:nvCxnSpPr>
          <p:cNvPr id="20" name="Straight Arrow Connector 19"/>
          <p:cNvCxnSpPr/>
          <p:nvPr/>
        </p:nvCxnSpPr>
        <p:spPr>
          <a:xfrm flipH="1">
            <a:off x="6093300" y="2216912"/>
            <a:ext cx="129475" cy="2063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114796" y="1944492"/>
            <a:ext cx="2031325" cy="369332"/>
          </a:xfrm>
          <a:prstGeom prst="rect">
            <a:avLst/>
          </a:prstGeom>
          <a:noFill/>
        </p:spPr>
        <p:txBody>
          <a:bodyPr wrap="none" rtlCol="0">
            <a:spAutoFit/>
          </a:bodyPr>
          <a:lstStyle/>
          <a:p>
            <a:r>
              <a:rPr lang="en-US" smtClean="0"/>
              <a:t>Raised noise floor</a:t>
            </a:r>
            <a:endParaRPr lang="en-US"/>
          </a:p>
        </p:txBody>
      </p:sp>
    </p:spTree>
    <p:extLst>
      <p:ext uri="{BB962C8B-B14F-4D97-AF65-F5344CB8AC3E}">
        <p14:creationId xmlns:p14="http://schemas.microsoft.com/office/powerpoint/2010/main" val="42195576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9525"/>
            <a:ext cx="9144000" cy="5141089"/>
          </a:xfrm>
          <a:prstGeom prst="rect">
            <a:avLst/>
          </a:prstGeom>
        </p:spPr>
      </p:pic>
      <p:sp>
        <p:nvSpPr>
          <p:cNvPr id="2" name="Title 1"/>
          <p:cNvSpPr>
            <a:spLocks noGrp="1"/>
          </p:cNvSpPr>
          <p:nvPr>
            <p:ph type="title"/>
          </p:nvPr>
        </p:nvSpPr>
        <p:spPr/>
        <p:txBody>
          <a:bodyPr/>
          <a:lstStyle/>
          <a:p>
            <a:r>
              <a:rPr lang="en-US" dirty="0" smtClean="0"/>
              <a:t>Why DOCSIS 3.1?</a:t>
            </a:r>
            <a:endParaRPr lang="en-US" dirty="0"/>
          </a:p>
        </p:txBody>
      </p:sp>
      <p:sp>
        <p:nvSpPr>
          <p:cNvPr id="3" name="Content Placeholder 2"/>
          <p:cNvSpPr>
            <a:spLocks noGrp="1"/>
          </p:cNvSpPr>
          <p:nvPr>
            <p:ph idx="1"/>
          </p:nvPr>
        </p:nvSpPr>
        <p:spPr>
          <a:xfrm>
            <a:off x="4686328" y="749350"/>
            <a:ext cx="4371947" cy="3802741"/>
          </a:xfrm>
        </p:spPr>
        <p:txBody>
          <a:bodyPr/>
          <a:lstStyle/>
          <a:p>
            <a:r>
              <a:rPr lang="en-US" sz="1800" dirty="0" smtClean="0"/>
              <a:t>Goals</a:t>
            </a:r>
          </a:p>
          <a:p>
            <a:pPr lvl="1"/>
            <a:r>
              <a:rPr lang="en-US" sz="1600" dirty="0" smtClean="0"/>
              <a:t>Achieve 10+ Gbps </a:t>
            </a:r>
            <a:r>
              <a:rPr lang="en-US" sz="1600" dirty="0"/>
              <a:t>in the </a:t>
            </a:r>
            <a:r>
              <a:rPr lang="en-US" sz="1600" dirty="0" smtClean="0"/>
              <a:t>downstream</a:t>
            </a:r>
            <a:endParaRPr lang="en-US" sz="1600" dirty="0"/>
          </a:p>
          <a:p>
            <a:pPr lvl="1"/>
            <a:r>
              <a:rPr lang="en-US" sz="1600" dirty="0" smtClean="0"/>
              <a:t>Achieve 1+ Gbps in the upstream</a:t>
            </a:r>
          </a:p>
          <a:p>
            <a:pPr lvl="1"/>
            <a:r>
              <a:rPr lang="en-US" sz="1600" dirty="0" smtClean="0"/>
              <a:t>Backwards compatibility with DOCSIS 3.0, 2.0, &amp; 1.1</a:t>
            </a:r>
          </a:p>
          <a:p>
            <a:pPr lvl="1"/>
            <a:r>
              <a:rPr lang="en-US" sz="1600" dirty="0" smtClean="0"/>
              <a:t>Better spectral efficiency (more bps/Hz)</a:t>
            </a:r>
          </a:p>
          <a:p>
            <a:r>
              <a:rPr lang="en-US" sz="1800" dirty="0" smtClean="0"/>
              <a:t>Technology</a:t>
            </a:r>
          </a:p>
          <a:p>
            <a:pPr lvl="1"/>
            <a:r>
              <a:rPr lang="en-US" sz="1600" dirty="0" smtClean="0"/>
              <a:t>OFDM, OFDMA, LDPC</a:t>
            </a:r>
          </a:p>
          <a:p>
            <a:pPr lvl="1"/>
            <a:r>
              <a:rPr lang="en-US" sz="1600" dirty="0" smtClean="0"/>
              <a:t>Expanded downstream and upstream spectrum</a:t>
            </a:r>
          </a:p>
          <a:p>
            <a:pPr lvl="1"/>
            <a:r>
              <a:rPr lang="en-US" sz="1600" dirty="0" smtClean="0"/>
              <a:t>Improved energy efficiency</a:t>
            </a:r>
            <a:endParaRPr lang="en-US" dirty="0"/>
          </a:p>
          <a:p>
            <a:r>
              <a:rPr lang="en-US" sz="1800" dirty="0" smtClean="0"/>
              <a:t>This will allow DOCSIS 3.1 to support services competitive with FTTH.</a:t>
            </a:r>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sp>
        <p:nvSpPr>
          <p:cNvPr id="4" name="TextBox 3"/>
          <p:cNvSpPr txBox="1"/>
          <p:nvPr/>
        </p:nvSpPr>
        <p:spPr>
          <a:xfrm>
            <a:off x="276225" y="4492109"/>
            <a:ext cx="3963586" cy="369332"/>
          </a:xfrm>
          <a:prstGeom prst="rect">
            <a:avLst/>
          </a:prstGeom>
          <a:noFill/>
          <a:ln w="19050">
            <a:solidFill>
              <a:srgbClr val="FF0000"/>
            </a:solidFill>
          </a:ln>
        </p:spPr>
        <p:txBody>
          <a:bodyPr wrap="none" rtlCol="0">
            <a:spAutoFit/>
          </a:bodyPr>
          <a:lstStyle/>
          <a:p>
            <a:r>
              <a:rPr lang="en-US" dirty="0" smtClean="0"/>
              <a:t>Deployable in today’s HFC networks!</a:t>
            </a:r>
            <a:endParaRPr lang="en-US" dirty="0"/>
          </a:p>
        </p:txBody>
      </p:sp>
    </p:spTree>
    <p:extLst>
      <p:ext uri="{BB962C8B-B14F-4D97-AF65-F5344CB8AC3E}">
        <p14:creationId xmlns:p14="http://schemas.microsoft.com/office/powerpoint/2010/main" val="3951887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34" y="308760"/>
            <a:ext cx="7937500" cy="598267"/>
          </a:xfrm>
        </p:spPr>
        <p:txBody>
          <a:bodyPr/>
          <a:lstStyle/>
          <a:p>
            <a:pPr>
              <a:defRPr/>
            </a:pPr>
            <a:r>
              <a:rPr lang="en-US" dirty="0" smtClean="0"/>
              <a:t>Upstream PNM “hooks”</a:t>
            </a:r>
            <a:endParaRPr lang="en-US" dirty="0"/>
          </a:p>
        </p:txBody>
      </p:sp>
      <p:sp>
        <p:nvSpPr>
          <p:cNvPr id="43011" name="Content Placeholder 2"/>
          <p:cNvSpPr>
            <a:spLocks noGrp="1"/>
          </p:cNvSpPr>
          <p:nvPr>
            <p:ph idx="4294967295"/>
          </p:nvPr>
        </p:nvSpPr>
        <p:spPr>
          <a:xfrm>
            <a:off x="812800" y="1184672"/>
            <a:ext cx="7958138" cy="3508772"/>
          </a:xfrm>
        </p:spPr>
        <p:txBody>
          <a:bodyPr>
            <a:normAutofit fontScale="85000" lnSpcReduction="20000"/>
          </a:bodyPr>
          <a:lstStyle/>
          <a:p>
            <a:r>
              <a:rPr lang="en-US" dirty="0">
                <a:solidFill>
                  <a:srgbClr val="C00000"/>
                </a:solidFill>
                <a:cs typeface="Arial" charset="0"/>
              </a:rPr>
              <a:t>Capture for </a:t>
            </a:r>
            <a:r>
              <a:rPr lang="en-US" dirty="0" smtClean="0">
                <a:solidFill>
                  <a:srgbClr val="C00000"/>
                </a:solidFill>
                <a:cs typeface="Arial" charset="0"/>
              </a:rPr>
              <a:t>active </a:t>
            </a:r>
            <a:r>
              <a:rPr lang="en-US" dirty="0">
                <a:solidFill>
                  <a:srgbClr val="C00000"/>
                </a:solidFill>
                <a:cs typeface="Arial" charset="0"/>
              </a:rPr>
              <a:t>and </a:t>
            </a:r>
            <a:r>
              <a:rPr lang="en-US" dirty="0" smtClean="0">
                <a:solidFill>
                  <a:srgbClr val="C00000"/>
                </a:solidFill>
                <a:cs typeface="Arial" charset="0"/>
              </a:rPr>
              <a:t>quiet </a:t>
            </a:r>
            <a:r>
              <a:rPr lang="en-US" dirty="0">
                <a:solidFill>
                  <a:srgbClr val="C00000"/>
                </a:solidFill>
                <a:cs typeface="Arial" charset="0"/>
              </a:rPr>
              <a:t>p</a:t>
            </a:r>
            <a:r>
              <a:rPr lang="en-US" dirty="0" smtClean="0">
                <a:solidFill>
                  <a:srgbClr val="C00000"/>
                </a:solidFill>
                <a:cs typeface="Arial" charset="0"/>
              </a:rPr>
              <a:t>robe</a:t>
            </a:r>
            <a:r>
              <a:rPr lang="en-US" dirty="0">
                <a:cs typeface="Arial" charset="0"/>
              </a:rPr>
              <a:t>: Capture known probe symbol (or empty slot) at output of plant, solve for plant response (or noise floor)</a:t>
            </a:r>
          </a:p>
          <a:p>
            <a:r>
              <a:rPr lang="en-US" dirty="0">
                <a:solidFill>
                  <a:srgbClr val="C00000"/>
                </a:solidFill>
                <a:cs typeface="Arial" charset="0"/>
              </a:rPr>
              <a:t>Triggered s</a:t>
            </a:r>
            <a:r>
              <a:rPr lang="en-US" dirty="0" smtClean="0">
                <a:solidFill>
                  <a:srgbClr val="C00000"/>
                </a:solidFill>
                <a:cs typeface="Arial" charset="0"/>
              </a:rPr>
              <a:t>pectrum analysis</a:t>
            </a:r>
            <a:r>
              <a:rPr lang="en-US" dirty="0">
                <a:cs typeface="Arial" charset="0"/>
              </a:rPr>
              <a:t>: Spectrum analyzer synchronized with upstream timeslots</a:t>
            </a:r>
          </a:p>
          <a:p>
            <a:r>
              <a:rPr lang="en-US" dirty="0">
                <a:solidFill>
                  <a:srgbClr val="C00000"/>
                </a:solidFill>
                <a:cs typeface="Arial" charset="0"/>
              </a:rPr>
              <a:t>Impulse </a:t>
            </a:r>
            <a:r>
              <a:rPr lang="en-US" dirty="0" smtClean="0">
                <a:solidFill>
                  <a:srgbClr val="C00000"/>
                </a:solidFill>
                <a:cs typeface="Arial" charset="0"/>
              </a:rPr>
              <a:t>noise </a:t>
            </a:r>
            <a:r>
              <a:rPr lang="en-US" dirty="0">
                <a:solidFill>
                  <a:srgbClr val="C00000"/>
                </a:solidFill>
                <a:cs typeface="Arial" charset="0"/>
              </a:rPr>
              <a:t>s</a:t>
            </a:r>
            <a:r>
              <a:rPr lang="en-US" dirty="0" smtClean="0">
                <a:solidFill>
                  <a:srgbClr val="C00000"/>
                </a:solidFill>
                <a:cs typeface="Arial" charset="0"/>
              </a:rPr>
              <a:t>tatistics</a:t>
            </a:r>
            <a:r>
              <a:rPr lang="en-US" dirty="0">
                <a:cs typeface="Arial" charset="0"/>
              </a:rPr>
              <a:t>:  Burst/impulse noise level and duration</a:t>
            </a:r>
          </a:p>
          <a:p>
            <a:r>
              <a:rPr lang="en-US" dirty="0">
                <a:solidFill>
                  <a:srgbClr val="C00000"/>
                </a:solidFill>
                <a:cs typeface="Arial" charset="0"/>
              </a:rPr>
              <a:t>Equalizer </a:t>
            </a:r>
            <a:r>
              <a:rPr lang="en-US" dirty="0" smtClean="0">
                <a:solidFill>
                  <a:srgbClr val="C00000"/>
                </a:solidFill>
                <a:cs typeface="Arial" charset="0"/>
              </a:rPr>
              <a:t>coefficients</a:t>
            </a:r>
            <a:r>
              <a:rPr lang="en-US" dirty="0">
                <a:cs typeface="Arial" charset="0"/>
              </a:rPr>
              <a:t>:  Pre- and post-equalizer responses</a:t>
            </a:r>
          </a:p>
          <a:p>
            <a:r>
              <a:rPr lang="en-US" dirty="0">
                <a:solidFill>
                  <a:srgbClr val="C00000"/>
                </a:solidFill>
                <a:cs typeface="Arial" charset="0"/>
              </a:rPr>
              <a:t>FEC </a:t>
            </a:r>
            <a:r>
              <a:rPr lang="en-US" dirty="0" smtClean="0">
                <a:solidFill>
                  <a:srgbClr val="C00000"/>
                </a:solidFill>
                <a:cs typeface="Arial" charset="0"/>
              </a:rPr>
              <a:t>statistics</a:t>
            </a:r>
            <a:r>
              <a:rPr lang="en-US" dirty="0">
                <a:cs typeface="Arial" charset="0"/>
              </a:rPr>
              <a:t>:  Error-free, unreliable, and corrected codewords</a:t>
            </a:r>
          </a:p>
          <a:p>
            <a:r>
              <a:rPr lang="en-US" dirty="0">
                <a:solidFill>
                  <a:srgbClr val="C00000"/>
                </a:solidFill>
                <a:cs typeface="Arial" charset="0"/>
              </a:rPr>
              <a:t>Histogram</a:t>
            </a:r>
            <a:r>
              <a:rPr lang="en-US" dirty="0">
                <a:cs typeface="Arial" charset="0"/>
              </a:rPr>
              <a:t>:  Signal distribution revealing </a:t>
            </a:r>
            <a:r>
              <a:rPr lang="en-US" dirty="0" smtClean="0">
                <a:cs typeface="Arial" charset="0"/>
              </a:rPr>
              <a:t>nonlinearities in </a:t>
            </a:r>
            <a:r>
              <a:rPr lang="en-US" dirty="0">
                <a:cs typeface="Arial" charset="0"/>
              </a:rPr>
              <a:t>plant such as laser clipping</a:t>
            </a:r>
          </a:p>
          <a:p>
            <a:r>
              <a:rPr lang="en-US" dirty="0">
                <a:solidFill>
                  <a:srgbClr val="C00000"/>
                </a:solidFill>
                <a:cs typeface="Arial" charset="0"/>
              </a:rPr>
              <a:t>Channel </a:t>
            </a:r>
            <a:r>
              <a:rPr lang="en-US" dirty="0" smtClean="0">
                <a:solidFill>
                  <a:srgbClr val="C00000"/>
                </a:solidFill>
                <a:cs typeface="Arial" charset="0"/>
              </a:rPr>
              <a:t>power</a:t>
            </a:r>
            <a:r>
              <a:rPr lang="en-US" dirty="0">
                <a:cs typeface="Arial" charset="0"/>
              </a:rPr>
              <a:t>:  Power received at CMTS (ranging offset)</a:t>
            </a:r>
          </a:p>
          <a:p>
            <a:r>
              <a:rPr lang="en-US" dirty="0" smtClean="0">
                <a:solidFill>
                  <a:srgbClr val="C00000"/>
                </a:solidFill>
                <a:cs typeface="Arial" charset="0"/>
              </a:rPr>
              <a:t>RxMER per </a:t>
            </a:r>
            <a:r>
              <a:rPr lang="en-US" dirty="0">
                <a:solidFill>
                  <a:srgbClr val="C00000"/>
                </a:solidFill>
                <a:cs typeface="Arial" charset="0"/>
              </a:rPr>
              <a:t>s</a:t>
            </a:r>
            <a:r>
              <a:rPr lang="en-US" dirty="0" smtClean="0">
                <a:solidFill>
                  <a:srgbClr val="C00000"/>
                </a:solidFill>
                <a:cs typeface="Arial" charset="0"/>
              </a:rPr>
              <a:t>ubcarrier</a:t>
            </a:r>
            <a:r>
              <a:rPr lang="en-US" dirty="0">
                <a:cs typeface="Arial" charset="0"/>
              </a:rPr>
              <a:t>:  </a:t>
            </a:r>
            <a:r>
              <a:rPr lang="en-US" dirty="0" smtClean="0">
                <a:cs typeface="Arial" charset="0"/>
              </a:rPr>
              <a:t>MER (SNR) </a:t>
            </a:r>
            <a:r>
              <a:rPr lang="en-US" dirty="0">
                <a:cs typeface="Arial" charset="0"/>
              </a:rPr>
              <a:t>vs frequency</a:t>
            </a:r>
          </a:p>
          <a:p>
            <a:endParaRPr lang="en-US" dirty="0" smtClean="0">
              <a:cs typeface="Arial" charset="0"/>
            </a:endParaRPr>
          </a:p>
        </p:txBody>
      </p:sp>
    </p:spTree>
    <p:extLst>
      <p:ext uri="{BB962C8B-B14F-4D97-AF65-F5344CB8AC3E}">
        <p14:creationId xmlns:p14="http://schemas.microsoft.com/office/powerpoint/2010/main" val="3102421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53"/>
            <a:ext cx="8229600" cy="406994"/>
          </a:xfrm>
        </p:spPr>
        <p:txBody>
          <a:bodyPr/>
          <a:lstStyle/>
          <a:p>
            <a:r>
              <a:rPr lang="en-US" sz="2800" dirty="0" smtClean="0"/>
              <a:t>Upstream PNM measurements vs use case</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21" y="825387"/>
            <a:ext cx="8535237" cy="384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991082"/>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New PHY layer: OFDM, OFDMA, and LDPC</a:t>
            </a:r>
          </a:p>
          <a:p>
            <a:pPr>
              <a:buFont typeface="Arial" panose="020B0604020202020204" pitchFamily="34" charset="0"/>
              <a:buChar char="•"/>
            </a:pPr>
            <a:r>
              <a:rPr lang="en-US" dirty="0" smtClean="0"/>
              <a:t>Higher modulation orders</a:t>
            </a:r>
          </a:p>
          <a:p>
            <a:pPr>
              <a:buFont typeface="Arial" panose="020B0604020202020204" pitchFamily="34" charset="0"/>
              <a:buChar char="•"/>
            </a:pPr>
            <a:r>
              <a:rPr lang="en-US" dirty="0" smtClean="0"/>
              <a:t>New spectrum usage options</a:t>
            </a:r>
          </a:p>
          <a:p>
            <a:pPr>
              <a:buFont typeface="Arial" panose="020B0604020202020204" pitchFamily="34" charset="0"/>
              <a:buChar char="•"/>
            </a:pPr>
            <a:r>
              <a:rPr lang="en-US" dirty="0" smtClean="0"/>
              <a:t>Takes DOCSIS to full-spectrum capability</a:t>
            </a:r>
          </a:p>
          <a:p>
            <a:pPr>
              <a:buFont typeface="Arial" panose="020B0604020202020204" pitchFamily="34" charset="0"/>
              <a:buChar char="•"/>
            </a:pPr>
            <a:r>
              <a:rPr lang="en-US" dirty="0" smtClean="0"/>
              <a:t>Cost-effectively scales to 10+ Gbps in the downstream, 1+ Gbps in the upstream</a:t>
            </a:r>
          </a:p>
          <a:p>
            <a:pPr>
              <a:buFont typeface="Arial" panose="020B0604020202020204" pitchFamily="34" charset="0"/>
              <a:buChar char="•"/>
            </a:pPr>
            <a:r>
              <a:rPr lang="en-US" dirty="0" err="1" smtClean="0"/>
              <a:t>FTTH</a:t>
            </a:r>
            <a:r>
              <a:rPr lang="en-US" dirty="0" smtClean="0"/>
              <a:t> equivalent at lower price point on an existing HFC plant</a:t>
            </a:r>
          </a:p>
          <a:p>
            <a:pPr>
              <a:buFont typeface="Arial" panose="020B0604020202020204" pitchFamily="34" charset="0"/>
              <a:buChar char="•"/>
            </a:pPr>
            <a:r>
              <a:rPr lang="en-US" dirty="0" smtClean="0"/>
              <a:t>Deployable in today’s HFC networks</a:t>
            </a:r>
          </a:p>
        </p:txBody>
      </p:sp>
    </p:spTree>
    <p:extLst>
      <p:ext uri="{BB962C8B-B14F-4D97-AF65-F5344CB8AC3E}">
        <p14:creationId xmlns:p14="http://schemas.microsoft.com/office/powerpoint/2010/main" val="4115119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0337" y="352425"/>
            <a:ext cx="7905136" cy="497855"/>
          </a:xfrm>
        </p:spPr>
        <p:txBody>
          <a:bodyPr/>
          <a:lstStyle/>
          <a:p>
            <a:pPr algn="ctr"/>
            <a:r>
              <a:rPr lang="en-US" smtClean="0"/>
              <a:t>Questions and discussion</a:t>
            </a: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686" y="1830067"/>
            <a:ext cx="1341119" cy="1676399"/>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317" y="1830066"/>
            <a:ext cx="1197428" cy="16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24075" y="3581400"/>
            <a:ext cx="1928798" cy="923330"/>
          </a:xfrm>
          <a:prstGeom prst="rect">
            <a:avLst/>
          </a:prstGeom>
          <a:noFill/>
        </p:spPr>
        <p:txBody>
          <a:bodyPr wrap="none" rtlCol="0">
            <a:spAutoFit/>
          </a:bodyPr>
          <a:lstStyle/>
          <a:p>
            <a:pPr algn="ctr"/>
            <a:r>
              <a:rPr lang="en-US" dirty="0" smtClean="0"/>
              <a:t>Ron Hranac</a:t>
            </a:r>
          </a:p>
          <a:p>
            <a:pPr algn="ctr"/>
            <a:r>
              <a:rPr lang="en-US" dirty="0" smtClean="0"/>
              <a:t>Technical Leader</a:t>
            </a:r>
          </a:p>
          <a:p>
            <a:pPr algn="ctr"/>
            <a:r>
              <a:rPr lang="en-US" dirty="0" smtClean="0"/>
              <a:t>Cisco Systems</a:t>
            </a:r>
            <a:endParaRPr lang="en-US" dirty="0"/>
          </a:p>
        </p:txBody>
      </p:sp>
      <p:sp>
        <p:nvSpPr>
          <p:cNvPr id="11" name="TextBox 10"/>
          <p:cNvSpPr txBox="1"/>
          <p:nvPr/>
        </p:nvSpPr>
        <p:spPr>
          <a:xfrm>
            <a:off x="5108141" y="3581400"/>
            <a:ext cx="2018566" cy="923330"/>
          </a:xfrm>
          <a:prstGeom prst="rect">
            <a:avLst/>
          </a:prstGeom>
          <a:noFill/>
        </p:spPr>
        <p:txBody>
          <a:bodyPr wrap="none" rtlCol="0">
            <a:spAutoFit/>
          </a:bodyPr>
          <a:lstStyle/>
          <a:p>
            <a:pPr algn="ctr"/>
            <a:r>
              <a:rPr lang="en-US" dirty="0" smtClean="0"/>
              <a:t>Bruce </a:t>
            </a:r>
            <a:r>
              <a:rPr lang="en-US" dirty="0" err="1" smtClean="0"/>
              <a:t>Currivan</a:t>
            </a:r>
            <a:endParaRPr lang="en-US" dirty="0" smtClean="0"/>
          </a:p>
          <a:p>
            <a:pPr algn="ctr"/>
            <a:r>
              <a:rPr lang="en-US" dirty="0" smtClean="0"/>
              <a:t>Technical Director</a:t>
            </a:r>
          </a:p>
          <a:p>
            <a:pPr algn="ctr"/>
            <a:r>
              <a:rPr lang="en-US" dirty="0" smtClean="0"/>
              <a:t>Broadcom</a:t>
            </a:r>
            <a:endParaRPr lang="en-US" dirty="0"/>
          </a:p>
        </p:txBody>
      </p:sp>
    </p:spTree>
    <p:extLst>
      <p:ext uri="{BB962C8B-B14F-4D97-AF65-F5344CB8AC3E}">
        <p14:creationId xmlns:p14="http://schemas.microsoft.com/office/powerpoint/2010/main" val="2263311414"/>
      </p:ext>
    </p:extLst>
  </p:cSld>
  <p:clrMapOvr>
    <a:masterClrMapping/>
  </p:clrMapOvr>
  <p:transition xmlns:p14="http://schemas.microsoft.com/office/powerpoint/2010/main" advTm="800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references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“What is OFDM?” by Ron Hranac; (November 2012 </a:t>
            </a:r>
            <a:r>
              <a:rPr lang="en-US" i="1" dirty="0" smtClean="0"/>
              <a:t>Communications Technology</a:t>
            </a:r>
            <a:r>
              <a:rPr lang="en-US" dirty="0" smtClean="0"/>
              <a:t>)</a:t>
            </a:r>
          </a:p>
          <a:p>
            <a:pPr lvl="1">
              <a:buFont typeface="Arial" panose="020B0604020202020204" pitchFamily="34" charset="0"/>
              <a:buChar char="•"/>
            </a:pPr>
            <a:r>
              <a:rPr lang="en-US" sz="1600" dirty="0"/>
              <a:t>http://</a:t>
            </a:r>
            <a:r>
              <a:rPr lang="en-US" sz="1600" dirty="0" smtClean="0"/>
              <a:t>www.scte.org/TechnicalColumns/12-11-30%20what%20is%20ofdm.pdf</a:t>
            </a:r>
          </a:p>
          <a:p>
            <a:pPr>
              <a:buFont typeface="Arial" panose="020B0604020202020204" pitchFamily="34" charset="0"/>
              <a:buChar char="•"/>
            </a:pPr>
            <a:r>
              <a:rPr lang="en-US" dirty="0" smtClean="0"/>
              <a:t>SCTE Rocky Mountain Chapter seminar (April 17, 2014): “Introduction to DOCSIS 3.1”</a:t>
            </a:r>
          </a:p>
          <a:p>
            <a:pPr lvl="1">
              <a:buFont typeface="Arial" panose="020B0604020202020204" pitchFamily="34" charset="0"/>
              <a:buChar char="•"/>
            </a:pPr>
            <a:r>
              <a:rPr lang="en-US" sz="1600" dirty="0"/>
              <a:t>http://www.scte-rockymountain.org/information-central/seminar-videos</a:t>
            </a:r>
            <a:endParaRPr lang="en-US" sz="1600" dirty="0" smtClean="0"/>
          </a:p>
          <a:p>
            <a:pPr>
              <a:buFont typeface="Arial" panose="020B0604020202020204" pitchFamily="34" charset="0"/>
              <a:buChar char="•"/>
            </a:pPr>
            <a:r>
              <a:rPr lang="en-US" dirty="0" smtClean="0"/>
              <a:t>DOCSIS 3.1 spec</a:t>
            </a:r>
          </a:p>
          <a:p>
            <a:pPr lvl="1">
              <a:buFont typeface="Arial" panose="020B0604020202020204" pitchFamily="34" charset="0"/>
              <a:buChar char="•"/>
            </a:pPr>
            <a:r>
              <a:rPr lang="en-US" sz="1600" dirty="0"/>
              <a:t>http://</a:t>
            </a:r>
            <a:r>
              <a:rPr lang="en-US" sz="1600" dirty="0" smtClean="0"/>
              <a:t>www.cablelabs.com/</a:t>
            </a:r>
            <a:endParaRPr lang="en-US" dirty="0" smtClean="0"/>
          </a:p>
          <a:p>
            <a:pPr lvl="1">
              <a:buFont typeface="Arial" panose="020B0604020202020204" pitchFamily="34" charset="0"/>
              <a:buChar char="•"/>
            </a:pPr>
            <a:endParaRPr lang="en-US" dirty="0" smtClean="0"/>
          </a:p>
        </p:txBody>
      </p:sp>
    </p:spTree>
    <p:extLst>
      <p:ext uri="{BB962C8B-B14F-4D97-AF65-F5344CB8AC3E}">
        <p14:creationId xmlns:p14="http://schemas.microsoft.com/office/powerpoint/2010/main" val="372019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743950" cy="628650"/>
          </a:xfrm>
        </p:spPr>
        <p:txBody>
          <a:bodyPr/>
          <a:lstStyle/>
          <a:p>
            <a:r>
              <a:rPr lang="en-US" dirty="0" smtClean="0"/>
              <a:t>Downstream </a:t>
            </a:r>
            <a:r>
              <a:rPr lang="en-US" dirty="0" smtClean="0">
                <a:solidFill>
                  <a:srgbClr val="C00000"/>
                </a:solidFill>
              </a:rPr>
              <a:t>encompassed spectrum</a:t>
            </a:r>
            <a:r>
              <a:rPr lang="en-US" dirty="0" smtClean="0"/>
              <a:t> example</a:t>
            </a:r>
            <a:endParaRPr lang="en-US" dirty="0"/>
          </a:p>
        </p:txBody>
      </p:sp>
      <p:sp>
        <p:nvSpPr>
          <p:cNvPr id="116" name="Trapezoid 115"/>
          <p:cNvSpPr/>
          <p:nvPr/>
        </p:nvSpPr>
        <p:spPr>
          <a:xfrm>
            <a:off x="1080938"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1599" y="3762375"/>
            <a:ext cx="5477782" cy="276999"/>
          </a:xfrm>
          <a:prstGeom prst="rect">
            <a:avLst/>
          </a:prstGeom>
          <a:noFill/>
        </p:spPr>
        <p:txBody>
          <a:bodyPr wrap="none" rtlCol="0">
            <a:spAutoFit/>
          </a:bodyPr>
          <a:lstStyle/>
          <a:p>
            <a:r>
              <a:rPr lang="en-US" sz="1200" dirty="0" smtClean="0"/>
              <a:t>192 MHz </a:t>
            </a:r>
            <a:r>
              <a:rPr lang="en-US" sz="1200" b="1" dirty="0" smtClean="0"/>
              <a:t>channel bandwidth</a:t>
            </a:r>
            <a:r>
              <a:rPr lang="en-US" sz="1200" dirty="0" smtClean="0"/>
              <a:t>, including 1 MHz wide guard band on each end</a:t>
            </a:r>
            <a:endParaRPr lang="en-US" sz="1200" dirty="0"/>
          </a:p>
        </p:txBody>
      </p:sp>
      <p:cxnSp>
        <p:nvCxnSpPr>
          <p:cNvPr id="18" name="Straight Arrow Connector 17"/>
          <p:cNvCxnSpPr/>
          <p:nvPr/>
        </p:nvCxnSpPr>
        <p:spPr>
          <a:xfrm>
            <a:off x="1063686"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159866" y="3505200"/>
            <a:ext cx="2600392" cy="276999"/>
          </a:xfrm>
          <a:prstGeom prst="rect">
            <a:avLst/>
          </a:prstGeom>
          <a:noFill/>
        </p:spPr>
        <p:txBody>
          <a:bodyPr wrap="none" rtlCol="0">
            <a:spAutoFit/>
          </a:bodyPr>
          <a:lstStyle/>
          <a:p>
            <a:r>
              <a:rPr lang="en-US" sz="1200" dirty="0" smtClean="0"/>
              <a:t>190 MHz </a:t>
            </a:r>
            <a:r>
              <a:rPr lang="en-US" sz="1200" b="1" dirty="0" smtClean="0"/>
              <a:t>encompassed spectrum</a:t>
            </a:r>
            <a:endParaRPr lang="en-US" sz="1200" b="1" dirty="0"/>
          </a:p>
        </p:txBody>
      </p:sp>
      <p:sp>
        <p:nvSpPr>
          <p:cNvPr id="117" name="Right Brace 116"/>
          <p:cNvSpPr/>
          <p:nvPr/>
        </p:nvSpPr>
        <p:spPr>
          <a:xfrm rot="16200000">
            <a:off x="4245694" y="-1430311"/>
            <a:ext cx="438152" cy="6784915"/>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p:cNvSpPr txBox="1"/>
          <p:nvPr/>
        </p:nvSpPr>
        <p:spPr>
          <a:xfrm>
            <a:off x="1922963" y="1121131"/>
            <a:ext cx="5043368" cy="584775"/>
          </a:xfrm>
          <a:prstGeom prst="rect">
            <a:avLst/>
          </a:prstGeom>
          <a:noFill/>
        </p:spPr>
        <p:txBody>
          <a:bodyPr wrap="none" rtlCol="0">
            <a:spAutoFit/>
          </a:bodyPr>
          <a:lstStyle/>
          <a:p>
            <a:r>
              <a:rPr lang="en-US" sz="1600" dirty="0" smtClean="0"/>
              <a:t>25 kHz subcarrier spacing: 7600 subcarriers (</a:t>
            </a:r>
            <a:r>
              <a:rPr lang="en-US" sz="1600" dirty="0" err="1" smtClean="0"/>
              <a:t>8K</a:t>
            </a:r>
            <a:r>
              <a:rPr lang="en-US" sz="1600" dirty="0" smtClean="0"/>
              <a:t> FFT)</a:t>
            </a:r>
          </a:p>
          <a:p>
            <a:r>
              <a:rPr lang="en-US" sz="1600" dirty="0" smtClean="0"/>
              <a:t>50 kHz subcarrier spacing: 3800 subcarriers (</a:t>
            </a:r>
            <a:r>
              <a:rPr lang="en-US" sz="1600" dirty="0" err="1" smtClean="0"/>
              <a:t>4K</a:t>
            </a:r>
            <a:r>
              <a:rPr lang="en-US" sz="1600" dirty="0" smtClean="0"/>
              <a:t> FFT)</a:t>
            </a:r>
          </a:p>
        </p:txBody>
      </p:sp>
      <p:cxnSp>
        <p:nvCxnSpPr>
          <p:cNvPr id="12" name="Straight Connector 11"/>
          <p:cNvCxnSpPr/>
          <p:nvPr/>
        </p:nvCxnSpPr>
        <p:spPr>
          <a:xfrm>
            <a:off x="1033206" y="3156505"/>
            <a:ext cx="1838" cy="8229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93110" y="3156505"/>
            <a:ext cx="1838" cy="8229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069964" y="3269894"/>
            <a:ext cx="0" cy="3738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859753" y="3273552"/>
            <a:ext cx="0" cy="3738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10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895" y="228600"/>
            <a:ext cx="6074530" cy="628650"/>
          </a:xfrm>
        </p:spPr>
        <p:txBody>
          <a:bodyPr/>
          <a:lstStyle/>
          <a:p>
            <a:r>
              <a:rPr lang="en-US" dirty="0" smtClean="0"/>
              <a:t>A closer look at the guard bands</a:t>
            </a:r>
            <a:endParaRPr lang="en-US" dirty="0"/>
          </a:p>
        </p:txBody>
      </p:sp>
      <p:sp>
        <p:nvSpPr>
          <p:cNvPr id="116" name="Trapezoid 115"/>
          <p:cNvSpPr/>
          <p:nvPr/>
        </p:nvSpPr>
        <p:spPr>
          <a:xfrm>
            <a:off x="106368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0700" y="3762375"/>
            <a:ext cx="5477782" cy="276999"/>
          </a:xfrm>
          <a:prstGeom prst="rect">
            <a:avLst/>
          </a:prstGeom>
          <a:noFill/>
        </p:spPr>
        <p:txBody>
          <a:bodyPr wrap="none" rtlCol="0">
            <a:spAutoFit/>
          </a:bodyPr>
          <a:lstStyle/>
          <a:p>
            <a:r>
              <a:rPr lang="en-US" sz="1200" dirty="0" smtClean="0"/>
              <a:t>192 MHz </a:t>
            </a:r>
            <a:r>
              <a:rPr lang="en-US" sz="1200" b="1" dirty="0" smtClean="0"/>
              <a:t>channel bandwidth</a:t>
            </a:r>
            <a:r>
              <a:rPr lang="en-US" sz="1200" dirty="0" smtClean="0"/>
              <a:t>, including 1 MHz wide guard band on each end</a:t>
            </a:r>
            <a:endParaRPr lang="en-US" sz="1200" dirty="0"/>
          </a:p>
        </p:txBody>
      </p:sp>
      <p:cxnSp>
        <p:nvCxnSpPr>
          <p:cNvPr id="18" name="Straight Arrow Connector 17"/>
          <p:cNvCxnSpPr/>
          <p:nvPr/>
        </p:nvCxnSpPr>
        <p:spPr>
          <a:xfrm>
            <a:off x="1063686"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163408" y="3505200"/>
            <a:ext cx="2600392" cy="276999"/>
          </a:xfrm>
          <a:prstGeom prst="rect">
            <a:avLst/>
          </a:prstGeom>
          <a:noFill/>
        </p:spPr>
        <p:txBody>
          <a:bodyPr wrap="none" rtlCol="0">
            <a:spAutoFit/>
          </a:bodyPr>
          <a:lstStyle/>
          <a:p>
            <a:r>
              <a:rPr lang="en-US" sz="1200" dirty="0" smtClean="0"/>
              <a:t>190 MHz </a:t>
            </a:r>
            <a:r>
              <a:rPr lang="en-US" sz="1200" b="1" dirty="0" smtClean="0"/>
              <a:t>encompassed spectrum</a:t>
            </a:r>
            <a:endParaRPr lang="en-US" sz="1200" b="1" dirty="0"/>
          </a:p>
        </p:txBody>
      </p:sp>
      <p:sp>
        <p:nvSpPr>
          <p:cNvPr id="117" name="Right Brace 116"/>
          <p:cNvSpPr/>
          <p:nvPr/>
        </p:nvSpPr>
        <p:spPr>
          <a:xfrm rot="16200000">
            <a:off x="4245019" y="-1430311"/>
            <a:ext cx="438152" cy="6784915"/>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p:cNvSpPr/>
          <p:nvPr/>
        </p:nvSpPr>
        <p:spPr>
          <a:xfrm>
            <a:off x="7629525" y="2219323"/>
            <a:ext cx="409575" cy="1252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775125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78554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81983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5412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88841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2270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95699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99128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02557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059864"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9415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12844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16273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19702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23131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26560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29989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33418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36847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40276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3705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47134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50563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53992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57421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60850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64279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67708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71137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745664" y="1664208"/>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634206" y="1706917"/>
            <a:ext cx="1301477" cy="381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3770" y="1184138"/>
            <a:ext cx="856423" cy="338554"/>
          </a:xfrm>
          <a:prstGeom prst="rect">
            <a:avLst/>
          </a:prstGeom>
          <a:noFill/>
        </p:spPr>
        <p:txBody>
          <a:bodyPr wrap="square" rtlCol="0">
            <a:spAutoFit/>
          </a:bodyPr>
          <a:lstStyle/>
          <a:p>
            <a:pPr algn="ctr"/>
            <a:r>
              <a:rPr lang="en-US" sz="800" dirty="0" smtClean="0"/>
              <a:t>1 MHz guard band</a:t>
            </a:r>
            <a:endParaRPr lang="en-US" sz="800" dirty="0"/>
          </a:p>
        </p:txBody>
      </p:sp>
      <p:cxnSp>
        <p:nvCxnSpPr>
          <p:cNvPr id="45" name="Straight Arrow Connector 44"/>
          <p:cNvCxnSpPr/>
          <p:nvPr/>
        </p:nvCxnSpPr>
        <p:spPr>
          <a:xfrm>
            <a:off x="8070963" y="1522692"/>
            <a:ext cx="70494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646002"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680292"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714582" y="795528"/>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402664" y="609600"/>
            <a:ext cx="1741336" cy="12231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1" idx="2"/>
          </p:cNvCxnSpPr>
          <p:nvPr/>
        </p:nvCxnSpPr>
        <p:spPr>
          <a:xfrm>
            <a:off x="7402664" y="1221191"/>
            <a:ext cx="226861" cy="16422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3" idx="5"/>
          </p:cNvCxnSpPr>
          <p:nvPr/>
        </p:nvCxnSpPr>
        <p:spPr>
          <a:xfrm flipH="1">
            <a:off x="7979119" y="1548848"/>
            <a:ext cx="1051814" cy="173974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19288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22717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26146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29575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33004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36433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39862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3291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46720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501494"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087632"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121922"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156212" y="797950"/>
            <a:ext cx="0" cy="916748"/>
          </a:xfrm>
          <a:prstGeom prst="line">
            <a:avLst/>
          </a:prstGeom>
          <a:ln w="19050">
            <a:solidFill>
              <a:srgbClr val="00DA0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0788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44217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7646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1075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54504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7933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1362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4791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8220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1649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5078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8507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1936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85365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794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92223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95652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9081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02510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1059394" y="1665394"/>
            <a:ext cx="0" cy="4572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09061" y="1709339"/>
            <a:ext cx="1301477" cy="3810"/>
          </a:xfrm>
          <a:prstGeom prst="line">
            <a:avLst/>
          </a:prstGeom>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1207" y="2237117"/>
            <a:ext cx="409575" cy="1252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1811" y="604978"/>
            <a:ext cx="1741336" cy="12231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p:cNvCxnSpPr/>
          <p:nvPr/>
        </p:nvCxnSpPr>
        <p:spPr>
          <a:xfrm>
            <a:off x="393342" y="1535577"/>
            <a:ext cx="70494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6" idx="5"/>
          </p:cNvCxnSpPr>
          <p:nvPr/>
        </p:nvCxnSpPr>
        <p:spPr>
          <a:xfrm flipH="1">
            <a:off x="1230801" y="1353415"/>
            <a:ext cx="522346" cy="195297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106" idx="3"/>
          </p:cNvCxnSpPr>
          <p:nvPr/>
        </p:nvCxnSpPr>
        <p:spPr>
          <a:xfrm>
            <a:off x="111318" y="1522692"/>
            <a:ext cx="829870" cy="178369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315094" y="1197023"/>
            <a:ext cx="856423" cy="338554"/>
          </a:xfrm>
          <a:prstGeom prst="rect">
            <a:avLst/>
          </a:prstGeom>
          <a:noFill/>
        </p:spPr>
        <p:txBody>
          <a:bodyPr wrap="square" rtlCol="0">
            <a:spAutoFit/>
          </a:bodyPr>
          <a:lstStyle/>
          <a:p>
            <a:pPr algn="ctr"/>
            <a:r>
              <a:rPr lang="en-US" sz="800" dirty="0" smtClean="0"/>
              <a:t>1 MHz guard band</a:t>
            </a:r>
            <a:endParaRPr lang="en-US" sz="800" dirty="0"/>
          </a:p>
        </p:txBody>
      </p:sp>
      <p:sp>
        <p:nvSpPr>
          <p:cNvPr id="110" name="TextBox 109"/>
          <p:cNvSpPr txBox="1"/>
          <p:nvPr/>
        </p:nvSpPr>
        <p:spPr>
          <a:xfrm>
            <a:off x="1922963" y="1121131"/>
            <a:ext cx="5043368" cy="584775"/>
          </a:xfrm>
          <a:prstGeom prst="rect">
            <a:avLst/>
          </a:prstGeom>
          <a:noFill/>
        </p:spPr>
        <p:txBody>
          <a:bodyPr wrap="none" rtlCol="0">
            <a:spAutoFit/>
          </a:bodyPr>
          <a:lstStyle/>
          <a:p>
            <a:r>
              <a:rPr lang="en-US" sz="1600" dirty="0" smtClean="0"/>
              <a:t>25 kHz subcarrier spacing: 7600 subcarriers (</a:t>
            </a:r>
            <a:r>
              <a:rPr lang="en-US" sz="1600" dirty="0" err="1" smtClean="0"/>
              <a:t>8K</a:t>
            </a:r>
            <a:r>
              <a:rPr lang="en-US" sz="1600" dirty="0" smtClean="0"/>
              <a:t> FFT)</a:t>
            </a:r>
          </a:p>
          <a:p>
            <a:r>
              <a:rPr lang="en-US" sz="1600" dirty="0" smtClean="0"/>
              <a:t>50 kHz subcarrier spacing: 3800 subcarriers (</a:t>
            </a:r>
            <a:r>
              <a:rPr lang="en-US" sz="1600" dirty="0" err="1" smtClean="0"/>
              <a:t>4K</a:t>
            </a:r>
            <a:r>
              <a:rPr lang="en-US" sz="1600" dirty="0" smtClean="0"/>
              <a:t> FFT)</a:t>
            </a:r>
          </a:p>
        </p:txBody>
      </p:sp>
      <p:sp>
        <p:nvSpPr>
          <p:cNvPr id="5" name="TextBox 4"/>
          <p:cNvSpPr txBox="1"/>
          <p:nvPr/>
        </p:nvSpPr>
        <p:spPr>
          <a:xfrm>
            <a:off x="1593652" y="4359349"/>
            <a:ext cx="5762947" cy="523220"/>
          </a:xfrm>
          <a:prstGeom prst="rect">
            <a:avLst/>
          </a:prstGeom>
          <a:noFill/>
        </p:spPr>
        <p:txBody>
          <a:bodyPr wrap="square" rtlCol="0">
            <a:spAutoFit/>
          </a:bodyPr>
          <a:lstStyle/>
          <a:p>
            <a:r>
              <a:rPr lang="en-US" sz="1400" dirty="0" smtClean="0"/>
              <a:t>The 1 MHz guard bands shown are the minimum bandwidth supported. Guard bands may be wider depending on configuration.</a:t>
            </a:r>
            <a:endParaRPr lang="en-US" sz="1400" dirty="0"/>
          </a:p>
        </p:txBody>
      </p:sp>
    </p:spTree>
    <p:extLst>
      <p:ext uri="{BB962C8B-B14F-4D97-AF65-F5344CB8AC3E}">
        <p14:creationId xmlns:p14="http://schemas.microsoft.com/office/powerpoint/2010/main" val="4024775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28600"/>
            <a:ext cx="8686800" cy="628650"/>
          </a:xfrm>
        </p:spPr>
        <p:txBody>
          <a:bodyPr/>
          <a:lstStyle/>
          <a:p>
            <a:r>
              <a:rPr lang="en-US" dirty="0" smtClean="0"/>
              <a:t>Downstream </a:t>
            </a:r>
            <a:r>
              <a:rPr lang="en-US" dirty="0" smtClean="0">
                <a:solidFill>
                  <a:srgbClr val="C00000"/>
                </a:solidFill>
              </a:rPr>
              <a:t>occupied bandwidth</a:t>
            </a:r>
            <a:r>
              <a:rPr lang="en-US" dirty="0" smtClean="0"/>
              <a:t> example (1)</a:t>
            </a:r>
            <a:endParaRPr lang="en-US" dirty="0"/>
          </a:p>
        </p:txBody>
      </p:sp>
      <p:sp>
        <p:nvSpPr>
          <p:cNvPr id="116" name="Trapezoid 115"/>
          <p:cNvSpPr/>
          <p:nvPr/>
        </p:nvSpPr>
        <p:spPr>
          <a:xfrm>
            <a:off x="1078926"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OFDM channel aligned with CEA channel grid</a:t>
            </a: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2910" y="3762375"/>
            <a:ext cx="5477782" cy="276999"/>
          </a:xfrm>
          <a:prstGeom prst="rect">
            <a:avLst/>
          </a:prstGeom>
          <a:noFill/>
        </p:spPr>
        <p:txBody>
          <a:bodyPr wrap="none" rtlCol="0">
            <a:spAutoFit/>
          </a:bodyPr>
          <a:lstStyle/>
          <a:p>
            <a:r>
              <a:rPr lang="en-US" sz="1200" dirty="0" smtClean="0"/>
              <a:t>192 MHz </a:t>
            </a:r>
            <a:r>
              <a:rPr lang="en-US" sz="1200" b="1" dirty="0" smtClean="0"/>
              <a:t>channel bandwidth</a:t>
            </a:r>
            <a:r>
              <a:rPr lang="en-US" sz="1200" dirty="0" smtClean="0"/>
              <a:t>, including 1 MHz wide guard band on each end</a:t>
            </a:r>
            <a:endParaRPr lang="en-US" sz="1200" dirty="0"/>
          </a:p>
        </p:txBody>
      </p:sp>
      <p:cxnSp>
        <p:nvCxnSpPr>
          <p:cNvPr id="18" name="Straight Arrow Connector 17"/>
          <p:cNvCxnSpPr/>
          <p:nvPr/>
        </p:nvCxnSpPr>
        <p:spPr>
          <a:xfrm>
            <a:off x="1063686"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156484" y="3505200"/>
            <a:ext cx="2600392" cy="276999"/>
          </a:xfrm>
          <a:prstGeom prst="rect">
            <a:avLst/>
          </a:prstGeom>
          <a:noFill/>
        </p:spPr>
        <p:txBody>
          <a:bodyPr wrap="none" rtlCol="0">
            <a:spAutoFit/>
          </a:bodyPr>
          <a:lstStyle/>
          <a:p>
            <a:r>
              <a:rPr lang="en-US" sz="1200" dirty="0" smtClean="0"/>
              <a:t>190 MHz </a:t>
            </a:r>
            <a:r>
              <a:rPr lang="en-US" sz="1200" b="1" dirty="0" smtClean="0"/>
              <a:t>encompassed spectrum</a:t>
            </a:r>
            <a:endParaRPr lang="en-US" sz="1200" b="1" dirty="0"/>
          </a:p>
        </p:txBody>
      </p:sp>
      <p:sp>
        <p:nvSpPr>
          <p:cNvPr id="117" name="Right Brace 116"/>
          <p:cNvSpPr/>
          <p:nvPr/>
        </p:nvSpPr>
        <p:spPr>
          <a:xfrm rot="16200000">
            <a:off x="4245694" y="-1430311"/>
            <a:ext cx="438152" cy="6784915"/>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p:cNvSpPr txBox="1"/>
          <p:nvPr/>
        </p:nvSpPr>
        <p:spPr>
          <a:xfrm>
            <a:off x="1922963" y="1121131"/>
            <a:ext cx="5043368" cy="584775"/>
          </a:xfrm>
          <a:prstGeom prst="rect">
            <a:avLst/>
          </a:prstGeom>
          <a:noFill/>
        </p:spPr>
        <p:txBody>
          <a:bodyPr wrap="none" rtlCol="0">
            <a:spAutoFit/>
          </a:bodyPr>
          <a:lstStyle/>
          <a:p>
            <a:r>
              <a:rPr lang="en-US" sz="1600" dirty="0" smtClean="0"/>
              <a:t>25 kHz subcarrier spacing: 7600 subcarriers (</a:t>
            </a:r>
            <a:r>
              <a:rPr lang="en-US" sz="1600" dirty="0" err="1" smtClean="0"/>
              <a:t>8K</a:t>
            </a:r>
            <a:r>
              <a:rPr lang="en-US" sz="1600" dirty="0" smtClean="0"/>
              <a:t> FFT)</a:t>
            </a:r>
          </a:p>
          <a:p>
            <a:r>
              <a:rPr lang="en-US" sz="1600" dirty="0" smtClean="0"/>
              <a:t>50 kHz subcarrier spacing: 3800 subcarriers (</a:t>
            </a:r>
            <a:r>
              <a:rPr lang="en-US" sz="1600" dirty="0" err="1" smtClean="0"/>
              <a:t>4K</a:t>
            </a:r>
            <a:r>
              <a:rPr lang="en-US" sz="1600" dirty="0" smtClean="0"/>
              <a:t> FFT)</a:t>
            </a:r>
          </a:p>
        </p:txBody>
      </p:sp>
      <p:grpSp>
        <p:nvGrpSpPr>
          <p:cNvPr id="13" name="Group 12"/>
          <p:cNvGrpSpPr/>
          <p:nvPr/>
        </p:nvGrpSpPr>
        <p:grpSpPr>
          <a:xfrm>
            <a:off x="1033272" y="4436236"/>
            <a:ext cx="6858000" cy="108468"/>
            <a:chOff x="1033272" y="4436236"/>
            <a:chExt cx="6858000" cy="108468"/>
          </a:xfrm>
          <a:solidFill>
            <a:srgbClr val="FFFF00"/>
          </a:solidFill>
        </p:grpSpPr>
        <p:sp>
          <p:nvSpPr>
            <p:cNvPr id="3" name="Rectangle 2"/>
            <p:cNvSpPr/>
            <p:nvPr/>
          </p:nvSpPr>
          <p:spPr>
            <a:xfrm>
              <a:off x="1033272" y="4444409"/>
              <a:ext cx="6858000" cy="100295"/>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24774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51229" y="4436236"/>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611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44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878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011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1454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279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412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546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679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8134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947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080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214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347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4814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615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748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882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015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1494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283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416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550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683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5893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8027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160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218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428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637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1033206" y="3156505"/>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893110" y="3156505"/>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286939" y="4557345"/>
            <a:ext cx="2334293" cy="415498"/>
          </a:xfrm>
          <a:prstGeom prst="rect">
            <a:avLst/>
          </a:prstGeom>
          <a:noFill/>
        </p:spPr>
        <p:txBody>
          <a:bodyPr wrap="none" rtlCol="0">
            <a:spAutoFit/>
          </a:bodyPr>
          <a:lstStyle/>
          <a:p>
            <a:r>
              <a:rPr lang="en-US" sz="1200" dirty="0" smtClean="0"/>
              <a:t>192 MHz </a:t>
            </a:r>
            <a:r>
              <a:rPr lang="en-US" sz="1200" b="1" dirty="0" smtClean="0"/>
              <a:t>occupied bandwidth</a:t>
            </a:r>
          </a:p>
          <a:p>
            <a:pPr algn="ctr"/>
            <a:r>
              <a:rPr lang="en-US" sz="900" dirty="0" smtClean="0"/>
              <a:t>(32 CEA </a:t>
            </a:r>
            <a:r>
              <a:rPr lang="en-US" sz="900" dirty="0" err="1" smtClean="0"/>
              <a:t>ch</a:t>
            </a:r>
            <a:r>
              <a:rPr lang="en-US" sz="900" dirty="0" smtClean="0"/>
              <a:t> x 6 MHz = 192 MHz)</a:t>
            </a:r>
            <a:endParaRPr lang="en-US" sz="900" dirty="0"/>
          </a:p>
        </p:txBody>
      </p:sp>
      <p:cxnSp>
        <p:nvCxnSpPr>
          <p:cNvPr id="15" name="Straight Arrow Connector 14"/>
          <p:cNvCxnSpPr>
            <a:stCxn id="52" idx="3"/>
          </p:cNvCxnSpPr>
          <p:nvPr/>
        </p:nvCxnSpPr>
        <p:spPr>
          <a:xfrm>
            <a:off x="5621232" y="4765094"/>
            <a:ext cx="227187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2" idx="1"/>
          </p:cNvCxnSpPr>
          <p:nvPr/>
        </p:nvCxnSpPr>
        <p:spPr>
          <a:xfrm flipH="1">
            <a:off x="1033206" y="4765094"/>
            <a:ext cx="225373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21507" y="4444408"/>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09293" y="4444432"/>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096490" y="4444399"/>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884276" y="4444423"/>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V="1">
            <a:off x="1069964" y="3269894"/>
            <a:ext cx="0" cy="3738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859753" y="3273552"/>
            <a:ext cx="0" cy="3738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6840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28600"/>
            <a:ext cx="8543925" cy="628650"/>
          </a:xfrm>
        </p:spPr>
        <p:txBody>
          <a:bodyPr/>
          <a:lstStyle/>
          <a:p>
            <a:r>
              <a:rPr lang="en-US" dirty="0" smtClean="0"/>
              <a:t>Downstream occupied bandwidth example (2)</a:t>
            </a:r>
            <a:endParaRPr lang="en-US" dirty="0"/>
          </a:p>
        </p:txBody>
      </p:sp>
      <p:sp>
        <p:nvSpPr>
          <p:cNvPr id="116" name="Trapezoid 115"/>
          <p:cNvSpPr/>
          <p:nvPr/>
        </p:nvSpPr>
        <p:spPr>
          <a:xfrm>
            <a:off x="1173812"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a:t>
            </a:r>
            <a:r>
              <a:rPr lang="en-US" sz="1600" dirty="0" smtClean="0"/>
              <a:t>ntire OFDM channel offset +3 MHz</a:t>
            </a: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22300" y="3762375"/>
            <a:ext cx="5477782" cy="276999"/>
          </a:xfrm>
          <a:prstGeom prst="rect">
            <a:avLst/>
          </a:prstGeom>
          <a:noFill/>
        </p:spPr>
        <p:txBody>
          <a:bodyPr wrap="none" rtlCol="0">
            <a:spAutoFit/>
          </a:bodyPr>
          <a:lstStyle/>
          <a:p>
            <a:r>
              <a:rPr lang="en-US" sz="1200" dirty="0" smtClean="0"/>
              <a:t>192 MHz </a:t>
            </a:r>
            <a:r>
              <a:rPr lang="en-US" sz="1200" b="1" dirty="0" smtClean="0"/>
              <a:t>channel bandwidth</a:t>
            </a:r>
            <a:r>
              <a:rPr lang="en-US" sz="1200" dirty="0" smtClean="0"/>
              <a:t>, including 1 MHz wide guard band on each end</a:t>
            </a:r>
            <a:endParaRPr lang="en-US" sz="1200" dirty="0"/>
          </a:p>
        </p:txBody>
      </p:sp>
      <p:cxnSp>
        <p:nvCxnSpPr>
          <p:cNvPr id="18" name="Straight Arrow Connector 17"/>
          <p:cNvCxnSpPr/>
          <p:nvPr/>
        </p:nvCxnSpPr>
        <p:spPr>
          <a:xfrm>
            <a:off x="1175824"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138622"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77248" y="3505200"/>
            <a:ext cx="2600392" cy="276999"/>
          </a:xfrm>
          <a:prstGeom prst="rect">
            <a:avLst/>
          </a:prstGeom>
          <a:noFill/>
        </p:spPr>
        <p:txBody>
          <a:bodyPr wrap="none" rtlCol="0">
            <a:spAutoFit/>
          </a:bodyPr>
          <a:lstStyle/>
          <a:p>
            <a:r>
              <a:rPr lang="en-US" sz="1200" dirty="0" smtClean="0"/>
              <a:t>190 MHz </a:t>
            </a:r>
            <a:r>
              <a:rPr lang="en-US" sz="1200" b="1" dirty="0" smtClean="0"/>
              <a:t>encompassed spectrum</a:t>
            </a:r>
            <a:endParaRPr lang="en-US" sz="1200" b="1" dirty="0"/>
          </a:p>
        </p:txBody>
      </p:sp>
      <p:sp>
        <p:nvSpPr>
          <p:cNvPr id="117" name="Right Brace 116"/>
          <p:cNvSpPr/>
          <p:nvPr/>
        </p:nvSpPr>
        <p:spPr>
          <a:xfrm rot="16200000">
            <a:off x="4357832" y="-1430311"/>
            <a:ext cx="438152" cy="6784915"/>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p:cNvSpPr txBox="1"/>
          <p:nvPr/>
        </p:nvSpPr>
        <p:spPr>
          <a:xfrm>
            <a:off x="1922963" y="1121131"/>
            <a:ext cx="5043368" cy="584775"/>
          </a:xfrm>
          <a:prstGeom prst="rect">
            <a:avLst/>
          </a:prstGeom>
          <a:noFill/>
        </p:spPr>
        <p:txBody>
          <a:bodyPr wrap="none" rtlCol="0">
            <a:spAutoFit/>
          </a:bodyPr>
          <a:lstStyle/>
          <a:p>
            <a:r>
              <a:rPr lang="en-US" sz="1600" dirty="0" smtClean="0"/>
              <a:t>25 kHz subcarrier spacing: 7600 subcarriers (</a:t>
            </a:r>
            <a:r>
              <a:rPr lang="en-US" sz="1600" dirty="0" err="1" smtClean="0"/>
              <a:t>8K</a:t>
            </a:r>
            <a:r>
              <a:rPr lang="en-US" sz="1600" dirty="0" smtClean="0"/>
              <a:t> FFT)</a:t>
            </a:r>
          </a:p>
          <a:p>
            <a:r>
              <a:rPr lang="en-US" sz="1600" dirty="0" smtClean="0"/>
              <a:t>50 kHz subcarrier spacing: 3800 subcarriers (</a:t>
            </a:r>
            <a:r>
              <a:rPr lang="en-US" sz="1600" dirty="0" err="1" smtClean="0"/>
              <a:t>4K</a:t>
            </a:r>
            <a:r>
              <a:rPr lang="en-US" sz="1600" dirty="0" smtClean="0"/>
              <a:t> FFT)</a:t>
            </a:r>
          </a:p>
        </p:txBody>
      </p:sp>
      <p:grpSp>
        <p:nvGrpSpPr>
          <p:cNvPr id="13" name="Group 12"/>
          <p:cNvGrpSpPr/>
          <p:nvPr/>
        </p:nvGrpSpPr>
        <p:grpSpPr>
          <a:xfrm>
            <a:off x="1033272" y="4436236"/>
            <a:ext cx="6858000" cy="108468"/>
            <a:chOff x="1033272" y="4436236"/>
            <a:chExt cx="6858000" cy="108468"/>
          </a:xfrm>
          <a:solidFill>
            <a:srgbClr val="FFFF00"/>
          </a:solidFill>
        </p:grpSpPr>
        <p:sp>
          <p:nvSpPr>
            <p:cNvPr id="3" name="Rectangle 2"/>
            <p:cNvSpPr/>
            <p:nvPr/>
          </p:nvSpPr>
          <p:spPr>
            <a:xfrm>
              <a:off x="1033272" y="4444409"/>
              <a:ext cx="6858000" cy="100295"/>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24774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51229" y="4436236"/>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611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44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878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011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1454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279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412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546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679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8134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947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080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214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347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4814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615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748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882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015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1494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283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416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550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683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58936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8027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160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2182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4280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63787" y="4444409"/>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1128092" y="3156505"/>
            <a:ext cx="10530" cy="12797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63" idx="0"/>
          </p:cNvCxnSpPr>
          <p:nvPr/>
        </p:nvCxnSpPr>
        <p:spPr>
          <a:xfrm>
            <a:off x="7988671" y="3156505"/>
            <a:ext cx="1246" cy="12879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90451" y="4557345"/>
            <a:ext cx="2334293" cy="415498"/>
          </a:xfrm>
          <a:prstGeom prst="rect">
            <a:avLst/>
          </a:prstGeom>
          <a:noFill/>
        </p:spPr>
        <p:txBody>
          <a:bodyPr wrap="none" rtlCol="0">
            <a:spAutoFit/>
          </a:bodyPr>
          <a:lstStyle/>
          <a:p>
            <a:r>
              <a:rPr lang="en-US" sz="1200" dirty="0" smtClean="0"/>
              <a:t>198 MHz </a:t>
            </a:r>
            <a:r>
              <a:rPr lang="en-US" sz="1200" b="1" dirty="0" smtClean="0"/>
              <a:t>occupied bandwidth</a:t>
            </a:r>
          </a:p>
          <a:p>
            <a:pPr algn="ctr"/>
            <a:r>
              <a:rPr lang="en-US" sz="900" dirty="0" smtClean="0"/>
              <a:t>(33 CEA </a:t>
            </a:r>
            <a:r>
              <a:rPr lang="en-US" sz="900" dirty="0" err="1" smtClean="0"/>
              <a:t>ch</a:t>
            </a:r>
            <a:r>
              <a:rPr lang="en-US" sz="900" dirty="0" smtClean="0"/>
              <a:t> x 6 MHz = 198 MHz)</a:t>
            </a:r>
            <a:endParaRPr lang="en-US" sz="900" dirty="0"/>
          </a:p>
        </p:txBody>
      </p:sp>
      <p:cxnSp>
        <p:nvCxnSpPr>
          <p:cNvPr id="15" name="Straight Arrow Connector 14"/>
          <p:cNvCxnSpPr>
            <a:stCxn id="52" idx="3"/>
          </p:cNvCxnSpPr>
          <p:nvPr/>
        </p:nvCxnSpPr>
        <p:spPr>
          <a:xfrm>
            <a:off x="5724744" y="4765094"/>
            <a:ext cx="2400081"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2" idx="1"/>
          </p:cNvCxnSpPr>
          <p:nvPr/>
        </p:nvCxnSpPr>
        <p:spPr>
          <a:xfrm flipH="1">
            <a:off x="1032788" y="4765094"/>
            <a:ext cx="235766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21507" y="4444408"/>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09293" y="4444432"/>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096490" y="4444399"/>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884276" y="4444423"/>
            <a:ext cx="211281" cy="10029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1031013" y="3152962"/>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97266" y="3153637"/>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Right Arrow 96"/>
          <p:cNvSpPr/>
          <p:nvPr/>
        </p:nvSpPr>
        <p:spPr>
          <a:xfrm>
            <a:off x="6260841" y="2772039"/>
            <a:ext cx="499590" cy="18288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p:nvPr/>
        </p:nvCxnSpPr>
        <p:spPr>
          <a:xfrm flipV="1">
            <a:off x="1174739" y="3269894"/>
            <a:ext cx="0" cy="3738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7958658" y="3273552"/>
            <a:ext cx="0" cy="3738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624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4" y="228600"/>
            <a:ext cx="8543925" cy="628650"/>
          </a:xfrm>
        </p:spPr>
        <p:txBody>
          <a:bodyPr/>
          <a:lstStyle/>
          <a:p>
            <a:r>
              <a:rPr lang="en-US" dirty="0" smtClean="0"/>
              <a:t>Downstream </a:t>
            </a:r>
            <a:r>
              <a:rPr lang="en-US" dirty="0" smtClean="0">
                <a:solidFill>
                  <a:srgbClr val="C00000"/>
                </a:solidFill>
              </a:rPr>
              <a:t>modulated spectrum</a:t>
            </a:r>
            <a:r>
              <a:rPr lang="en-US" dirty="0" smtClean="0"/>
              <a:t> example (1)</a:t>
            </a:r>
            <a:endParaRPr lang="en-US" dirty="0"/>
          </a:p>
        </p:txBody>
      </p:sp>
      <p:sp>
        <p:nvSpPr>
          <p:cNvPr id="116" name="Trapezoid 115"/>
          <p:cNvSpPr/>
          <p:nvPr/>
        </p:nvSpPr>
        <p:spPr>
          <a:xfrm>
            <a:off x="1080938"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1599" y="3762375"/>
            <a:ext cx="5477782" cy="276999"/>
          </a:xfrm>
          <a:prstGeom prst="rect">
            <a:avLst/>
          </a:prstGeom>
          <a:noFill/>
        </p:spPr>
        <p:txBody>
          <a:bodyPr wrap="none" rtlCol="0">
            <a:spAutoFit/>
          </a:bodyPr>
          <a:lstStyle/>
          <a:p>
            <a:r>
              <a:rPr lang="en-US" sz="1200" dirty="0" smtClean="0"/>
              <a:t>192 MHz </a:t>
            </a:r>
            <a:r>
              <a:rPr lang="en-US" sz="1200" b="1" dirty="0" smtClean="0"/>
              <a:t>channel bandwidth</a:t>
            </a:r>
            <a:r>
              <a:rPr lang="en-US" sz="1200" dirty="0" smtClean="0"/>
              <a:t>, including 1 MHz wide guard band on each end</a:t>
            </a:r>
            <a:endParaRPr lang="en-US" sz="1200" dirty="0"/>
          </a:p>
        </p:txBody>
      </p:sp>
      <p:cxnSp>
        <p:nvCxnSpPr>
          <p:cNvPr id="18" name="Straight Arrow Connector 17"/>
          <p:cNvCxnSpPr/>
          <p:nvPr/>
        </p:nvCxnSpPr>
        <p:spPr>
          <a:xfrm>
            <a:off x="1063686"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159866" y="3505200"/>
            <a:ext cx="2600392" cy="276999"/>
          </a:xfrm>
          <a:prstGeom prst="rect">
            <a:avLst/>
          </a:prstGeom>
          <a:noFill/>
        </p:spPr>
        <p:txBody>
          <a:bodyPr wrap="none" rtlCol="0">
            <a:spAutoFit/>
          </a:bodyPr>
          <a:lstStyle/>
          <a:p>
            <a:r>
              <a:rPr lang="en-US" sz="1200" dirty="0" smtClean="0"/>
              <a:t>190 MHz </a:t>
            </a:r>
            <a:r>
              <a:rPr lang="en-US" sz="1200" b="1" dirty="0" smtClean="0"/>
              <a:t>encompassed spectrum</a:t>
            </a:r>
            <a:endParaRPr lang="en-US" sz="1200" b="1" dirty="0"/>
          </a:p>
        </p:txBody>
      </p:sp>
      <p:sp>
        <p:nvSpPr>
          <p:cNvPr id="117" name="Right Brace 116"/>
          <p:cNvSpPr/>
          <p:nvPr/>
        </p:nvSpPr>
        <p:spPr>
          <a:xfrm rot="16200000">
            <a:off x="4237743" y="-1430311"/>
            <a:ext cx="438152" cy="6784915"/>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p:cNvSpPr txBox="1"/>
          <p:nvPr/>
        </p:nvSpPr>
        <p:spPr>
          <a:xfrm>
            <a:off x="1922963" y="1121131"/>
            <a:ext cx="5043368" cy="584775"/>
          </a:xfrm>
          <a:prstGeom prst="rect">
            <a:avLst/>
          </a:prstGeom>
          <a:noFill/>
        </p:spPr>
        <p:txBody>
          <a:bodyPr wrap="none" rtlCol="0">
            <a:spAutoFit/>
          </a:bodyPr>
          <a:lstStyle/>
          <a:p>
            <a:r>
              <a:rPr lang="en-US" sz="1600" dirty="0" smtClean="0"/>
              <a:t>25 kHz subcarrier spacing: 7600 subcarriers (</a:t>
            </a:r>
            <a:r>
              <a:rPr lang="en-US" sz="1600" dirty="0" err="1" smtClean="0"/>
              <a:t>8K</a:t>
            </a:r>
            <a:r>
              <a:rPr lang="en-US" sz="1600" dirty="0" smtClean="0"/>
              <a:t> FFT)</a:t>
            </a:r>
          </a:p>
          <a:p>
            <a:r>
              <a:rPr lang="en-US" sz="1600" dirty="0" smtClean="0"/>
              <a:t>50 kHz subcarrier spacing: 3800 subcarriers (</a:t>
            </a:r>
            <a:r>
              <a:rPr lang="en-US" sz="1600" dirty="0" err="1" smtClean="0"/>
              <a:t>4K</a:t>
            </a:r>
            <a:r>
              <a:rPr lang="en-US" sz="1600" dirty="0" smtClean="0"/>
              <a:t> FFT)</a:t>
            </a:r>
          </a:p>
        </p:txBody>
      </p:sp>
      <p:cxnSp>
        <p:nvCxnSpPr>
          <p:cNvPr id="12" name="Straight Connector 11"/>
          <p:cNvCxnSpPr/>
          <p:nvPr/>
        </p:nvCxnSpPr>
        <p:spPr>
          <a:xfrm>
            <a:off x="1067710" y="2794213"/>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58606" y="2798064"/>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80937" y="4187408"/>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69136" y="4149282"/>
            <a:ext cx="2355132" cy="276999"/>
          </a:xfrm>
          <a:prstGeom prst="rect">
            <a:avLst/>
          </a:prstGeom>
          <a:noFill/>
        </p:spPr>
        <p:txBody>
          <a:bodyPr wrap="none" rtlCol="0">
            <a:spAutoFit/>
          </a:bodyPr>
          <a:lstStyle/>
          <a:p>
            <a:r>
              <a:rPr lang="en-US" sz="1200" dirty="0" smtClean="0"/>
              <a:t>190 MHz </a:t>
            </a:r>
            <a:r>
              <a:rPr lang="en-US" sz="1200" b="1" dirty="0" smtClean="0"/>
              <a:t>modulated spectrum</a:t>
            </a:r>
            <a:endParaRPr lang="en-US" sz="1200" b="1" dirty="0"/>
          </a:p>
        </p:txBody>
      </p:sp>
      <p:cxnSp>
        <p:nvCxnSpPr>
          <p:cNvPr id="16" name="Straight Connector 15"/>
          <p:cNvCxnSpPr/>
          <p:nvPr/>
        </p:nvCxnSpPr>
        <p:spPr>
          <a:xfrm>
            <a:off x="1033206" y="3156505"/>
            <a:ext cx="1838" cy="73152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893110" y="3156505"/>
            <a:ext cx="1838" cy="73152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55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performance</a:t>
            </a:r>
            <a:endParaRPr lang="en-US" dirty="0"/>
          </a:p>
        </p:txBody>
      </p:sp>
      <p:sp>
        <p:nvSpPr>
          <p:cNvPr id="3" name="Content Placeholder 2"/>
          <p:cNvSpPr>
            <a:spLocks noGrp="1"/>
          </p:cNvSpPr>
          <p:nvPr>
            <p:ph idx="1"/>
          </p:nvPr>
        </p:nvSpPr>
        <p:spPr>
          <a:xfrm>
            <a:off x="590577" y="958900"/>
            <a:ext cx="8315297" cy="3802741"/>
          </a:xfrm>
        </p:spPr>
        <p:txBody>
          <a:bodyPr/>
          <a:lstStyle/>
          <a:p>
            <a:r>
              <a:rPr lang="en-US" sz="1700" dirty="0" smtClean="0"/>
              <a:t>New physical layer (PHY) technology: OFDM (</a:t>
            </a:r>
            <a:r>
              <a:rPr lang="en-US" sz="1700" dirty="0" smtClean="0">
                <a:solidFill>
                  <a:srgbClr val="C00000"/>
                </a:solidFill>
              </a:rPr>
              <a:t>orthogonal frequency division multiplex</a:t>
            </a:r>
            <a:r>
              <a:rPr lang="en-US" sz="1700" dirty="0" smtClean="0"/>
              <a:t>) and OFDMA (</a:t>
            </a:r>
            <a:r>
              <a:rPr lang="en-US" sz="1700" dirty="0" smtClean="0">
                <a:solidFill>
                  <a:srgbClr val="C00000"/>
                </a:solidFill>
              </a:rPr>
              <a:t>orthogonal frequency division multiple access</a:t>
            </a:r>
            <a:r>
              <a:rPr lang="en-US" sz="1700" dirty="0" smtClean="0"/>
              <a:t>)</a:t>
            </a:r>
          </a:p>
          <a:p>
            <a:pPr lvl="1"/>
            <a:r>
              <a:rPr lang="en-US" sz="1400" dirty="0" smtClean="0"/>
              <a:t>Better spectral efficiency than SC-QAM</a:t>
            </a:r>
          </a:p>
          <a:p>
            <a:r>
              <a:rPr lang="en-US" sz="1700" dirty="0" smtClean="0"/>
              <a:t>Better forward error correction (FEC): </a:t>
            </a:r>
            <a:r>
              <a:rPr lang="en-US" sz="1700" dirty="0" smtClean="0">
                <a:solidFill>
                  <a:srgbClr val="C00000"/>
                </a:solidFill>
              </a:rPr>
              <a:t>low density parity check</a:t>
            </a:r>
            <a:r>
              <a:rPr lang="en-US" sz="1700" dirty="0" smtClean="0"/>
              <a:t> (LDPC)</a:t>
            </a:r>
          </a:p>
          <a:p>
            <a:pPr lvl="1"/>
            <a:r>
              <a:rPr lang="en-US" sz="1400" dirty="0" smtClean="0"/>
              <a:t>More powerful than the Viterbi/Reed-Solomon FEC used in earlier versions of DOCSIS</a:t>
            </a:r>
          </a:p>
          <a:p>
            <a:r>
              <a:rPr lang="en-US" sz="1700" dirty="0" smtClean="0"/>
              <a:t>Higher modulation orders</a:t>
            </a:r>
          </a:p>
          <a:p>
            <a:pPr lvl="1"/>
            <a:r>
              <a:rPr lang="en-US" sz="1400" dirty="0" smtClean="0"/>
              <a:t>Up to 4096-QAM in the downstream and upstream, optional to 16384-QAM in the downstream</a:t>
            </a:r>
          </a:p>
          <a:p>
            <a:r>
              <a:rPr lang="en-US" sz="1700" dirty="0"/>
              <a:t>Expanded downstream and upstream RF spectrum usage</a:t>
            </a:r>
          </a:p>
          <a:p>
            <a:pPr lvl="1"/>
            <a:r>
              <a:rPr lang="en-US" sz="1400" dirty="0"/>
              <a:t>Downstream: 258 MHz to 1218 MHz, optional to 1794 MHz (and 108 MHz on lower end)</a:t>
            </a:r>
          </a:p>
          <a:p>
            <a:pPr lvl="1"/>
            <a:r>
              <a:rPr lang="en-US" sz="1400" dirty="0"/>
              <a:t>Upstream: 5 MHz to </a:t>
            </a:r>
            <a:r>
              <a:rPr lang="en-US" sz="1400" dirty="0" smtClean="0"/>
              <a:t>85 MHz (mandatory), optional to as high as 204 MHz</a:t>
            </a:r>
          </a:p>
          <a:p>
            <a:r>
              <a:rPr lang="en-US" sz="1700" dirty="0" smtClean="0"/>
              <a:t>Multiple modulation profiles</a:t>
            </a:r>
          </a:p>
          <a:p>
            <a:pPr lvl="1"/>
            <a:r>
              <a:rPr lang="en-US" sz="1400" dirty="0" smtClean="0"/>
              <a:t>Different modulation orders for different modems</a:t>
            </a:r>
            <a:endParaRPr lang="en-US" sz="1400" dirty="0"/>
          </a:p>
          <a:p>
            <a:pPr lvl="1"/>
            <a:endParaRPr lang="en-US" sz="1400" dirty="0" smtClean="0"/>
          </a:p>
        </p:txBody>
      </p:sp>
      <p:sp>
        <p:nvSpPr>
          <p:cNvPr id="6" name="TextBox 5"/>
          <p:cNvSpPr txBox="1"/>
          <p:nvPr/>
        </p:nvSpPr>
        <p:spPr>
          <a:xfrm>
            <a:off x="4501662" y="580305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851755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228600"/>
            <a:ext cx="8534400" cy="628650"/>
          </a:xfrm>
        </p:spPr>
        <p:txBody>
          <a:bodyPr/>
          <a:lstStyle/>
          <a:p>
            <a:r>
              <a:rPr lang="en-US" dirty="0" smtClean="0"/>
              <a:t>Downstream modulated spectrum example (2)</a:t>
            </a:r>
            <a:endParaRPr lang="en-US" dirty="0"/>
          </a:p>
        </p:txBody>
      </p:sp>
      <p:sp>
        <p:nvSpPr>
          <p:cNvPr id="116" name="Trapezoid 115"/>
          <p:cNvSpPr/>
          <p:nvPr/>
        </p:nvSpPr>
        <p:spPr>
          <a:xfrm>
            <a:off x="1080938"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5338" y="3816343"/>
            <a:ext cx="7556877" cy="276999"/>
          </a:xfrm>
          <a:prstGeom prst="rect">
            <a:avLst/>
          </a:prstGeom>
          <a:noFill/>
        </p:spPr>
        <p:txBody>
          <a:bodyPr wrap="none" rtlCol="0">
            <a:spAutoFit/>
          </a:bodyPr>
          <a:lstStyle/>
          <a:p>
            <a:r>
              <a:rPr lang="en-US" sz="1200" dirty="0" smtClean="0"/>
              <a:t>192 MHz </a:t>
            </a:r>
            <a:r>
              <a:rPr lang="en-US" sz="1200" b="1" dirty="0" smtClean="0"/>
              <a:t>channel bandwidth</a:t>
            </a:r>
            <a:r>
              <a:rPr lang="en-US" sz="1200" dirty="0" smtClean="0"/>
              <a:t>, including 1 MHz wide guard band on each end, and 20 MHz </a:t>
            </a:r>
            <a:r>
              <a:rPr lang="en-US" sz="1200" b="1" dirty="0" smtClean="0"/>
              <a:t>exclusion band</a:t>
            </a:r>
            <a:endParaRPr lang="en-US" sz="1200" b="1" dirty="0"/>
          </a:p>
        </p:txBody>
      </p:sp>
      <p:cxnSp>
        <p:nvCxnSpPr>
          <p:cNvPr id="18" name="Straight Arrow Connector 17"/>
          <p:cNvCxnSpPr/>
          <p:nvPr/>
        </p:nvCxnSpPr>
        <p:spPr>
          <a:xfrm>
            <a:off x="1063686"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160546" y="3505200"/>
            <a:ext cx="2600392" cy="276999"/>
          </a:xfrm>
          <a:prstGeom prst="rect">
            <a:avLst/>
          </a:prstGeom>
          <a:noFill/>
        </p:spPr>
        <p:txBody>
          <a:bodyPr wrap="none" rtlCol="0">
            <a:spAutoFit/>
          </a:bodyPr>
          <a:lstStyle/>
          <a:p>
            <a:r>
              <a:rPr lang="en-US" sz="1200" dirty="0" smtClean="0"/>
              <a:t>190 MHz </a:t>
            </a:r>
            <a:r>
              <a:rPr lang="en-US" sz="1200" b="1" dirty="0" smtClean="0"/>
              <a:t>encompassed spectrum</a:t>
            </a:r>
            <a:endParaRPr lang="en-US" sz="1200" b="1" dirty="0"/>
          </a:p>
        </p:txBody>
      </p:sp>
      <p:sp>
        <p:nvSpPr>
          <p:cNvPr id="5" name="Trapezoid 4"/>
          <p:cNvSpPr/>
          <p:nvPr/>
        </p:nvSpPr>
        <p:spPr>
          <a:xfrm rot="10800000">
            <a:off x="3719300" y="2307481"/>
            <a:ext cx="813816" cy="1111989"/>
          </a:xfrm>
          <a:prstGeom prst="trapezoid">
            <a:avLst>
              <a:gd name="adj" fmla="val 52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1080937" y="4187408"/>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69136" y="4149282"/>
            <a:ext cx="2355132" cy="276999"/>
          </a:xfrm>
          <a:prstGeom prst="rect">
            <a:avLst/>
          </a:prstGeom>
          <a:noFill/>
        </p:spPr>
        <p:txBody>
          <a:bodyPr wrap="none" rtlCol="0">
            <a:spAutoFit/>
          </a:bodyPr>
          <a:lstStyle/>
          <a:p>
            <a:r>
              <a:rPr lang="en-US" sz="1200" dirty="0" smtClean="0"/>
              <a:t>170 MHz </a:t>
            </a:r>
            <a:r>
              <a:rPr lang="en-US" sz="1200" b="1" dirty="0" smtClean="0"/>
              <a:t>modulated spectrum</a:t>
            </a:r>
            <a:endParaRPr lang="en-US" sz="1200" b="1" dirty="0"/>
          </a:p>
        </p:txBody>
      </p:sp>
      <p:sp>
        <p:nvSpPr>
          <p:cNvPr id="118" name="TextBox 117"/>
          <p:cNvSpPr txBox="1"/>
          <p:nvPr/>
        </p:nvSpPr>
        <p:spPr>
          <a:xfrm>
            <a:off x="3629410" y="2361555"/>
            <a:ext cx="978966" cy="646331"/>
          </a:xfrm>
          <a:prstGeom prst="rect">
            <a:avLst/>
          </a:prstGeom>
          <a:noFill/>
        </p:spPr>
        <p:txBody>
          <a:bodyPr wrap="square" rtlCol="0">
            <a:spAutoFit/>
          </a:bodyPr>
          <a:lstStyle/>
          <a:p>
            <a:pPr algn="ctr"/>
            <a:r>
              <a:rPr lang="en-US" sz="1200" dirty="0" smtClean="0"/>
              <a:t>20 MHz exclusion band</a:t>
            </a:r>
          </a:p>
        </p:txBody>
      </p:sp>
      <p:sp>
        <p:nvSpPr>
          <p:cNvPr id="17" name="TextBox 16"/>
          <p:cNvSpPr txBox="1"/>
          <p:nvPr/>
        </p:nvSpPr>
        <p:spPr>
          <a:xfrm>
            <a:off x="1922963" y="1121131"/>
            <a:ext cx="5043368" cy="584775"/>
          </a:xfrm>
          <a:prstGeom prst="rect">
            <a:avLst/>
          </a:prstGeom>
          <a:noFill/>
        </p:spPr>
        <p:txBody>
          <a:bodyPr wrap="none" rtlCol="0">
            <a:spAutoFit/>
          </a:bodyPr>
          <a:lstStyle/>
          <a:p>
            <a:r>
              <a:rPr lang="en-US" sz="1600" dirty="0" smtClean="0"/>
              <a:t>25 kHz subcarrier spacing: 6800 subcarriers (</a:t>
            </a:r>
            <a:r>
              <a:rPr lang="en-US" sz="1600" dirty="0" err="1" smtClean="0"/>
              <a:t>8K</a:t>
            </a:r>
            <a:r>
              <a:rPr lang="en-US" sz="1600" dirty="0" smtClean="0"/>
              <a:t> FFT)</a:t>
            </a:r>
          </a:p>
          <a:p>
            <a:r>
              <a:rPr lang="en-US" sz="1600" dirty="0" smtClean="0"/>
              <a:t>50 kHz subcarrier spacing: 3400 subcarriers (</a:t>
            </a:r>
            <a:r>
              <a:rPr lang="en-US" sz="1600" dirty="0" err="1" smtClean="0"/>
              <a:t>4K</a:t>
            </a:r>
            <a:r>
              <a:rPr lang="en-US" sz="1600" dirty="0" smtClean="0"/>
              <a:t> FFT)</a:t>
            </a:r>
          </a:p>
        </p:txBody>
      </p:sp>
      <p:sp>
        <p:nvSpPr>
          <p:cNvPr id="19" name="Right Brace 18"/>
          <p:cNvSpPr/>
          <p:nvPr/>
        </p:nvSpPr>
        <p:spPr>
          <a:xfrm rot="16200000">
            <a:off x="4237743" y="-1430311"/>
            <a:ext cx="438152" cy="6784915"/>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p:nvPr/>
        </p:nvCxnSpPr>
        <p:spPr>
          <a:xfrm>
            <a:off x="1067710" y="2794213"/>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858606" y="2798064"/>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93110" y="3156505"/>
            <a:ext cx="1838" cy="73152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33206" y="3156505"/>
            <a:ext cx="1838" cy="73152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810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395" y="228600"/>
            <a:ext cx="8534400" cy="628650"/>
          </a:xfrm>
        </p:spPr>
        <p:txBody>
          <a:bodyPr/>
          <a:lstStyle/>
          <a:p>
            <a:r>
              <a:rPr lang="en-US" dirty="0"/>
              <a:t>Downstream occupied bandwidth example </a:t>
            </a:r>
            <a:r>
              <a:rPr lang="en-US" dirty="0" smtClean="0"/>
              <a:t>(3)</a:t>
            </a:r>
            <a:endParaRPr lang="en-US" dirty="0"/>
          </a:p>
        </p:txBody>
      </p:sp>
      <p:sp>
        <p:nvSpPr>
          <p:cNvPr id="116" name="Trapezoid 115"/>
          <p:cNvSpPr/>
          <p:nvPr/>
        </p:nvSpPr>
        <p:spPr>
          <a:xfrm>
            <a:off x="1080938" y="2307487"/>
            <a:ext cx="6784913"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5338" y="3816343"/>
            <a:ext cx="7556877" cy="276999"/>
          </a:xfrm>
          <a:prstGeom prst="rect">
            <a:avLst/>
          </a:prstGeom>
          <a:noFill/>
        </p:spPr>
        <p:txBody>
          <a:bodyPr wrap="none" rtlCol="0">
            <a:spAutoFit/>
          </a:bodyPr>
          <a:lstStyle/>
          <a:p>
            <a:r>
              <a:rPr lang="en-US" sz="1200" dirty="0" smtClean="0"/>
              <a:t>192 MHz </a:t>
            </a:r>
            <a:r>
              <a:rPr lang="en-US" sz="1200" b="1" dirty="0" smtClean="0"/>
              <a:t>channel bandwidth</a:t>
            </a:r>
            <a:r>
              <a:rPr lang="en-US" sz="1200" dirty="0" smtClean="0"/>
              <a:t>, including 1 MHz wide guard band on each end, and 20 MHz </a:t>
            </a:r>
            <a:r>
              <a:rPr lang="en-US" sz="1200" b="1" dirty="0" smtClean="0"/>
              <a:t>exclusion band</a:t>
            </a:r>
            <a:endParaRPr lang="en-US" sz="1200" b="1" dirty="0"/>
          </a:p>
        </p:txBody>
      </p:sp>
      <p:cxnSp>
        <p:nvCxnSpPr>
          <p:cNvPr id="18" name="Straight Arrow Connector 17"/>
          <p:cNvCxnSpPr/>
          <p:nvPr/>
        </p:nvCxnSpPr>
        <p:spPr>
          <a:xfrm>
            <a:off x="1063686" y="3543300"/>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035110" y="3810000"/>
            <a:ext cx="6858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160546" y="3505200"/>
            <a:ext cx="2600392" cy="276999"/>
          </a:xfrm>
          <a:prstGeom prst="rect">
            <a:avLst/>
          </a:prstGeom>
          <a:noFill/>
        </p:spPr>
        <p:txBody>
          <a:bodyPr wrap="none" rtlCol="0">
            <a:spAutoFit/>
          </a:bodyPr>
          <a:lstStyle/>
          <a:p>
            <a:r>
              <a:rPr lang="en-US" sz="1200" dirty="0" smtClean="0"/>
              <a:t>190 MHz </a:t>
            </a:r>
            <a:r>
              <a:rPr lang="en-US" sz="1200" b="1" dirty="0" smtClean="0"/>
              <a:t>encompassed spectrum</a:t>
            </a:r>
            <a:endParaRPr lang="en-US" sz="1200" b="1" dirty="0"/>
          </a:p>
        </p:txBody>
      </p:sp>
      <p:sp>
        <p:nvSpPr>
          <p:cNvPr id="5" name="Trapezoid 4"/>
          <p:cNvSpPr/>
          <p:nvPr/>
        </p:nvSpPr>
        <p:spPr>
          <a:xfrm rot="10800000">
            <a:off x="3715610" y="2307481"/>
            <a:ext cx="813816" cy="1111989"/>
          </a:xfrm>
          <a:prstGeom prst="trapezoid">
            <a:avLst>
              <a:gd name="adj" fmla="val 52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1080937" y="4187408"/>
            <a:ext cx="678491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69136" y="4149282"/>
            <a:ext cx="2355132" cy="276999"/>
          </a:xfrm>
          <a:prstGeom prst="rect">
            <a:avLst/>
          </a:prstGeom>
          <a:noFill/>
        </p:spPr>
        <p:txBody>
          <a:bodyPr wrap="none" rtlCol="0">
            <a:spAutoFit/>
          </a:bodyPr>
          <a:lstStyle/>
          <a:p>
            <a:r>
              <a:rPr lang="en-US" sz="1200" dirty="0" smtClean="0"/>
              <a:t>170 MHz </a:t>
            </a:r>
            <a:r>
              <a:rPr lang="en-US" sz="1200" b="1" dirty="0" smtClean="0"/>
              <a:t>modulated spectrum</a:t>
            </a:r>
            <a:endParaRPr lang="en-US" sz="1200" b="1" dirty="0"/>
          </a:p>
        </p:txBody>
      </p:sp>
      <p:sp>
        <p:nvSpPr>
          <p:cNvPr id="118" name="TextBox 117"/>
          <p:cNvSpPr txBox="1"/>
          <p:nvPr/>
        </p:nvSpPr>
        <p:spPr>
          <a:xfrm>
            <a:off x="3633035" y="2361555"/>
            <a:ext cx="978966" cy="646331"/>
          </a:xfrm>
          <a:prstGeom prst="rect">
            <a:avLst/>
          </a:prstGeom>
          <a:noFill/>
        </p:spPr>
        <p:txBody>
          <a:bodyPr wrap="square" rtlCol="0">
            <a:spAutoFit/>
          </a:bodyPr>
          <a:lstStyle/>
          <a:p>
            <a:pPr algn="ctr"/>
            <a:r>
              <a:rPr lang="en-US" sz="1200" dirty="0" smtClean="0"/>
              <a:t>20 MHz exclusion band</a:t>
            </a:r>
          </a:p>
        </p:txBody>
      </p:sp>
      <p:sp>
        <p:nvSpPr>
          <p:cNvPr id="17" name="TextBox 16"/>
          <p:cNvSpPr txBox="1"/>
          <p:nvPr/>
        </p:nvSpPr>
        <p:spPr>
          <a:xfrm>
            <a:off x="1922963" y="1121131"/>
            <a:ext cx="5043368" cy="584775"/>
          </a:xfrm>
          <a:prstGeom prst="rect">
            <a:avLst/>
          </a:prstGeom>
          <a:noFill/>
        </p:spPr>
        <p:txBody>
          <a:bodyPr wrap="none" rtlCol="0">
            <a:spAutoFit/>
          </a:bodyPr>
          <a:lstStyle/>
          <a:p>
            <a:r>
              <a:rPr lang="en-US" sz="1600" dirty="0" smtClean="0"/>
              <a:t>25 kHz subcarrier spacing: 6800 subcarriers (</a:t>
            </a:r>
            <a:r>
              <a:rPr lang="en-US" sz="1600" dirty="0" err="1" smtClean="0"/>
              <a:t>8K</a:t>
            </a:r>
            <a:r>
              <a:rPr lang="en-US" sz="1600" dirty="0" smtClean="0"/>
              <a:t> FFT)</a:t>
            </a:r>
          </a:p>
          <a:p>
            <a:r>
              <a:rPr lang="en-US" sz="1600" dirty="0" smtClean="0"/>
              <a:t>50 kHz subcarrier spacing: 3400 subcarriers (</a:t>
            </a:r>
            <a:r>
              <a:rPr lang="en-US" sz="1600" dirty="0" err="1" smtClean="0"/>
              <a:t>4K</a:t>
            </a:r>
            <a:r>
              <a:rPr lang="en-US" sz="1600" dirty="0" smtClean="0"/>
              <a:t> FFT)</a:t>
            </a:r>
          </a:p>
        </p:txBody>
      </p:sp>
      <p:sp>
        <p:nvSpPr>
          <p:cNvPr id="19" name="Right Brace 18"/>
          <p:cNvSpPr/>
          <p:nvPr/>
        </p:nvSpPr>
        <p:spPr>
          <a:xfrm rot="16200000">
            <a:off x="4237743" y="-1430311"/>
            <a:ext cx="438152" cy="6784915"/>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p:nvPr/>
        </p:nvCxnSpPr>
        <p:spPr>
          <a:xfrm>
            <a:off x="1067710" y="2794213"/>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858606" y="2798064"/>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93110" y="3156505"/>
            <a:ext cx="1838" cy="73152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33206" y="3156505"/>
            <a:ext cx="1838" cy="73152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286939" y="4557345"/>
            <a:ext cx="2334293" cy="415498"/>
          </a:xfrm>
          <a:prstGeom prst="rect">
            <a:avLst/>
          </a:prstGeom>
          <a:noFill/>
        </p:spPr>
        <p:txBody>
          <a:bodyPr wrap="none" rtlCol="0">
            <a:spAutoFit/>
          </a:bodyPr>
          <a:lstStyle/>
          <a:p>
            <a:r>
              <a:rPr lang="en-US" sz="1200" dirty="0" smtClean="0"/>
              <a:t>174 MHz </a:t>
            </a:r>
            <a:r>
              <a:rPr lang="en-US" sz="1200" b="1" dirty="0" smtClean="0"/>
              <a:t>occupied bandwidth</a:t>
            </a:r>
          </a:p>
          <a:p>
            <a:pPr algn="ctr"/>
            <a:r>
              <a:rPr lang="en-US" sz="900" dirty="0" smtClean="0"/>
              <a:t>(29 CEA </a:t>
            </a:r>
            <a:r>
              <a:rPr lang="en-US" sz="900" dirty="0" err="1" smtClean="0"/>
              <a:t>ch</a:t>
            </a:r>
            <a:r>
              <a:rPr lang="en-US" sz="900" dirty="0" smtClean="0"/>
              <a:t> x 6 MHz = 174 MHz)</a:t>
            </a:r>
            <a:endParaRPr lang="en-US" sz="900" dirty="0"/>
          </a:p>
        </p:txBody>
      </p:sp>
      <p:cxnSp>
        <p:nvCxnSpPr>
          <p:cNvPr id="101" name="Straight Arrow Connector 100"/>
          <p:cNvCxnSpPr>
            <a:stCxn id="99" idx="1"/>
          </p:cNvCxnSpPr>
          <p:nvPr/>
        </p:nvCxnSpPr>
        <p:spPr>
          <a:xfrm flipH="1">
            <a:off x="1033207" y="4765094"/>
            <a:ext cx="225373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821507" y="4444408"/>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09293" y="4444432"/>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085516" y="4444399"/>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876960" y="4444423"/>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p:cNvGrpSpPr/>
          <p:nvPr/>
        </p:nvGrpSpPr>
        <p:grpSpPr>
          <a:xfrm>
            <a:off x="1032788" y="4444398"/>
            <a:ext cx="2773983" cy="100295"/>
            <a:chOff x="1034084" y="4596809"/>
            <a:chExt cx="2773983" cy="100295"/>
          </a:xfrm>
        </p:grpSpPr>
        <p:sp>
          <p:nvSpPr>
            <p:cNvPr id="149" name="Rectangle 148"/>
            <p:cNvSpPr/>
            <p:nvPr/>
          </p:nvSpPr>
          <p:spPr>
            <a:xfrm>
              <a:off x="1034084" y="4596809"/>
              <a:ext cx="2773983" cy="10029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124855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46191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7527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88863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10199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31535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52871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74207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95543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16879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38215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595518" y="4596809"/>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0" name="Straight Arrow Connector 99"/>
          <p:cNvCxnSpPr>
            <a:stCxn id="99" idx="3"/>
          </p:cNvCxnSpPr>
          <p:nvPr/>
        </p:nvCxnSpPr>
        <p:spPr>
          <a:xfrm>
            <a:off x="5621232" y="4765094"/>
            <a:ext cx="225572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8" name="Group 247"/>
          <p:cNvGrpSpPr/>
          <p:nvPr/>
        </p:nvGrpSpPr>
        <p:grpSpPr>
          <a:xfrm>
            <a:off x="4440989" y="4444432"/>
            <a:ext cx="3436129" cy="100298"/>
            <a:chOff x="4440989" y="4444432"/>
            <a:chExt cx="3436129" cy="100298"/>
          </a:xfrm>
        </p:grpSpPr>
        <p:sp>
          <p:nvSpPr>
            <p:cNvPr id="222" name="Rectangle 221"/>
            <p:cNvSpPr/>
            <p:nvPr/>
          </p:nvSpPr>
          <p:spPr>
            <a:xfrm>
              <a:off x="4440989" y="4444435"/>
              <a:ext cx="3436129" cy="10029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a:off x="4655463"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868823"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5082183"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5295543"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5508903"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5722263"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935623"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6148983"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6362343"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6583019"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6796379"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009739" y="4444435"/>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215069" y="4444434"/>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435031" y="4444433"/>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658651" y="4444432"/>
              <a:ext cx="0" cy="100295"/>
            </a:xfrm>
            <a:prstGeom prst="lin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1" name="Rectangle 240"/>
          <p:cNvSpPr/>
          <p:nvPr/>
        </p:nvSpPr>
        <p:spPr>
          <a:xfrm>
            <a:off x="4019071" y="4445282"/>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3806857" y="4445306"/>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4230352" y="4444397"/>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xtBox 243"/>
          <p:cNvSpPr txBox="1"/>
          <p:nvPr/>
        </p:nvSpPr>
        <p:spPr>
          <a:xfrm>
            <a:off x="4749491" y="2394121"/>
            <a:ext cx="2372264" cy="861774"/>
          </a:xfrm>
          <a:prstGeom prst="rect">
            <a:avLst/>
          </a:prstGeom>
          <a:noFill/>
        </p:spPr>
        <p:txBody>
          <a:bodyPr wrap="square" rtlCol="0">
            <a:spAutoFit/>
          </a:bodyPr>
          <a:lstStyle/>
          <a:p>
            <a:r>
              <a:rPr lang="en-US" sz="1000" b="1" dirty="0" smtClean="0"/>
              <a:t>This exclusion band comprises</a:t>
            </a:r>
          </a:p>
          <a:p>
            <a:r>
              <a:rPr lang="en-US" sz="1000" b="1" dirty="0" smtClean="0"/>
              <a:t>a gap equal to three 6 MHz-wide CEA channel slots plus a 1 MHz guard band on each edge of the exclusion band</a:t>
            </a:r>
            <a:endParaRPr lang="en-US" sz="1000" b="1" dirty="0"/>
          </a:p>
        </p:txBody>
      </p:sp>
      <p:sp>
        <p:nvSpPr>
          <p:cNvPr id="245" name="Down Arrow 244"/>
          <p:cNvSpPr/>
          <p:nvPr/>
        </p:nvSpPr>
        <p:spPr>
          <a:xfrm rot="5400000">
            <a:off x="4586150" y="2687752"/>
            <a:ext cx="159405" cy="24225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Connector 249"/>
          <p:cNvCxnSpPr/>
          <p:nvPr/>
        </p:nvCxnSpPr>
        <p:spPr>
          <a:xfrm>
            <a:off x="3763270" y="2798064"/>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476353" y="2798064"/>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3791962" y="3261109"/>
            <a:ext cx="1838" cy="18288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4450663" y="3252768"/>
            <a:ext cx="1838" cy="18288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3754664" y="3007869"/>
            <a:ext cx="728986" cy="17"/>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3790027" y="3373442"/>
            <a:ext cx="658448"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9" name="TextBox 258"/>
          <p:cNvSpPr txBox="1"/>
          <p:nvPr/>
        </p:nvSpPr>
        <p:spPr>
          <a:xfrm>
            <a:off x="3642680" y="3201314"/>
            <a:ext cx="978966" cy="215444"/>
          </a:xfrm>
          <a:prstGeom prst="rect">
            <a:avLst/>
          </a:prstGeom>
          <a:noFill/>
        </p:spPr>
        <p:txBody>
          <a:bodyPr wrap="square" rtlCol="0">
            <a:spAutoFit/>
          </a:bodyPr>
          <a:lstStyle/>
          <a:p>
            <a:pPr algn="ctr"/>
            <a:r>
              <a:rPr lang="en-US" sz="800" dirty="0" smtClean="0"/>
              <a:t>18 MHz</a:t>
            </a:r>
          </a:p>
        </p:txBody>
      </p:sp>
    </p:spTree>
    <p:extLst>
      <p:ext uri="{BB962C8B-B14F-4D97-AF65-F5344CB8AC3E}">
        <p14:creationId xmlns:p14="http://schemas.microsoft.com/office/powerpoint/2010/main" val="3559851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795" y="228600"/>
            <a:ext cx="6729680" cy="628650"/>
          </a:xfrm>
        </p:spPr>
        <p:txBody>
          <a:bodyPr/>
          <a:lstStyle/>
          <a:p>
            <a:r>
              <a:rPr lang="en-US" dirty="0" smtClean="0"/>
              <a:t>24 MHz bandwidth channel example</a:t>
            </a:r>
            <a:endParaRPr lang="en-US" dirty="0"/>
          </a:p>
        </p:txBody>
      </p:sp>
      <p:sp>
        <p:nvSpPr>
          <p:cNvPr id="116" name="Trapezoid 115"/>
          <p:cNvSpPr/>
          <p:nvPr/>
        </p:nvSpPr>
        <p:spPr>
          <a:xfrm>
            <a:off x="4050189" y="2307487"/>
            <a:ext cx="776866" cy="1111988"/>
          </a:xfrm>
          <a:prstGeom prst="trapezoid">
            <a:avLst>
              <a:gd name="adj" fmla="val 3005"/>
            </a:avLst>
          </a:prstGeom>
          <a:solidFill>
            <a:srgbClr val="00D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 name="Straight Connector 3"/>
          <p:cNvCxnSpPr/>
          <p:nvPr/>
        </p:nvCxnSpPr>
        <p:spPr>
          <a:xfrm>
            <a:off x="800100" y="3419475"/>
            <a:ext cx="73247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71654" y="3816342"/>
            <a:ext cx="5357557" cy="276999"/>
          </a:xfrm>
          <a:prstGeom prst="rect">
            <a:avLst/>
          </a:prstGeom>
          <a:noFill/>
        </p:spPr>
        <p:txBody>
          <a:bodyPr wrap="none" rtlCol="0">
            <a:spAutoFit/>
          </a:bodyPr>
          <a:lstStyle/>
          <a:p>
            <a:r>
              <a:rPr lang="en-US" sz="1200" dirty="0" smtClean="0"/>
              <a:t>24 MHz channel bandwidth, including 1 MHz wide guard band on each end</a:t>
            </a:r>
            <a:endParaRPr lang="en-US" sz="1200" dirty="0"/>
          </a:p>
        </p:txBody>
      </p:sp>
      <p:cxnSp>
        <p:nvCxnSpPr>
          <p:cNvPr id="18" name="Straight Arrow Connector 17"/>
          <p:cNvCxnSpPr/>
          <p:nvPr/>
        </p:nvCxnSpPr>
        <p:spPr>
          <a:xfrm>
            <a:off x="4047042" y="3497752"/>
            <a:ext cx="793243"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4019254" y="3816342"/>
            <a:ext cx="861116"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140440" y="3508700"/>
            <a:ext cx="2600392" cy="276999"/>
          </a:xfrm>
          <a:prstGeom prst="rect">
            <a:avLst/>
          </a:prstGeom>
          <a:noFill/>
        </p:spPr>
        <p:txBody>
          <a:bodyPr wrap="none" rtlCol="0">
            <a:spAutoFit/>
          </a:bodyPr>
          <a:lstStyle/>
          <a:p>
            <a:r>
              <a:rPr lang="en-US" sz="1200" dirty="0" smtClean="0"/>
              <a:t>22 MHz </a:t>
            </a:r>
            <a:r>
              <a:rPr lang="en-US" sz="1200" b="1" dirty="0" smtClean="0"/>
              <a:t>encompassed spectrum</a:t>
            </a:r>
            <a:endParaRPr lang="en-US" sz="1200" b="1" dirty="0"/>
          </a:p>
        </p:txBody>
      </p:sp>
      <p:cxnSp>
        <p:nvCxnSpPr>
          <p:cNvPr id="15" name="Straight Arrow Connector 14"/>
          <p:cNvCxnSpPr/>
          <p:nvPr/>
        </p:nvCxnSpPr>
        <p:spPr>
          <a:xfrm>
            <a:off x="4051195" y="4167398"/>
            <a:ext cx="782357"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11880" y="4167398"/>
            <a:ext cx="2270173" cy="276999"/>
          </a:xfrm>
          <a:prstGeom prst="rect">
            <a:avLst/>
          </a:prstGeom>
          <a:noFill/>
        </p:spPr>
        <p:txBody>
          <a:bodyPr wrap="none" rtlCol="0">
            <a:spAutoFit/>
          </a:bodyPr>
          <a:lstStyle/>
          <a:p>
            <a:r>
              <a:rPr lang="en-US" sz="1200" dirty="0" smtClean="0"/>
              <a:t>22 MHz </a:t>
            </a:r>
            <a:r>
              <a:rPr lang="en-US" sz="1200" b="1" dirty="0" smtClean="0"/>
              <a:t>modulated spectrum</a:t>
            </a:r>
            <a:endParaRPr lang="en-US" sz="1200" b="1" dirty="0"/>
          </a:p>
        </p:txBody>
      </p:sp>
      <p:sp>
        <p:nvSpPr>
          <p:cNvPr id="17" name="TextBox 16"/>
          <p:cNvSpPr txBox="1"/>
          <p:nvPr/>
        </p:nvSpPr>
        <p:spPr>
          <a:xfrm>
            <a:off x="1923604" y="1122062"/>
            <a:ext cx="5043368" cy="584775"/>
          </a:xfrm>
          <a:prstGeom prst="rect">
            <a:avLst/>
          </a:prstGeom>
          <a:noFill/>
        </p:spPr>
        <p:txBody>
          <a:bodyPr wrap="none" rtlCol="0">
            <a:spAutoFit/>
          </a:bodyPr>
          <a:lstStyle/>
          <a:p>
            <a:r>
              <a:rPr lang="en-US" sz="1600" dirty="0" smtClean="0"/>
              <a:t>25 kHz subcarrier spacing: 880 subcarriers (</a:t>
            </a:r>
            <a:r>
              <a:rPr lang="en-US" sz="1600" dirty="0" err="1" smtClean="0"/>
              <a:t>8K</a:t>
            </a:r>
            <a:r>
              <a:rPr lang="en-US" sz="1600" dirty="0" smtClean="0"/>
              <a:t> FFT)</a:t>
            </a:r>
          </a:p>
          <a:p>
            <a:r>
              <a:rPr lang="en-US" sz="1600" dirty="0" smtClean="0"/>
              <a:t>50 kHz subcarrier spacing: 440 subcarriers (</a:t>
            </a:r>
            <a:r>
              <a:rPr lang="en-US" sz="1600" dirty="0" err="1" smtClean="0"/>
              <a:t>4K</a:t>
            </a:r>
            <a:r>
              <a:rPr lang="en-US" sz="1600" dirty="0" smtClean="0"/>
              <a:t> FFT)</a:t>
            </a:r>
          </a:p>
        </p:txBody>
      </p:sp>
      <p:sp>
        <p:nvSpPr>
          <p:cNvPr id="19" name="Right Brace 18"/>
          <p:cNvSpPr/>
          <p:nvPr/>
        </p:nvSpPr>
        <p:spPr>
          <a:xfrm rot="16200000">
            <a:off x="4223421" y="1569838"/>
            <a:ext cx="438152" cy="784616"/>
          </a:xfrm>
          <a:prstGeom prst="rightBrace">
            <a:avLst>
              <a:gd name="adj1" fmla="val 8333"/>
              <a:gd name="adj2" fmla="val 498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p:nvPr/>
        </p:nvCxnSpPr>
        <p:spPr>
          <a:xfrm>
            <a:off x="4047042" y="2841632"/>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23935" y="2842487"/>
            <a:ext cx="1838" cy="1623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63159" y="3326532"/>
            <a:ext cx="0" cy="751582"/>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16300" y="3346594"/>
            <a:ext cx="1838" cy="73152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325145" y="4640418"/>
            <a:ext cx="2249334" cy="415498"/>
          </a:xfrm>
          <a:prstGeom prst="rect">
            <a:avLst/>
          </a:prstGeom>
          <a:noFill/>
        </p:spPr>
        <p:txBody>
          <a:bodyPr wrap="none" rtlCol="0">
            <a:spAutoFit/>
          </a:bodyPr>
          <a:lstStyle/>
          <a:p>
            <a:r>
              <a:rPr lang="en-US" sz="1200" dirty="0" smtClean="0"/>
              <a:t>24 MHz </a:t>
            </a:r>
            <a:r>
              <a:rPr lang="en-US" sz="1200" b="1" dirty="0" smtClean="0"/>
              <a:t>occupied bandwidth</a:t>
            </a:r>
          </a:p>
          <a:p>
            <a:pPr algn="ctr"/>
            <a:r>
              <a:rPr lang="en-US" sz="900" dirty="0" smtClean="0"/>
              <a:t>(</a:t>
            </a:r>
            <a:r>
              <a:rPr lang="en-US" sz="900" dirty="0"/>
              <a:t>4</a:t>
            </a:r>
            <a:r>
              <a:rPr lang="en-US" sz="900" dirty="0" smtClean="0"/>
              <a:t> CEA </a:t>
            </a:r>
            <a:r>
              <a:rPr lang="en-US" sz="900" dirty="0" err="1" smtClean="0"/>
              <a:t>ch</a:t>
            </a:r>
            <a:r>
              <a:rPr lang="en-US" sz="900" dirty="0" smtClean="0"/>
              <a:t> x 6 MHz = </a:t>
            </a:r>
            <a:r>
              <a:rPr lang="en-US" sz="900" dirty="0"/>
              <a:t>2</a:t>
            </a:r>
            <a:r>
              <a:rPr lang="en-US" sz="900" dirty="0" smtClean="0"/>
              <a:t>4 MHz)</a:t>
            </a:r>
            <a:endParaRPr lang="en-US" sz="900" dirty="0"/>
          </a:p>
        </p:txBody>
      </p:sp>
      <p:cxnSp>
        <p:nvCxnSpPr>
          <p:cNvPr id="101" name="Straight Arrow Connector 100"/>
          <p:cNvCxnSpPr/>
          <p:nvPr/>
        </p:nvCxnSpPr>
        <p:spPr>
          <a:xfrm flipH="1">
            <a:off x="4013839" y="4634400"/>
            <a:ext cx="86118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821507" y="4446984"/>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09293" y="4447008"/>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085516" y="4444399"/>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876960" y="4444423"/>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032788" y="4446974"/>
            <a:ext cx="2773983" cy="100295"/>
            <a:chOff x="1032788" y="4444398"/>
            <a:chExt cx="2773983" cy="100295"/>
          </a:xfrm>
        </p:grpSpPr>
        <p:sp>
          <p:nvSpPr>
            <p:cNvPr id="149" name="Rectangle 148"/>
            <p:cNvSpPr/>
            <p:nvPr/>
          </p:nvSpPr>
          <p:spPr>
            <a:xfrm>
              <a:off x="1032788" y="4444398"/>
              <a:ext cx="2773983"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124726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46062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7398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88734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10070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31406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52742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74078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95414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16750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38086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594222" y="4444398"/>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2" name="Rectangle 221"/>
          <p:cNvSpPr/>
          <p:nvPr/>
        </p:nvSpPr>
        <p:spPr>
          <a:xfrm>
            <a:off x="4440989" y="4447011"/>
            <a:ext cx="3436129"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a:off x="4655463"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5082183"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5295543"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5508903"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5722263"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935623"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6148983"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6362343"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6583019"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6796379"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009739" y="4444435"/>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215069" y="4444434"/>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435031" y="4444433"/>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658651" y="4444432"/>
            <a:ext cx="0" cy="100295"/>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Rectangle 240"/>
          <p:cNvSpPr/>
          <p:nvPr/>
        </p:nvSpPr>
        <p:spPr>
          <a:xfrm>
            <a:off x="4019071" y="4445282"/>
            <a:ext cx="211281" cy="10029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3806857" y="4445306"/>
            <a:ext cx="211281" cy="100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4230352" y="4446973"/>
            <a:ext cx="211281" cy="10029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031555" y="4445306"/>
            <a:ext cx="859302" cy="100295"/>
            <a:chOff x="2521561" y="4316978"/>
            <a:chExt cx="859302" cy="100295"/>
          </a:xfrm>
          <a:noFill/>
        </p:grpSpPr>
        <p:sp>
          <p:nvSpPr>
            <p:cNvPr id="79" name="Rectangle 78"/>
            <p:cNvSpPr/>
            <p:nvPr/>
          </p:nvSpPr>
          <p:spPr>
            <a:xfrm>
              <a:off x="2521561" y="4316978"/>
              <a:ext cx="859302" cy="100295"/>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2736034" y="4316978"/>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49394" y="4316978"/>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62754" y="4316978"/>
              <a:ext cx="0" cy="1002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444721" y="4445306"/>
            <a:ext cx="211281" cy="10029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651161" y="4446215"/>
            <a:ext cx="211281" cy="10029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9309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isco White">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86311</TotalTime>
  <Words>8476</Words>
  <Application>Microsoft Macintosh PowerPoint</Application>
  <PresentationFormat>On-screen Show (16:9)</PresentationFormat>
  <Paragraphs>1158</Paragraphs>
  <Slides>92</Slides>
  <Notes>70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Cisco White</vt:lpstr>
      <vt:lpstr>Visio</vt:lpstr>
      <vt:lpstr>DOCSIS® 3.1 – An Overview</vt:lpstr>
      <vt:lpstr>DOCSIS Background</vt:lpstr>
      <vt:lpstr>DOCSIS Background</vt:lpstr>
      <vt:lpstr>DOCSIS Background</vt:lpstr>
      <vt:lpstr>DOCSIS Background</vt:lpstr>
      <vt:lpstr>What is DOCSIS 3.1?</vt:lpstr>
      <vt:lpstr>Why DOCSIS 3.1?</vt:lpstr>
      <vt:lpstr>Why DOCSIS 3.1?</vt:lpstr>
      <vt:lpstr>Improved performance</vt:lpstr>
      <vt:lpstr>RF transmit power</vt:lpstr>
      <vt:lpstr>RF transmit power</vt:lpstr>
      <vt:lpstr>DOCSIS 3.1 PHY: OFDM</vt:lpstr>
      <vt:lpstr>What is OFDM?</vt:lpstr>
      <vt:lpstr>OFDM versus SC-QAM</vt:lpstr>
      <vt:lpstr>DOCSIS 3.1 OFDM channel width</vt:lpstr>
      <vt:lpstr>DOCSIS 3.1 downstream OFDM channel (96 MHz bandwidth) on a spectrum analyzer</vt:lpstr>
      <vt:lpstr>OFDM: orthogonal subcarriers</vt:lpstr>
      <vt:lpstr>OFDM: orthogonal subcarriers</vt:lpstr>
      <vt:lpstr>OFDM: time and frequency domains</vt:lpstr>
      <vt:lpstr>What is the fast Fourier transform?</vt:lpstr>
      <vt:lpstr>DFT matrix</vt:lpstr>
      <vt:lpstr>DFT matrix</vt:lpstr>
      <vt:lpstr>Full DFT matrix</vt:lpstr>
      <vt:lpstr>How big is the DOCSIS 3.1 DFT matrix?</vt:lpstr>
      <vt:lpstr>How big is the DOCSIS 3.1 DFT matrix?</vt:lpstr>
      <vt:lpstr>Transmitter: Inverse DFT</vt:lpstr>
      <vt:lpstr>Receiver: DFT</vt:lpstr>
      <vt:lpstr>Don’t forget receiver synchronization</vt:lpstr>
      <vt:lpstr>Anatomy of a downstream OFDM channel</vt:lpstr>
      <vt:lpstr>Anatomy of a downstream OFDM channel</vt:lpstr>
      <vt:lpstr>Anatomy of a downstream OFDM channel</vt:lpstr>
      <vt:lpstr>Anatomy of a downstream OFDM channel</vt:lpstr>
      <vt:lpstr>Anatomy of a downstream OFDM channel</vt:lpstr>
      <vt:lpstr>Anatomy of a downstream OFDM channel</vt:lpstr>
      <vt:lpstr>Anatomy of a downstream OFDM channel</vt:lpstr>
      <vt:lpstr>Anatomy of a downstream OFDM channel</vt:lpstr>
      <vt:lpstr>Anatomy of a downstream OFDM channel</vt:lpstr>
      <vt:lpstr>Anatomy of a downstream OFDM channel</vt:lpstr>
      <vt:lpstr>Anatomy of a downstream OFDM channel</vt:lpstr>
      <vt:lpstr>Anatomy of a downstream OFDM channel</vt:lpstr>
      <vt:lpstr>Anatomy of a downstream OFDM channel</vt:lpstr>
      <vt:lpstr>Anatomy of an upstream OFDMA channel</vt:lpstr>
      <vt:lpstr>Anatomy of an upstream OFDMA channel</vt:lpstr>
      <vt:lpstr>Anatomy of an upstream OFDMA channel</vt:lpstr>
      <vt:lpstr>Anatomy of an upstream OFDMA channel</vt:lpstr>
      <vt:lpstr>Anatomy of an upstream OFDMA channel</vt:lpstr>
      <vt:lpstr>Anatomy of an upstream OFDMA channel</vt:lpstr>
      <vt:lpstr>Anatomy of an upstream OFDMA channel</vt:lpstr>
      <vt:lpstr>Anatomy of an upstream OFDMA channel</vt:lpstr>
      <vt:lpstr>Anatomy of an upstream OFDMA channel</vt:lpstr>
      <vt:lpstr>Higher modulation orders: downstream</vt:lpstr>
      <vt:lpstr>Higher modulation orders: upstream</vt:lpstr>
      <vt:lpstr>LDPC FEC</vt:lpstr>
      <vt:lpstr>FEC: improved SNR and throughput</vt:lpstr>
      <vt:lpstr>FEC flexibility</vt:lpstr>
      <vt:lpstr>DOCSIS 3.1 downstream frequency usage</vt:lpstr>
      <vt:lpstr>DOCSIS 3.1 downstream frequency usage</vt:lpstr>
      <vt:lpstr>DOCSIS 3.1 upstream frequency usage</vt:lpstr>
      <vt:lpstr>DOCSIS 3.1 upstream frequency usage</vt:lpstr>
      <vt:lpstr>DOCSIS 3.1 upstream frequency usage</vt:lpstr>
      <vt:lpstr>DOCSIS 3.1 upstream frequency usage</vt:lpstr>
      <vt:lpstr>Plant performance?</vt:lpstr>
      <vt:lpstr>Downstream profiles</vt:lpstr>
      <vt:lpstr>Approximate downstream speeds</vt:lpstr>
      <vt:lpstr>Approximate upstream speeds</vt:lpstr>
      <vt:lpstr>DOCSIS 3.1 deployment example</vt:lpstr>
      <vt:lpstr>DOCSIS 3.1 deployment example</vt:lpstr>
      <vt:lpstr>DOCSIS 3.1 deployment example</vt:lpstr>
      <vt:lpstr>DOCSIS 3.1 deployment example</vt:lpstr>
      <vt:lpstr>Full spectrum DOCSIS 3.1 deployment example</vt:lpstr>
      <vt:lpstr>Backwards compatibility</vt:lpstr>
      <vt:lpstr>DOCSIS 3.1 proactive network maintenance</vt:lpstr>
      <vt:lpstr>DOCSIS 3.1 test points for HFC plant</vt:lpstr>
      <vt:lpstr>Downstream PNM “hooks”</vt:lpstr>
      <vt:lpstr>Downstream PNM measurements vs use case</vt:lpstr>
      <vt:lpstr>Downstream symbol capture</vt:lpstr>
      <vt:lpstr>Histogram of Laser Clipping</vt:lpstr>
      <vt:lpstr>Spectrum of upstream band at cable modem</vt:lpstr>
      <vt:lpstr>Upstream spectrum at cable modem with damaged cable shielding</vt:lpstr>
      <vt:lpstr>Upstream PNM “hooks”</vt:lpstr>
      <vt:lpstr>Upstream PNM measurements vs use case</vt:lpstr>
      <vt:lpstr>Summary</vt:lpstr>
      <vt:lpstr>Questions and discussion</vt:lpstr>
      <vt:lpstr>Useful references</vt:lpstr>
      <vt:lpstr>Downstream encompassed spectrum example</vt:lpstr>
      <vt:lpstr>A closer look at the guard bands</vt:lpstr>
      <vt:lpstr>Downstream occupied bandwidth example (1)</vt:lpstr>
      <vt:lpstr>Downstream occupied bandwidth example (2)</vt:lpstr>
      <vt:lpstr>Downstream modulated spectrum example (1)</vt:lpstr>
      <vt:lpstr>Downstream modulated spectrum example (2)</vt:lpstr>
      <vt:lpstr>Downstream occupied bandwidth example (3)</vt:lpstr>
      <vt:lpstr>24 MHz bandwidth channel example</vt:lpstr>
    </vt:vector>
  </TitlesOfParts>
  <Company>Duarte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Use This Template,  Please Read</dc:title>
  <dc:creator>rhranacj@cisco.com</dc:creator>
  <dc:description>www.duarte.com</dc:description>
  <cp:lastModifiedBy>Michael Bowe</cp:lastModifiedBy>
  <cp:revision>871</cp:revision>
  <dcterms:created xsi:type="dcterms:W3CDTF">2012-03-27T21:58:14Z</dcterms:created>
  <dcterms:modified xsi:type="dcterms:W3CDTF">2015-11-20T06:06:51Z</dcterms:modified>
</cp:coreProperties>
</file>