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30" r:id="rId2"/>
    <p:sldMasterId id="2147483745" r:id="rId3"/>
    <p:sldMasterId id="2147483764" r:id="rId4"/>
    <p:sldMasterId id="2147483773" r:id="rId5"/>
    <p:sldMasterId id="2147483866" r:id="rId6"/>
    <p:sldMasterId id="2147483892" r:id="rId7"/>
    <p:sldMasterId id="2147483901" r:id="rId8"/>
    <p:sldMasterId id="2147483909" r:id="rId9"/>
  </p:sldMasterIdLst>
  <p:notesMasterIdLst>
    <p:notesMasterId r:id="rId47"/>
  </p:notesMasterIdLst>
  <p:handoutMasterIdLst>
    <p:handoutMasterId r:id="rId48"/>
  </p:handoutMasterIdLst>
  <p:sldIdLst>
    <p:sldId id="398" r:id="rId10"/>
    <p:sldId id="445" r:id="rId11"/>
    <p:sldId id="469" r:id="rId12"/>
    <p:sldId id="470" r:id="rId13"/>
    <p:sldId id="471" r:id="rId14"/>
    <p:sldId id="481" r:id="rId15"/>
    <p:sldId id="433" r:id="rId16"/>
    <p:sldId id="413" r:id="rId17"/>
    <p:sldId id="472" r:id="rId18"/>
    <p:sldId id="474" r:id="rId19"/>
    <p:sldId id="473" r:id="rId20"/>
    <p:sldId id="475" r:id="rId21"/>
    <p:sldId id="476" r:id="rId22"/>
    <p:sldId id="477" r:id="rId23"/>
    <p:sldId id="478" r:id="rId24"/>
    <p:sldId id="479" r:id="rId25"/>
    <p:sldId id="480" r:id="rId26"/>
    <p:sldId id="447" r:id="rId27"/>
    <p:sldId id="365" r:id="rId28"/>
    <p:sldId id="366" r:id="rId29"/>
    <p:sldId id="367" r:id="rId30"/>
    <p:sldId id="368" r:id="rId31"/>
    <p:sldId id="379" r:id="rId32"/>
    <p:sldId id="436" r:id="rId33"/>
    <p:sldId id="439" r:id="rId34"/>
    <p:sldId id="438" r:id="rId35"/>
    <p:sldId id="482" r:id="rId36"/>
    <p:sldId id="483" r:id="rId37"/>
    <p:sldId id="484" r:id="rId38"/>
    <p:sldId id="468" r:id="rId39"/>
    <p:sldId id="456" r:id="rId40"/>
    <p:sldId id="457" r:id="rId41"/>
    <p:sldId id="458" r:id="rId42"/>
    <p:sldId id="459" r:id="rId43"/>
    <p:sldId id="461" r:id="rId44"/>
    <p:sldId id="446" r:id="rId45"/>
    <p:sldId id="449" r:id="rId46"/>
  </p:sldIdLst>
  <p:sldSz cx="9144000" cy="6858000" type="screen4x3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34" autoAdjust="0"/>
    <p:restoredTop sz="89343" autoAdjust="0"/>
  </p:normalViewPr>
  <p:slideViewPr>
    <p:cSldViewPr>
      <p:cViewPr varScale="1">
        <p:scale>
          <a:sx n="119" d="100"/>
          <a:sy n="119" d="100"/>
        </p:scale>
        <p:origin x="136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flowe00c:chicago-power-cur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294378270054794E-2"/>
          <c:y val="0.16701754385964901"/>
          <c:w val="0.86894372291636901"/>
          <c:h val="0.63532332422177795"/>
        </c:manualLayout>
      </c:layout>
      <c:barChart>
        <c:barDir val="col"/>
        <c:grouping val="clustered"/>
        <c:varyColors val="0"/>
        <c:ser>
          <c:idx val="0"/>
          <c:order val="0"/>
          <c:tx>
            <c:v>Percentage of Players</c:v>
          </c:tx>
          <c:spPr>
            <a:solidFill>
              <a:schemeClr val="accent4">
                <a:lumMod val="75000"/>
              </a:schemeClr>
            </a:solidFill>
          </c:spPr>
          <c:invertIfNegative val="0"/>
          <c:val>
            <c:numRef>
              <c:f>Calculation!$H$2:$H$239</c:f>
              <c:numCache>
                <c:formatCode>0.00%</c:formatCode>
                <c:ptCount val="238"/>
                <c:pt idx="0">
                  <c:v>7.6128538638102497E-2</c:v>
                </c:pt>
                <c:pt idx="1">
                  <c:v>6.6564651874521805E-2</c:v>
                </c:pt>
                <c:pt idx="2">
                  <c:v>5.2792654934965599E-2</c:v>
                </c:pt>
                <c:pt idx="3">
                  <c:v>3.7872991583779603E-2</c:v>
                </c:pt>
                <c:pt idx="4">
                  <c:v>3.0221882172915101E-2</c:v>
                </c:pt>
                <c:pt idx="5">
                  <c:v>2.6013771996939598E-2</c:v>
                </c:pt>
                <c:pt idx="6">
                  <c:v>2.3335883703136901E-2</c:v>
                </c:pt>
                <c:pt idx="7">
                  <c:v>2.0657995409334301E-2</c:v>
                </c:pt>
                <c:pt idx="8">
                  <c:v>2.0657995409334301E-2</c:v>
                </c:pt>
                <c:pt idx="9">
                  <c:v>2.0657995409334301E-2</c:v>
                </c:pt>
                <c:pt idx="10">
                  <c:v>1.9892884468247898E-2</c:v>
                </c:pt>
                <c:pt idx="11">
                  <c:v>1.9127773527161399E-2</c:v>
                </c:pt>
                <c:pt idx="12">
                  <c:v>1.8745218056618201E-2</c:v>
                </c:pt>
                <c:pt idx="13">
                  <c:v>1.7214996174445302E-2</c:v>
                </c:pt>
                <c:pt idx="14">
                  <c:v>1.68324407039021E-2</c:v>
                </c:pt>
                <c:pt idx="15">
                  <c:v>1.68324407039021E-2</c:v>
                </c:pt>
                <c:pt idx="16">
                  <c:v>1.5302218821729101E-2</c:v>
                </c:pt>
                <c:pt idx="17">
                  <c:v>1.5302218821729101E-2</c:v>
                </c:pt>
                <c:pt idx="18">
                  <c:v>1.3389441469013001E-2</c:v>
                </c:pt>
                <c:pt idx="19">
                  <c:v>1.07115531752104E-2</c:v>
                </c:pt>
                <c:pt idx="20">
                  <c:v>9.5638867635807201E-3</c:v>
                </c:pt>
                <c:pt idx="21">
                  <c:v>9.5638867635807201E-3</c:v>
                </c:pt>
                <c:pt idx="22">
                  <c:v>9.5638867635807201E-3</c:v>
                </c:pt>
                <c:pt idx="23">
                  <c:v>9.1813312930374893E-3</c:v>
                </c:pt>
                <c:pt idx="24">
                  <c:v>9.1813312930374893E-3</c:v>
                </c:pt>
                <c:pt idx="25">
                  <c:v>8.4162203519510294E-3</c:v>
                </c:pt>
                <c:pt idx="26">
                  <c:v>8.4162203519510294E-3</c:v>
                </c:pt>
                <c:pt idx="27">
                  <c:v>8.4162203519510294E-3</c:v>
                </c:pt>
                <c:pt idx="28">
                  <c:v>8.0336648814078003E-3</c:v>
                </c:pt>
                <c:pt idx="29">
                  <c:v>7.2685539403213404E-3</c:v>
                </c:pt>
                <c:pt idx="30">
                  <c:v>7.2685539403213404E-3</c:v>
                </c:pt>
                <c:pt idx="31">
                  <c:v>7.2685539403213404E-3</c:v>
                </c:pt>
                <c:pt idx="32">
                  <c:v>6.88599846977812E-3</c:v>
                </c:pt>
                <c:pt idx="33">
                  <c:v>6.88599846977812E-3</c:v>
                </c:pt>
                <c:pt idx="34">
                  <c:v>6.88599846977812E-3</c:v>
                </c:pt>
                <c:pt idx="35">
                  <c:v>6.50344299923489E-3</c:v>
                </c:pt>
                <c:pt idx="36">
                  <c:v>6.1208875286916601E-3</c:v>
                </c:pt>
                <c:pt idx="37">
                  <c:v>6.1208875286916601E-3</c:v>
                </c:pt>
                <c:pt idx="38">
                  <c:v>6.1208875286916601E-3</c:v>
                </c:pt>
                <c:pt idx="39">
                  <c:v>5.7383320581484301E-3</c:v>
                </c:pt>
                <c:pt idx="40">
                  <c:v>5.7383320581484301E-3</c:v>
                </c:pt>
                <c:pt idx="41">
                  <c:v>5.7383320581484301E-3</c:v>
                </c:pt>
                <c:pt idx="42">
                  <c:v>5.3557765876052002E-3</c:v>
                </c:pt>
                <c:pt idx="43">
                  <c:v>5.3557765876052002E-3</c:v>
                </c:pt>
                <c:pt idx="44">
                  <c:v>5.3557765876052002E-3</c:v>
                </c:pt>
                <c:pt idx="45">
                  <c:v>4.9732211170619703E-3</c:v>
                </c:pt>
                <c:pt idx="46">
                  <c:v>4.9732211170619703E-3</c:v>
                </c:pt>
                <c:pt idx="47">
                  <c:v>4.9732211170619703E-3</c:v>
                </c:pt>
                <c:pt idx="48">
                  <c:v>4.9732211170619703E-3</c:v>
                </c:pt>
                <c:pt idx="49">
                  <c:v>4.9732211170619703E-3</c:v>
                </c:pt>
                <c:pt idx="50">
                  <c:v>4.9732211170619703E-3</c:v>
                </c:pt>
                <c:pt idx="51">
                  <c:v>4.5906656465187403E-3</c:v>
                </c:pt>
                <c:pt idx="52">
                  <c:v>4.5906656465187403E-3</c:v>
                </c:pt>
                <c:pt idx="53">
                  <c:v>4.2081101759755199E-3</c:v>
                </c:pt>
                <c:pt idx="54">
                  <c:v>4.2081101759755199E-3</c:v>
                </c:pt>
                <c:pt idx="55">
                  <c:v>4.2081101759755199E-3</c:v>
                </c:pt>
                <c:pt idx="56">
                  <c:v>4.2081101759755199E-3</c:v>
                </c:pt>
                <c:pt idx="57">
                  <c:v>3.8255547054322899E-3</c:v>
                </c:pt>
                <c:pt idx="58">
                  <c:v>3.8255547054322899E-3</c:v>
                </c:pt>
                <c:pt idx="59">
                  <c:v>3.8255547054322899E-3</c:v>
                </c:pt>
                <c:pt idx="60">
                  <c:v>3.8255547054322899E-3</c:v>
                </c:pt>
                <c:pt idx="61">
                  <c:v>3.44299923488906E-3</c:v>
                </c:pt>
                <c:pt idx="62">
                  <c:v>3.44299923488906E-3</c:v>
                </c:pt>
                <c:pt idx="63">
                  <c:v>3.44299923488906E-3</c:v>
                </c:pt>
                <c:pt idx="64">
                  <c:v>3.44299923488906E-3</c:v>
                </c:pt>
                <c:pt idx="65">
                  <c:v>3.06044376434583E-3</c:v>
                </c:pt>
                <c:pt idx="66">
                  <c:v>3.06044376434583E-3</c:v>
                </c:pt>
                <c:pt idx="67">
                  <c:v>3.06044376434583E-3</c:v>
                </c:pt>
                <c:pt idx="68">
                  <c:v>3.06044376434583E-3</c:v>
                </c:pt>
                <c:pt idx="69">
                  <c:v>3.06044376434583E-3</c:v>
                </c:pt>
                <c:pt idx="70">
                  <c:v>2.6778882938026001E-3</c:v>
                </c:pt>
                <c:pt idx="71">
                  <c:v>2.6778882938026001E-3</c:v>
                </c:pt>
                <c:pt idx="72">
                  <c:v>2.6778882938026001E-3</c:v>
                </c:pt>
                <c:pt idx="73">
                  <c:v>2.6778882938026001E-3</c:v>
                </c:pt>
                <c:pt idx="74">
                  <c:v>2.6778882938026001E-3</c:v>
                </c:pt>
                <c:pt idx="75">
                  <c:v>2.6778882938026001E-3</c:v>
                </c:pt>
                <c:pt idx="76">
                  <c:v>2.6778882938026001E-3</c:v>
                </c:pt>
                <c:pt idx="77">
                  <c:v>2.6778882938026001E-3</c:v>
                </c:pt>
                <c:pt idx="78">
                  <c:v>2.6778882938026001E-3</c:v>
                </c:pt>
                <c:pt idx="79">
                  <c:v>2.6778882938026001E-3</c:v>
                </c:pt>
                <c:pt idx="80">
                  <c:v>2.6778882938026001E-3</c:v>
                </c:pt>
                <c:pt idx="81">
                  <c:v>2.6778882938026001E-3</c:v>
                </c:pt>
                <c:pt idx="82">
                  <c:v>2.6778882938026001E-3</c:v>
                </c:pt>
                <c:pt idx="83">
                  <c:v>2.2953328232593702E-3</c:v>
                </c:pt>
                <c:pt idx="84">
                  <c:v>2.2953328232593702E-3</c:v>
                </c:pt>
                <c:pt idx="85">
                  <c:v>2.2953328232593702E-3</c:v>
                </c:pt>
                <c:pt idx="86">
                  <c:v>2.2953328232593702E-3</c:v>
                </c:pt>
                <c:pt idx="87">
                  <c:v>2.2953328232593702E-3</c:v>
                </c:pt>
                <c:pt idx="88">
                  <c:v>2.2953328232593702E-3</c:v>
                </c:pt>
                <c:pt idx="89">
                  <c:v>2.2953328232593702E-3</c:v>
                </c:pt>
                <c:pt idx="90">
                  <c:v>2.2953328232593702E-3</c:v>
                </c:pt>
                <c:pt idx="91">
                  <c:v>2.2953328232593702E-3</c:v>
                </c:pt>
                <c:pt idx="92">
                  <c:v>2.2953328232593702E-3</c:v>
                </c:pt>
                <c:pt idx="93">
                  <c:v>1.91277735271614E-3</c:v>
                </c:pt>
                <c:pt idx="94">
                  <c:v>1.91277735271614E-3</c:v>
                </c:pt>
                <c:pt idx="95">
                  <c:v>1.91277735271614E-3</c:v>
                </c:pt>
                <c:pt idx="96">
                  <c:v>1.91277735271614E-3</c:v>
                </c:pt>
                <c:pt idx="97">
                  <c:v>1.91277735271614E-3</c:v>
                </c:pt>
                <c:pt idx="98">
                  <c:v>1.91277735271614E-3</c:v>
                </c:pt>
                <c:pt idx="99">
                  <c:v>1.91277735271614E-3</c:v>
                </c:pt>
                <c:pt idx="100">
                  <c:v>1.91277735271614E-3</c:v>
                </c:pt>
                <c:pt idx="101">
                  <c:v>1.91277735271614E-3</c:v>
                </c:pt>
                <c:pt idx="102">
                  <c:v>1.91277735271614E-3</c:v>
                </c:pt>
                <c:pt idx="103">
                  <c:v>1.91277735271614E-3</c:v>
                </c:pt>
                <c:pt idx="104">
                  <c:v>1.53022188217291E-3</c:v>
                </c:pt>
                <c:pt idx="105">
                  <c:v>1.53022188217291E-3</c:v>
                </c:pt>
                <c:pt idx="106">
                  <c:v>1.53022188217291E-3</c:v>
                </c:pt>
                <c:pt idx="107">
                  <c:v>1.53022188217291E-3</c:v>
                </c:pt>
                <c:pt idx="108">
                  <c:v>1.53022188217291E-3</c:v>
                </c:pt>
                <c:pt idx="109">
                  <c:v>1.53022188217291E-3</c:v>
                </c:pt>
                <c:pt idx="110">
                  <c:v>1.53022188217291E-3</c:v>
                </c:pt>
                <c:pt idx="111">
                  <c:v>1.53022188217291E-3</c:v>
                </c:pt>
                <c:pt idx="112">
                  <c:v>1.53022188217291E-3</c:v>
                </c:pt>
                <c:pt idx="113">
                  <c:v>1.53022188217291E-3</c:v>
                </c:pt>
                <c:pt idx="114">
                  <c:v>1.53022188217291E-3</c:v>
                </c:pt>
                <c:pt idx="115">
                  <c:v>1.53022188217291E-3</c:v>
                </c:pt>
                <c:pt idx="116">
                  <c:v>1.53022188217291E-3</c:v>
                </c:pt>
                <c:pt idx="117">
                  <c:v>1.53022188217291E-3</c:v>
                </c:pt>
                <c:pt idx="118">
                  <c:v>1.53022188217291E-3</c:v>
                </c:pt>
                <c:pt idx="119">
                  <c:v>1.53022188217291E-3</c:v>
                </c:pt>
                <c:pt idx="120">
                  <c:v>1.53022188217291E-3</c:v>
                </c:pt>
                <c:pt idx="121">
                  <c:v>1.53022188217291E-3</c:v>
                </c:pt>
                <c:pt idx="122">
                  <c:v>1.53022188217291E-3</c:v>
                </c:pt>
                <c:pt idx="123">
                  <c:v>1.53022188217291E-3</c:v>
                </c:pt>
                <c:pt idx="124">
                  <c:v>1.1476664116296901E-3</c:v>
                </c:pt>
                <c:pt idx="125">
                  <c:v>1.1476664116296901E-3</c:v>
                </c:pt>
                <c:pt idx="126">
                  <c:v>1.1476664116296901E-3</c:v>
                </c:pt>
                <c:pt idx="127">
                  <c:v>1.1476664116296901E-3</c:v>
                </c:pt>
                <c:pt idx="128">
                  <c:v>1.1476664116296901E-3</c:v>
                </c:pt>
                <c:pt idx="129">
                  <c:v>1.1476664116296901E-3</c:v>
                </c:pt>
                <c:pt idx="130">
                  <c:v>1.1476664116296901E-3</c:v>
                </c:pt>
                <c:pt idx="131">
                  <c:v>1.1476664116296901E-3</c:v>
                </c:pt>
                <c:pt idx="132">
                  <c:v>1.1476664116296901E-3</c:v>
                </c:pt>
                <c:pt idx="133">
                  <c:v>1.1476664116296901E-3</c:v>
                </c:pt>
                <c:pt idx="134">
                  <c:v>1.1476664116296901E-3</c:v>
                </c:pt>
                <c:pt idx="135">
                  <c:v>1.1476664116296901E-3</c:v>
                </c:pt>
                <c:pt idx="136">
                  <c:v>1.1476664116296901E-3</c:v>
                </c:pt>
                <c:pt idx="137">
                  <c:v>1.1476664116296901E-3</c:v>
                </c:pt>
                <c:pt idx="138">
                  <c:v>1.1476664116296901E-3</c:v>
                </c:pt>
                <c:pt idx="139">
                  <c:v>1.1476664116296901E-3</c:v>
                </c:pt>
                <c:pt idx="140">
                  <c:v>1.1476664116296901E-3</c:v>
                </c:pt>
                <c:pt idx="141">
                  <c:v>1.1476664116296901E-3</c:v>
                </c:pt>
                <c:pt idx="142">
                  <c:v>1.1476664116296901E-3</c:v>
                </c:pt>
                <c:pt idx="143">
                  <c:v>7.6511094108645697E-4</c:v>
                </c:pt>
                <c:pt idx="144">
                  <c:v>7.6511094108645697E-4</c:v>
                </c:pt>
                <c:pt idx="145">
                  <c:v>7.6511094108645697E-4</c:v>
                </c:pt>
                <c:pt idx="146">
                  <c:v>7.6511094108645697E-4</c:v>
                </c:pt>
                <c:pt idx="147">
                  <c:v>7.6511094108645697E-4</c:v>
                </c:pt>
                <c:pt idx="148">
                  <c:v>7.6511094108645697E-4</c:v>
                </c:pt>
                <c:pt idx="149">
                  <c:v>7.6511094108645697E-4</c:v>
                </c:pt>
                <c:pt idx="150">
                  <c:v>7.6511094108645697E-4</c:v>
                </c:pt>
                <c:pt idx="151">
                  <c:v>7.6511094108645697E-4</c:v>
                </c:pt>
                <c:pt idx="152">
                  <c:v>7.6511094108645697E-4</c:v>
                </c:pt>
                <c:pt idx="153">
                  <c:v>7.6511094108645697E-4</c:v>
                </c:pt>
                <c:pt idx="154">
                  <c:v>7.6511094108645697E-4</c:v>
                </c:pt>
                <c:pt idx="155">
                  <c:v>7.6511094108645697E-4</c:v>
                </c:pt>
                <c:pt idx="156">
                  <c:v>7.6511094108645697E-4</c:v>
                </c:pt>
                <c:pt idx="157">
                  <c:v>7.6511094108645697E-4</c:v>
                </c:pt>
                <c:pt idx="158">
                  <c:v>7.6511094108645697E-4</c:v>
                </c:pt>
                <c:pt idx="159">
                  <c:v>7.6511094108645697E-4</c:v>
                </c:pt>
                <c:pt idx="160">
                  <c:v>7.6511094108645697E-4</c:v>
                </c:pt>
                <c:pt idx="161">
                  <c:v>7.6511094108645697E-4</c:v>
                </c:pt>
                <c:pt idx="162">
                  <c:v>7.6511094108645697E-4</c:v>
                </c:pt>
                <c:pt idx="163">
                  <c:v>7.6511094108645697E-4</c:v>
                </c:pt>
                <c:pt idx="164">
                  <c:v>7.6511094108645697E-4</c:v>
                </c:pt>
                <c:pt idx="165">
                  <c:v>7.6511094108645697E-4</c:v>
                </c:pt>
                <c:pt idx="166">
                  <c:v>7.6511094108645697E-4</c:v>
                </c:pt>
                <c:pt idx="167">
                  <c:v>7.6511094108645697E-4</c:v>
                </c:pt>
                <c:pt idx="168">
                  <c:v>7.6511094108645697E-4</c:v>
                </c:pt>
                <c:pt idx="169">
                  <c:v>7.6511094108645697E-4</c:v>
                </c:pt>
                <c:pt idx="170">
                  <c:v>7.6511094108645697E-4</c:v>
                </c:pt>
                <c:pt idx="171">
                  <c:v>7.6511094108645697E-4</c:v>
                </c:pt>
                <c:pt idx="172">
                  <c:v>7.6511094108645697E-4</c:v>
                </c:pt>
                <c:pt idx="173">
                  <c:v>7.6511094108645697E-4</c:v>
                </c:pt>
                <c:pt idx="174">
                  <c:v>7.6511094108645697E-4</c:v>
                </c:pt>
                <c:pt idx="175">
                  <c:v>7.6511094108645697E-4</c:v>
                </c:pt>
                <c:pt idx="176">
                  <c:v>7.6511094108645697E-4</c:v>
                </c:pt>
                <c:pt idx="177">
                  <c:v>7.6511094108645697E-4</c:v>
                </c:pt>
                <c:pt idx="178">
                  <c:v>7.6511094108645697E-4</c:v>
                </c:pt>
                <c:pt idx="179">
                  <c:v>3.8255547054322897E-4</c:v>
                </c:pt>
                <c:pt idx="180">
                  <c:v>3.8255547054322897E-4</c:v>
                </c:pt>
                <c:pt idx="181">
                  <c:v>3.8255547054322897E-4</c:v>
                </c:pt>
                <c:pt idx="182">
                  <c:v>3.8255547054322897E-4</c:v>
                </c:pt>
                <c:pt idx="183">
                  <c:v>3.8255547054322897E-4</c:v>
                </c:pt>
                <c:pt idx="184">
                  <c:v>3.8255547054322897E-4</c:v>
                </c:pt>
                <c:pt idx="185">
                  <c:v>3.8255547054322897E-4</c:v>
                </c:pt>
                <c:pt idx="186">
                  <c:v>3.8255547054322897E-4</c:v>
                </c:pt>
                <c:pt idx="187">
                  <c:v>3.8255547054322897E-4</c:v>
                </c:pt>
                <c:pt idx="188">
                  <c:v>3.8255547054322897E-4</c:v>
                </c:pt>
                <c:pt idx="189">
                  <c:v>3.8255547054322897E-4</c:v>
                </c:pt>
                <c:pt idx="190">
                  <c:v>3.8255547054322897E-4</c:v>
                </c:pt>
                <c:pt idx="191">
                  <c:v>3.8255547054322897E-4</c:v>
                </c:pt>
                <c:pt idx="192">
                  <c:v>3.8255547054322897E-4</c:v>
                </c:pt>
                <c:pt idx="193">
                  <c:v>3.8255547054322897E-4</c:v>
                </c:pt>
                <c:pt idx="194">
                  <c:v>3.8255547054322897E-4</c:v>
                </c:pt>
                <c:pt idx="195">
                  <c:v>3.8255547054322897E-4</c:v>
                </c:pt>
                <c:pt idx="196">
                  <c:v>3.8255547054322897E-4</c:v>
                </c:pt>
                <c:pt idx="197">
                  <c:v>3.8255547054322897E-4</c:v>
                </c:pt>
                <c:pt idx="198">
                  <c:v>3.8255547054322897E-4</c:v>
                </c:pt>
                <c:pt idx="199">
                  <c:v>3.8255547054322897E-4</c:v>
                </c:pt>
                <c:pt idx="200">
                  <c:v>3.8255547054322897E-4</c:v>
                </c:pt>
                <c:pt idx="201">
                  <c:v>3.8255547054322897E-4</c:v>
                </c:pt>
                <c:pt idx="202">
                  <c:v>3.8255547054322897E-4</c:v>
                </c:pt>
                <c:pt idx="203">
                  <c:v>3.8255547054322897E-4</c:v>
                </c:pt>
                <c:pt idx="204">
                  <c:v>3.8255547054322897E-4</c:v>
                </c:pt>
                <c:pt idx="205">
                  <c:v>3.8255547054322897E-4</c:v>
                </c:pt>
                <c:pt idx="206">
                  <c:v>3.8255547054322897E-4</c:v>
                </c:pt>
                <c:pt idx="207">
                  <c:v>3.8255547054322897E-4</c:v>
                </c:pt>
                <c:pt idx="208">
                  <c:v>3.8255547054322897E-4</c:v>
                </c:pt>
                <c:pt idx="209">
                  <c:v>3.8255547054322897E-4</c:v>
                </c:pt>
                <c:pt idx="210">
                  <c:v>3.8255547054322897E-4</c:v>
                </c:pt>
                <c:pt idx="211">
                  <c:v>3.8255547054322897E-4</c:v>
                </c:pt>
                <c:pt idx="212">
                  <c:v>3.8255547054322897E-4</c:v>
                </c:pt>
                <c:pt idx="213">
                  <c:v>3.8255547054322897E-4</c:v>
                </c:pt>
                <c:pt idx="214">
                  <c:v>3.8255547054322897E-4</c:v>
                </c:pt>
                <c:pt idx="215">
                  <c:v>3.8255547054322897E-4</c:v>
                </c:pt>
                <c:pt idx="216">
                  <c:v>3.8255547054322897E-4</c:v>
                </c:pt>
                <c:pt idx="217">
                  <c:v>3.8255547054322897E-4</c:v>
                </c:pt>
                <c:pt idx="218">
                  <c:v>3.8255547054322897E-4</c:v>
                </c:pt>
                <c:pt idx="219">
                  <c:v>3.8255547054322897E-4</c:v>
                </c:pt>
                <c:pt idx="220">
                  <c:v>3.8255547054322897E-4</c:v>
                </c:pt>
                <c:pt idx="221">
                  <c:v>3.8255547054322897E-4</c:v>
                </c:pt>
                <c:pt idx="222">
                  <c:v>3.8255547054322897E-4</c:v>
                </c:pt>
                <c:pt idx="223">
                  <c:v>3.8255547054322897E-4</c:v>
                </c:pt>
                <c:pt idx="224">
                  <c:v>3.8255547054322897E-4</c:v>
                </c:pt>
                <c:pt idx="225">
                  <c:v>3.8255547054322897E-4</c:v>
                </c:pt>
                <c:pt idx="226">
                  <c:v>3.8255547054322897E-4</c:v>
                </c:pt>
                <c:pt idx="227">
                  <c:v>3.8255547054322897E-4</c:v>
                </c:pt>
                <c:pt idx="228">
                  <c:v>3.8255547054322897E-4</c:v>
                </c:pt>
                <c:pt idx="229">
                  <c:v>3.8255547054322897E-4</c:v>
                </c:pt>
                <c:pt idx="230">
                  <c:v>3.8255547054322897E-4</c:v>
                </c:pt>
                <c:pt idx="231">
                  <c:v>3.8255547054322897E-4</c:v>
                </c:pt>
                <c:pt idx="232">
                  <c:v>3.8255547054322897E-4</c:v>
                </c:pt>
                <c:pt idx="233">
                  <c:v>3.8255547054322897E-4</c:v>
                </c:pt>
                <c:pt idx="234">
                  <c:v>3.8255547054322897E-4</c:v>
                </c:pt>
                <c:pt idx="235">
                  <c:v>3.8255547054322897E-4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4E-844D-A73B-A740652005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6411296"/>
        <c:axId val="386412384"/>
      </c:barChart>
      <c:catAx>
        <c:axId val="386411296"/>
        <c:scaling>
          <c:orientation val="minMax"/>
        </c:scaling>
        <c:delete val="0"/>
        <c:axPos val="b"/>
        <c:majorTickMark val="out"/>
        <c:minorTickMark val="none"/>
        <c:tickLblPos val="nextTo"/>
        <c:crossAx val="386412384"/>
        <c:crosses val="autoZero"/>
        <c:auto val="1"/>
        <c:lblAlgn val="ctr"/>
        <c:lblOffset val="100"/>
        <c:tickMarkSkip val="10"/>
        <c:noMultiLvlLbl val="0"/>
      </c:catAx>
      <c:valAx>
        <c:axId val="3864123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0%" sourceLinked="1"/>
        <c:majorTickMark val="out"/>
        <c:minorTickMark val="none"/>
        <c:tickLblPos val="nextTo"/>
        <c:crossAx val="386411296"/>
        <c:crossesAt val="1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558" cy="458929"/>
          </a:xfrm>
          <a:prstGeom prst="rect">
            <a:avLst/>
          </a:prstGeom>
        </p:spPr>
        <p:txBody>
          <a:bodyPr vert="horz" lIns="90398" tIns="45199" rIns="90398" bIns="451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4086" y="0"/>
            <a:ext cx="3024558" cy="458929"/>
          </a:xfrm>
          <a:prstGeom prst="rect">
            <a:avLst/>
          </a:prstGeom>
        </p:spPr>
        <p:txBody>
          <a:bodyPr vert="horz" lIns="90398" tIns="45199" rIns="90398" bIns="45199" rtlCol="0"/>
          <a:lstStyle>
            <a:lvl1pPr algn="r">
              <a:defRPr sz="1200"/>
            </a:lvl1pPr>
          </a:lstStyle>
          <a:p>
            <a:fld id="{EBB78E94-0BC1-4277-BF02-684B3481DCA3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072"/>
            <a:ext cx="3024558" cy="458929"/>
          </a:xfrm>
          <a:prstGeom prst="rect">
            <a:avLst/>
          </a:prstGeom>
        </p:spPr>
        <p:txBody>
          <a:bodyPr vert="horz" lIns="90398" tIns="45199" rIns="90398" bIns="451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4086" y="8685072"/>
            <a:ext cx="3024558" cy="458929"/>
          </a:xfrm>
          <a:prstGeom prst="rect">
            <a:avLst/>
          </a:prstGeom>
        </p:spPr>
        <p:txBody>
          <a:bodyPr vert="horz" lIns="90398" tIns="45199" rIns="90398" bIns="45199" rtlCol="0" anchor="b"/>
          <a:lstStyle>
            <a:lvl1pPr algn="r">
              <a:defRPr sz="1200"/>
            </a:lvl1pPr>
          </a:lstStyle>
          <a:p>
            <a:fld id="{C5F4E5E5-439B-408D-9427-BD30A364B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96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770" cy="4572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4" y="0"/>
            <a:ext cx="3024770" cy="457200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C861FAEE-FA99-4610-8A82-52BECE922AA0}" type="datetimeFigureOut">
              <a:rPr lang="en-US" smtClean="0"/>
              <a:t>8/21/19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343400"/>
            <a:ext cx="5584190" cy="4114800"/>
          </a:xfrm>
          <a:prstGeom prst="rect">
            <a:avLst/>
          </a:prstGeom>
        </p:spPr>
        <p:txBody>
          <a:bodyPr vert="horz" lIns="91438" tIns="45719" rIns="91438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770" cy="4572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4" y="8685213"/>
            <a:ext cx="3024770" cy="457200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68CD24C3-E109-461E-B228-7C80ADB53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5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D24C3-E109-461E-B228-7C80ADB53D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5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3373" y="685800"/>
            <a:ext cx="4653492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C1D2D-E7B5-4597-8FAC-FB507A8B15B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7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036850"/>
            <a:ext cx="7408816" cy="790574"/>
          </a:xfr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Medium"/>
                <a:ea typeface="+mj-ea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027947"/>
            <a:ext cx="4572000" cy="2717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600" b="0" i="0" kern="1200" dirty="0" smtClean="0">
                <a:solidFill>
                  <a:schemeClr val="tx1">
                    <a:tint val="75000"/>
                  </a:schemeClr>
                </a:solidFill>
                <a:latin typeface="Helvetica Neue Medium"/>
                <a:ea typeface="+mn-ea"/>
                <a:cs typeface="Helvetica Neue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797" y="588215"/>
            <a:ext cx="8433759" cy="320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84250" y="2921026"/>
            <a:ext cx="7415166" cy="0"/>
          </a:xfrm>
          <a:prstGeom prst="line">
            <a:avLst/>
          </a:prstGeom>
          <a:ln w="12700">
            <a:solidFill>
              <a:srgbClr val="4584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0" y="5781745"/>
            <a:ext cx="3136108" cy="88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30" y="2264558"/>
            <a:ext cx="8237175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1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5030" y="3124002"/>
            <a:ext cx="8219084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99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6764" y="1521696"/>
            <a:ext cx="7461763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6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2165" y="2860888"/>
            <a:ext cx="7466498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887413" y="3282090"/>
            <a:ext cx="7461250" cy="19088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86472" y="6477802"/>
            <a:ext cx="1732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1984"/>
            <a:r>
              <a:rPr lang="en-US" sz="1050" i="1" dirty="0">
                <a:solidFill>
                  <a:prstClr val="black"/>
                </a:solidFill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161933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7579"/>
            <a:ext cx="8492567" cy="61088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 2 Line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57207" y="1004050"/>
            <a:ext cx="8492561" cy="4754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4155647" y="6367325"/>
            <a:ext cx="952090" cy="365126"/>
          </a:xfrm>
          <a:prstGeom prst="rect">
            <a:avLst/>
          </a:prstGeom>
        </p:spPr>
        <p:txBody>
          <a:bodyPr/>
          <a:lstStyle/>
          <a:p>
            <a:pPr algn="ctr" defTabSz="511984"/>
            <a:fld id="{E6466F7E-09FC-E141-8E01-D38771916B7A}" type="slidenum">
              <a:rPr lang="en-US" sz="1200" smtClean="0">
                <a:solidFill>
                  <a:srgbClr val="595959"/>
                </a:solidFill>
                <a:latin typeface="Helvetica Neue"/>
                <a:cs typeface="Helvetica Neue"/>
              </a:rPr>
              <a:pPr algn="ctr" defTabSz="511984"/>
              <a:t>‹#›</a:t>
            </a:fld>
            <a:endParaRPr lang="en-US" sz="1200" dirty="0">
              <a:solidFill>
                <a:srgbClr val="59595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2545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mcast_pos_RGB_Digi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263" y="330200"/>
            <a:ext cx="15160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284419"/>
            <a:ext cx="7772400" cy="1525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50B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788" y="4113219"/>
            <a:ext cx="7773988" cy="763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54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455614"/>
            <a:ext cx="8229601" cy="839787"/>
          </a:xfrm>
        </p:spPr>
        <p:txBody>
          <a:bodyPr/>
          <a:lstStyle>
            <a:lvl1pPr>
              <a:defRPr sz="20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8787" y="1362075"/>
            <a:ext cx="8229600" cy="4809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91526" y="185365"/>
            <a:ext cx="296862" cy="228600"/>
          </a:xfrm>
        </p:spPr>
        <p:txBody>
          <a:bodyPr/>
          <a:lstStyle>
            <a:lvl1pPr>
              <a:defRPr/>
            </a:lvl1pPr>
          </a:lstStyle>
          <a:p>
            <a:fld id="{77797A69-8D46-3648-8877-C5041C55D6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60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4" y="1362385"/>
            <a:ext cx="3883124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7" y="1362385"/>
            <a:ext cx="3879112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797A69-8D46-3648-8877-C5041C55D6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6574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4026" y="1362075"/>
            <a:ext cx="8228394" cy="6470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54764" y="2118878"/>
            <a:ext cx="3883124" cy="400093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796220" y="2118878"/>
            <a:ext cx="3886200" cy="400093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105DA8B-4579-384E-B1B9-C5CC532B5F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4074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0249" y="1362075"/>
            <a:ext cx="8221790" cy="12858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60248" y="2880234"/>
            <a:ext cx="2560765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91206" y="2880234"/>
            <a:ext cx="2560320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121719" y="2880234"/>
            <a:ext cx="2560320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B23B83D-41CB-C74D-ADB6-8D358BFA83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5947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0249" y="1362075"/>
            <a:ext cx="8221790" cy="12858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60248" y="2880234"/>
            <a:ext cx="1900365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565804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672946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6780088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1276310-E821-1A43-A138-9E0A4C1582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3635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787" y="455614"/>
            <a:ext cx="8229601" cy="839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128903" y="1362075"/>
            <a:ext cx="2559485" cy="480213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452438" y="1362075"/>
            <a:ext cx="5657850" cy="4806892"/>
          </a:xfrm>
        </p:spPr>
        <p:txBody>
          <a:bodyPr anchor="ctr" anchorCtr="1"/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776438A-5AA9-8240-BCCE-0D1C79B487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422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48"/>
            <a:ext cx="8229600" cy="52765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23219"/>
            <a:ext cx="9144000" cy="24731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2075"/>
            <a:ext cx="2509520" cy="22867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50640"/>
            <a:ext cx="8229600" cy="201358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2"/>
          </p:nvPr>
        </p:nvSpPr>
        <p:spPr>
          <a:xfrm>
            <a:off x="3317240" y="1362075"/>
            <a:ext cx="2509520" cy="22867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6177280" y="1362075"/>
            <a:ext cx="2509520" cy="22867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70B288-AEB7-494C-BF52-AD1DD520CD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3550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D409D-9C09-3742-826E-06F4E7FD53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93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88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284419"/>
            <a:ext cx="7772400" cy="1525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50B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6569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omcast_pos_RGB_Digi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944" y="2865727"/>
            <a:ext cx="3050056" cy="11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26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mcast_pos_RGB_Digi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263" y="330200"/>
            <a:ext cx="15160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284419"/>
            <a:ext cx="7772400" cy="1525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50B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788" y="4113219"/>
            <a:ext cx="7773988" cy="763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53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8600" y="123444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66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4" y="1362385"/>
            <a:ext cx="3883124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7" y="1362385"/>
            <a:ext cx="3879112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275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4026" y="1362075"/>
            <a:ext cx="8228394" cy="6470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54764" y="2118878"/>
            <a:ext cx="3883124" cy="400093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796220" y="2118878"/>
            <a:ext cx="3886200" cy="400093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6286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0249" y="1362075"/>
            <a:ext cx="8221790" cy="12858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60248" y="2880234"/>
            <a:ext cx="2560765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91206" y="2880234"/>
            <a:ext cx="2560320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121719" y="2880234"/>
            <a:ext cx="2560320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1353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0249" y="1362075"/>
            <a:ext cx="8221790" cy="12858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60248" y="2880234"/>
            <a:ext cx="1900365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565804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672946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6780088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6821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128903" y="1362075"/>
            <a:ext cx="2559485" cy="480213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452438" y="1362075"/>
            <a:ext cx="5657850" cy="4806892"/>
          </a:xfrm>
        </p:spPr>
        <p:txBody>
          <a:bodyPr anchor="ctr" anchorCtr="1"/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4074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8600" y="123444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80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16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284419"/>
            <a:ext cx="7772400" cy="1525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50B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48067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omcast_pos_RGB_Digi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944" y="2865727"/>
            <a:ext cx="3050056" cy="11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74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036850"/>
            <a:ext cx="7408816" cy="790574"/>
          </a:xfr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027947"/>
            <a:ext cx="4572000" cy="2717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600" b="0" i="0" kern="1200" dirty="0" smtClean="0">
                <a:solidFill>
                  <a:schemeClr val="tx1">
                    <a:tint val="75000"/>
                  </a:schemeClr>
                </a:solidFill>
                <a:latin typeface="Gill Sans Light"/>
                <a:ea typeface="+mn-ea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78797" y="588215"/>
            <a:ext cx="8433759" cy="320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4250" y="2921026"/>
            <a:ext cx="7415166" cy="0"/>
          </a:xfrm>
          <a:prstGeom prst="line">
            <a:avLst/>
          </a:prstGeom>
          <a:ln w="12700">
            <a:solidFill>
              <a:srgbClr val="4584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113" y="3093314"/>
            <a:ext cx="3136108" cy="8827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64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Tab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50950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3300">
                <a:solidFill>
                  <a:srgbClr val="5F5F5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F5F5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457200" y="1708150"/>
            <a:ext cx="3767138" cy="3244850"/>
          </a:xfrm>
          <a:prstGeom prst="rect">
            <a:avLst/>
          </a:prstGeom>
        </p:spPr>
        <p:txBody>
          <a:bodyPr/>
          <a:lstStyle>
            <a:lvl1pPr>
              <a:buClr>
                <a:srgbClr val="3DAAF3"/>
              </a:buClr>
              <a:defRPr sz="2400">
                <a:solidFill>
                  <a:srgbClr val="FFFFFF"/>
                </a:solidFill>
              </a:defRPr>
            </a:lvl1pPr>
            <a:lvl2pPr marL="190500" indent="-190500">
              <a:spcBef>
                <a:spcPts val="150"/>
              </a:spcBef>
              <a:buClr>
                <a:srgbClr val="4AAAF0"/>
              </a:buClr>
              <a:buSzPct val="125000"/>
              <a:buChar char="•"/>
              <a:defRPr sz="2400">
                <a:solidFill>
                  <a:srgbClr val="FFFFFF"/>
                </a:solidFill>
              </a:defRPr>
            </a:lvl2pPr>
            <a:lvl3pPr marL="428625" indent="-190500">
              <a:spcBef>
                <a:spcPts val="150"/>
              </a:spcBef>
              <a:buClr>
                <a:srgbClr val="4AAAF0"/>
              </a:buClr>
              <a:buSzPct val="125000"/>
              <a:buChar char="-"/>
              <a:defRPr sz="2400">
                <a:solidFill>
                  <a:srgbClr val="FFFFFF"/>
                </a:solidFill>
              </a:defRPr>
            </a:lvl3pPr>
            <a:lvl4pPr marL="666750" indent="-190500">
              <a:spcBef>
                <a:spcPts val="150"/>
              </a:spcBef>
              <a:buClr>
                <a:srgbClr val="4AAAF0"/>
              </a:buClr>
              <a:buSzPct val="125000"/>
              <a:buChar char="•"/>
              <a:defRPr sz="2400">
                <a:solidFill>
                  <a:srgbClr val="FFFFFF"/>
                </a:solidFill>
              </a:defRPr>
            </a:lvl4pPr>
            <a:lvl5pPr marL="904875" indent="-190500">
              <a:spcBef>
                <a:spcPts val="150"/>
              </a:spcBef>
              <a:buClr>
                <a:srgbClr val="4AAAF0"/>
              </a:buClr>
              <a:buSzPct val="125000"/>
              <a:buChar char="-"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3" name="Shape 13"/>
          <p:cNvSpPr/>
          <p:nvPr/>
        </p:nvSpPr>
        <p:spPr>
          <a:xfrm flipV="1">
            <a:off x="485745" y="1171532"/>
            <a:ext cx="8172512" cy="1"/>
          </a:xfrm>
          <a:prstGeom prst="line">
            <a:avLst/>
          </a:prstGeom>
          <a:ln w="25400">
            <a:solidFill>
              <a:srgbClr val="A6AAA8"/>
            </a:solidFill>
            <a:miter lim="400000"/>
          </a:ln>
        </p:spPr>
        <p:txBody>
          <a:bodyPr lIns="0" tIns="0" rIns="0" bIns="0" anchor="ctr"/>
          <a:lstStyle/>
          <a:p>
            <a:pPr defTabSz="17145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099600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 b="0" i="0">
                <a:latin typeface="Helvetica Neue UltraLight"/>
                <a:cs typeface="Helvetica Neue Ul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824"/>
            <a:ext cx="658191" cy="25869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Comcast Confidential &amp; Proprietary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3FA2-9168-1F45-AF7D-BF035FC563C8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2317750"/>
            <a:ext cx="4019550" cy="3808414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328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:\Logos\Logos\Comcast-logo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293422"/>
            <a:ext cx="1004719" cy="56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169022" y="228600"/>
            <a:ext cx="867017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5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endParaRPr lang="en-US" kern="0" dirty="0">
              <a:solidFill>
                <a:srgbClr val="4BACC6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Rectangle 42"/>
          <p:cNvSpPr txBox="1">
            <a:spLocks noChangeArrowheads="1"/>
          </p:cNvSpPr>
          <p:nvPr userDrawn="1"/>
        </p:nvSpPr>
        <p:spPr>
          <a:xfrm>
            <a:off x="76200" y="6591037"/>
            <a:ext cx="4572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lang="en-US" sz="1100" kern="120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8A588E-7E8D-4FA8-9683-E09287D3B905}" type="slidenum">
              <a:rPr lang="en-GB">
                <a:latin typeface="Arial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Rectangle 33"/>
          <p:cNvSpPr>
            <a:spLocks noChangeArrowheads="1"/>
          </p:cNvSpPr>
          <p:nvPr userDrawn="1"/>
        </p:nvSpPr>
        <p:spPr bwMode="auto">
          <a:xfrm>
            <a:off x="381000" y="6598356"/>
            <a:ext cx="1981200" cy="2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anchor="ctr"/>
          <a:lstStyle/>
          <a:p>
            <a:pPr eaLnBrk="0" fontAlgn="base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/>
                <a:ea typeface="ＭＳ Ｐゴシック" pitchFamily="3" charset="-128"/>
                <a:cs typeface="ヒラギノ角ゴ Pro W3" charset="0"/>
              </a:rPr>
              <a:t> |   ©2014,  Confidential Report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Segoe UI"/>
              <a:ea typeface="ＭＳ Ｐゴシック" pitchFamily="3" charset="-128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5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8797" y="588215"/>
            <a:ext cx="8433759" cy="320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:\Logos\Logos\Comcast-logo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293422"/>
            <a:ext cx="1004719" cy="56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169022" y="228600"/>
            <a:ext cx="867017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5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endParaRPr lang="en-US" kern="0" dirty="0">
              <a:solidFill>
                <a:srgbClr val="4BACC6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Rectangle 42"/>
          <p:cNvSpPr txBox="1">
            <a:spLocks noChangeArrowheads="1"/>
          </p:cNvSpPr>
          <p:nvPr userDrawn="1"/>
        </p:nvSpPr>
        <p:spPr>
          <a:xfrm>
            <a:off x="76200" y="6591037"/>
            <a:ext cx="4572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lang="en-US" sz="1100" kern="120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8A588E-7E8D-4FA8-9683-E09287D3B905}" type="slidenum">
              <a:rPr lang="en-GB">
                <a:latin typeface="Arial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Rectangle 33"/>
          <p:cNvSpPr>
            <a:spLocks noChangeArrowheads="1"/>
          </p:cNvSpPr>
          <p:nvPr userDrawn="1"/>
        </p:nvSpPr>
        <p:spPr bwMode="auto">
          <a:xfrm>
            <a:off x="381000" y="6598356"/>
            <a:ext cx="1981200" cy="2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anchor="ctr"/>
          <a:lstStyle/>
          <a:p>
            <a:pPr eaLnBrk="0" fontAlgn="base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/>
                <a:ea typeface="ＭＳ Ｐゴシック" pitchFamily="3" charset="-128"/>
                <a:cs typeface="ヒラギノ角ゴ Pro W3" charset="0"/>
              </a:rPr>
              <a:t> |   ©2014,  Confidential Report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Segoe UI"/>
              <a:ea typeface="ＭＳ Ｐゴシック" pitchFamily="3" charset="-128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5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D409D-9C09-3742-826E-06F4E7FD53F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46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41" y="2264563"/>
            <a:ext cx="8237175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1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5030" y="3124003"/>
            <a:ext cx="8219084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063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6766" y="1521698"/>
            <a:ext cx="7461763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6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2165" y="2860888"/>
            <a:ext cx="7466498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887413" y="3282090"/>
            <a:ext cx="7461250" cy="19088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62222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11" y="187583"/>
            <a:ext cx="8492567" cy="61088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 2 Line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57218" y="1004056"/>
            <a:ext cx="8492561" cy="4754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833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7802"/>
            <a:ext cx="8839200" cy="758825"/>
          </a:xfrm>
          <a:effectLst/>
        </p:spPr>
        <p:txBody>
          <a:bodyPr anchor="b"/>
          <a:lstStyle>
            <a:lvl1pPr algn="l">
              <a:defRPr sz="3600" b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63500">
                    <a:schemeClr val="bg1">
                      <a:alpha val="15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" y="1600200"/>
            <a:ext cx="8839200" cy="4165600"/>
          </a:xfrm>
        </p:spPr>
        <p:txBody>
          <a:bodyPr/>
          <a:lstStyle>
            <a:lvl1pPr>
              <a:defRPr b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" y="889000"/>
            <a:ext cx="6400800" cy="406400"/>
          </a:xfrm>
          <a:effectLst/>
        </p:spPr>
        <p:txBody>
          <a:bodyPr anchor="ctr"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1"/>
                </a:solidFill>
                <a:effectLst>
                  <a:glow rad="50800">
                    <a:schemeClr val="bg1">
                      <a:alpha val="15000"/>
                    </a:schemeClr>
                  </a:glow>
                </a:effectLst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070601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>
                <a:solidFill>
                  <a:srgbClr val="D8D8D8">
                    <a:lumMod val="50000"/>
                  </a:srgbClr>
                </a:solidFill>
                <a:latin typeface="Arial"/>
              </a:rPr>
              <a:t>Slide </a:t>
            </a:r>
            <a:fld id="{E4359386-05E0-4F47-AE78-12F821A00290}" type="slidenum">
              <a:rPr lang="en-US" smtClean="0">
                <a:solidFill>
                  <a:srgbClr val="D8D8D8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D8D8D8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4116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05" y="187580"/>
            <a:ext cx="8492567" cy="61088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 2 Line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57212" y="1004053"/>
            <a:ext cx="8492561" cy="4754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3508686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0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mcast_pos_RGB_Digi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263" y="330200"/>
            <a:ext cx="15160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284419"/>
            <a:ext cx="7772400" cy="1525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50B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788" y="4113219"/>
            <a:ext cx="7773988" cy="763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65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8600" y="123444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792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4" y="1362385"/>
            <a:ext cx="3883124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7" y="1362385"/>
            <a:ext cx="3879112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3262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9013"/>
            <a:ext cx="4038600" cy="52371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9013"/>
            <a:ext cx="4038600" cy="52371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4026" y="1362075"/>
            <a:ext cx="8228394" cy="6470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54764" y="2118878"/>
            <a:ext cx="3883124" cy="400093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796220" y="2118878"/>
            <a:ext cx="3886200" cy="400093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2732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0249" y="1362075"/>
            <a:ext cx="8221790" cy="12858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60248" y="2880234"/>
            <a:ext cx="2560765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91206" y="2880234"/>
            <a:ext cx="2560320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121719" y="2880234"/>
            <a:ext cx="2560320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69619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0249" y="1362075"/>
            <a:ext cx="8221790" cy="12858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60248" y="2880234"/>
            <a:ext cx="1900365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565804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672946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6780088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36514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128903" y="1362075"/>
            <a:ext cx="2559485" cy="480213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452438" y="1362075"/>
            <a:ext cx="5657850" cy="4806892"/>
          </a:xfrm>
        </p:spPr>
        <p:txBody>
          <a:bodyPr anchor="ctr" anchorCtr="1"/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48935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8600" y="123444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26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7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284419"/>
            <a:ext cx="7772400" cy="1525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50B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6206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omcast_pos_RGB_Digi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944" y="2865727"/>
            <a:ext cx="3050056" cy="11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62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036850"/>
            <a:ext cx="7408816" cy="790574"/>
          </a:xfr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027947"/>
            <a:ext cx="4572000" cy="2717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itchFamily="2" charset="2"/>
              <a:buNone/>
              <a:defRPr lang="en-US" sz="1600" b="0" i="0" kern="1200" dirty="0" smtClean="0">
                <a:solidFill>
                  <a:schemeClr val="tx1">
                    <a:tint val="75000"/>
                  </a:schemeClr>
                </a:solidFill>
                <a:latin typeface="Gill Sans Light"/>
                <a:ea typeface="+mn-ea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78797" y="588215"/>
            <a:ext cx="8433759" cy="3208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4250" y="2921026"/>
            <a:ext cx="7415166" cy="0"/>
          </a:xfrm>
          <a:prstGeom prst="line">
            <a:avLst/>
          </a:prstGeom>
          <a:ln w="12700">
            <a:solidFill>
              <a:srgbClr val="4584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113" y="3093314"/>
            <a:ext cx="3136108" cy="8827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158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Tab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50950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3300">
                <a:solidFill>
                  <a:srgbClr val="5F5F5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F5F5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457200" y="1708150"/>
            <a:ext cx="3767138" cy="3244850"/>
          </a:xfrm>
          <a:prstGeom prst="rect">
            <a:avLst/>
          </a:prstGeom>
        </p:spPr>
        <p:txBody>
          <a:bodyPr/>
          <a:lstStyle>
            <a:lvl1pPr>
              <a:buClr>
                <a:srgbClr val="3DAAF3"/>
              </a:buClr>
              <a:defRPr sz="2400">
                <a:solidFill>
                  <a:srgbClr val="FFFFFF"/>
                </a:solidFill>
              </a:defRPr>
            </a:lvl1pPr>
            <a:lvl2pPr marL="190500" indent="-190500">
              <a:spcBef>
                <a:spcPts val="150"/>
              </a:spcBef>
              <a:buClr>
                <a:srgbClr val="4AAAF0"/>
              </a:buClr>
              <a:buSzPct val="125000"/>
              <a:buChar char="•"/>
              <a:defRPr sz="2400">
                <a:solidFill>
                  <a:srgbClr val="FFFFFF"/>
                </a:solidFill>
              </a:defRPr>
            </a:lvl2pPr>
            <a:lvl3pPr marL="428625" indent="-190500">
              <a:spcBef>
                <a:spcPts val="150"/>
              </a:spcBef>
              <a:buClr>
                <a:srgbClr val="4AAAF0"/>
              </a:buClr>
              <a:buSzPct val="125000"/>
              <a:buChar char="-"/>
              <a:defRPr sz="2400">
                <a:solidFill>
                  <a:srgbClr val="FFFFFF"/>
                </a:solidFill>
              </a:defRPr>
            </a:lvl3pPr>
            <a:lvl4pPr marL="666750" indent="-190500">
              <a:spcBef>
                <a:spcPts val="150"/>
              </a:spcBef>
              <a:buClr>
                <a:srgbClr val="4AAAF0"/>
              </a:buClr>
              <a:buSzPct val="125000"/>
              <a:buChar char="•"/>
              <a:defRPr sz="2400">
                <a:solidFill>
                  <a:srgbClr val="FFFFFF"/>
                </a:solidFill>
              </a:defRPr>
            </a:lvl4pPr>
            <a:lvl5pPr marL="904875" indent="-190500">
              <a:spcBef>
                <a:spcPts val="150"/>
              </a:spcBef>
              <a:buClr>
                <a:srgbClr val="4AAAF0"/>
              </a:buClr>
              <a:buSzPct val="125000"/>
              <a:buChar char="-"/>
              <a:defRPr sz="2400">
                <a:solidFill>
                  <a:srgbClr val="FFF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3" name="Shape 13"/>
          <p:cNvSpPr/>
          <p:nvPr/>
        </p:nvSpPr>
        <p:spPr>
          <a:xfrm flipV="1">
            <a:off x="485745" y="1171532"/>
            <a:ext cx="8172512" cy="1"/>
          </a:xfrm>
          <a:prstGeom prst="line">
            <a:avLst/>
          </a:prstGeom>
          <a:ln w="25400">
            <a:solidFill>
              <a:srgbClr val="A6AAA8"/>
            </a:solidFill>
            <a:miter lim="400000"/>
          </a:ln>
        </p:spPr>
        <p:txBody>
          <a:bodyPr lIns="0" tIns="0" rIns="0" bIns="0" anchor="ctr"/>
          <a:lstStyle/>
          <a:p>
            <a:pPr defTabSz="17145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45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856896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8840"/>
            <a:ext cx="4040188" cy="6397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98600"/>
            <a:ext cx="4040188" cy="46275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858840"/>
            <a:ext cx="4041775" cy="63976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498600"/>
            <a:ext cx="4041775" cy="46275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34710" y="6356353"/>
            <a:ext cx="952090" cy="365127"/>
          </a:xfrm>
          <a:prstGeom prst="rect">
            <a:avLst/>
          </a:prstGeom>
        </p:spPr>
        <p:txBody>
          <a:bodyPr lIns="234461" tIns="117231" rIns="234461" bIns="117231">
            <a:noAutofit/>
          </a:bodyPr>
          <a:lstStyle/>
          <a:p>
            <a:fld id="{E6466F7E-09FC-E141-8E01-D38771916B7A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198" y="510305"/>
            <a:ext cx="8229602" cy="61088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80000"/>
              </a:lnSpc>
              <a:defRPr sz="2963">
                <a:solidFill>
                  <a:srgbClr val="252525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 2 Line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57205" y="1524001"/>
            <a:ext cx="8229601" cy="394273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>
                <a:solidFill>
                  <a:srgbClr val="6F6F6F"/>
                </a:solidFill>
                <a:latin typeface="Helvetica"/>
                <a:cs typeface="Helvetica"/>
              </a:defRPr>
            </a:lvl1pPr>
            <a:lvl2pPr>
              <a:defRPr sz="1725">
                <a:solidFill>
                  <a:srgbClr val="6F6F6F"/>
                </a:solidFill>
                <a:latin typeface="Helvetica"/>
                <a:cs typeface="Helvetica"/>
              </a:defRPr>
            </a:lvl2pPr>
            <a:lvl3pPr>
              <a:defRPr sz="1725">
                <a:solidFill>
                  <a:srgbClr val="6F6F6F"/>
                </a:solidFill>
                <a:latin typeface="Helvetica"/>
                <a:cs typeface="Helvetica"/>
              </a:defRPr>
            </a:lvl3pPr>
            <a:lvl4pPr>
              <a:defRPr sz="1725">
                <a:solidFill>
                  <a:srgbClr val="6F6F6F"/>
                </a:solidFill>
                <a:latin typeface="Helvetica"/>
                <a:cs typeface="Helvetica"/>
              </a:defRPr>
            </a:lvl4pPr>
            <a:lvl5pPr>
              <a:defRPr sz="1725">
                <a:solidFill>
                  <a:srgbClr val="6F6F6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0525" y="1116246"/>
            <a:ext cx="8236281" cy="0"/>
          </a:xfrm>
          <a:prstGeom prst="line">
            <a:avLst/>
          </a:prstGeom>
          <a:ln w="127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88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 b="0" i="0">
                <a:latin typeface="Helvetica Neue UltraLight"/>
                <a:cs typeface="Helvetica Neue Ul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824"/>
            <a:ext cx="658191" cy="258693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>
                  <a:tint val="75000"/>
                </a:prst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Comcast Confidential &amp; Proprietary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3FA2-9168-1F45-AF7D-BF035FC563C8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57200" y="2317750"/>
            <a:ext cx="4019550" cy="3808414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59400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:\Logos\Logos\Comcast-logo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293422"/>
            <a:ext cx="1004719" cy="56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169022" y="228600"/>
            <a:ext cx="867017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5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endParaRPr lang="en-US" kern="0" dirty="0">
              <a:solidFill>
                <a:srgbClr val="4BACC6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Rectangle 42"/>
          <p:cNvSpPr txBox="1">
            <a:spLocks noChangeArrowheads="1"/>
          </p:cNvSpPr>
          <p:nvPr userDrawn="1"/>
        </p:nvSpPr>
        <p:spPr>
          <a:xfrm>
            <a:off x="76200" y="6591037"/>
            <a:ext cx="4572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lang="en-US" sz="1100" kern="120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8A588E-7E8D-4FA8-9683-E09287D3B905}" type="slidenum">
              <a:rPr lang="en-GB">
                <a:latin typeface="Arial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Rectangle 33"/>
          <p:cNvSpPr>
            <a:spLocks noChangeArrowheads="1"/>
          </p:cNvSpPr>
          <p:nvPr userDrawn="1"/>
        </p:nvSpPr>
        <p:spPr bwMode="auto">
          <a:xfrm>
            <a:off x="381000" y="6598356"/>
            <a:ext cx="1981200" cy="2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anchor="ctr"/>
          <a:lstStyle/>
          <a:p>
            <a:pPr eaLnBrk="0" fontAlgn="base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/>
                <a:ea typeface="ＭＳ Ｐゴシック" pitchFamily="3" charset="-128"/>
                <a:cs typeface="ヒラギノ角ゴ Pro W3" charset="0"/>
              </a:rPr>
              <a:t> |   ©2014,  Confidential Report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Segoe UI"/>
              <a:ea typeface="ＭＳ Ｐゴシック" pitchFamily="3" charset="-128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E:\Logos\Logos\Comcast-logo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6293422"/>
            <a:ext cx="1004719" cy="56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169022" y="228600"/>
            <a:ext cx="867017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5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endParaRPr lang="en-US" kern="0" dirty="0">
              <a:solidFill>
                <a:srgbClr val="4BACC6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4" name="Rectangle 42"/>
          <p:cNvSpPr txBox="1">
            <a:spLocks noChangeArrowheads="1"/>
          </p:cNvSpPr>
          <p:nvPr userDrawn="1"/>
        </p:nvSpPr>
        <p:spPr>
          <a:xfrm>
            <a:off x="76200" y="6591037"/>
            <a:ext cx="4572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lang="en-US" sz="1100" kern="120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8A588E-7E8D-4FA8-9683-E09287D3B905}" type="slidenum">
              <a:rPr lang="en-GB">
                <a:latin typeface="Arial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5" name="Rectangle 33"/>
          <p:cNvSpPr>
            <a:spLocks noChangeArrowheads="1"/>
          </p:cNvSpPr>
          <p:nvPr userDrawn="1"/>
        </p:nvSpPr>
        <p:spPr bwMode="auto">
          <a:xfrm>
            <a:off x="381000" y="6598356"/>
            <a:ext cx="1981200" cy="22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anchor="ctr"/>
          <a:lstStyle/>
          <a:p>
            <a:pPr eaLnBrk="0" fontAlgn="base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/>
                <a:ea typeface="ＭＳ Ｐゴシック" pitchFamily="3" charset="-128"/>
                <a:cs typeface="ヒラギノ角ゴ Pro W3" charset="0"/>
              </a:rPr>
              <a:t> |   ©2014,  Confidential Report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Segoe UI"/>
              <a:ea typeface="ＭＳ Ｐゴシック" pitchFamily="3" charset="-128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Comcast Confidential &amp; Proprietary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D409D-9C09-3742-826E-06F4E7FD53FC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79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8787" y="455614"/>
            <a:ext cx="8229601" cy="839787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8787" y="1362075"/>
            <a:ext cx="8229600" cy="4809744"/>
          </a:xfrm>
          <a:prstGeom prst="rect">
            <a:avLst/>
          </a:prstGeom>
        </p:spPr>
        <p:txBody>
          <a:bodyPr/>
          <a:lstStyle>
            <a:lvl1pPr>
              <a:tabLst>
                <a:tab pos="7772400" algn="r"/>
              </a:tabLst>
              <a:defRPr/>
            </a:lvl1pPr>
            <a:lvl2pPr>
              <a:tabLst>
                <a:tab pos="7772400" algn="r"/>
              </a:tabLst>
              <a:defRPr/>
            </a:lvl2pPr>
            <a:lvl3pPr>
              <a:tabLst>
                <a:tab pos="7772400" algn="r"/>
              </a:tabLst>
              <a:defRPr/>
            </a:lvl3pPr>
            <a:lvl4pPr>
              <a:tabLst>
                <a:tab pos="7772400" algn="r"/>
              </a:tabLst>
              <a:defRPr/>
            </a:lvl4pPr>
            <a:lvl5pPr>
              <a:tabLst>
                <a:tab pos="7772400" algn="r"/>
              </a:tabLs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Comcast Confidential &amp; Proprietary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06A19F-2B14-4643-88B8-326955634C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19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4B 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7452" y="1069848"/>
            <a:ext cx="8723376" cy="50002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1168" y="155448"/>
            <a:ext cx="8723376" cy="694944"/>
          </a:xfrm>
          <a:prstGeom prst="rect">
            <a:avLst/>
          </a:prstGeom>
          <a:noFill/>
          <a:ln w="57150">
            <a:noFill/>
          </a:ln>
        </p:spPr>
        <p:txBody>
          <a:bodyPr anchor="ctr">
            <a:normAutofit/>
          </a:bodyPr>
          <a:lstStyle>
            <a:lvl1pPr algn="l">
              <a:defRPr sz="3200" b="1" i="0" u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39597" y="6385054"/>
            <a:ext cx="276539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589FC9C-E6F6-5D46-B924-B61A39A81A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7160" y="935656"/>
            <a:ext cx="882396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479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omcast_pos_RGB_Digi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263" y="330200"/>
            <a:ext cx="1516062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284419"/>
            <a:ext cx="7772400" cy="1525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50B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788" y="4113219"/>
            <a:ext cx="7773988" cy="763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76116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455614"/>
            <a:ext cx="8229601" cy="839787"/>
          </a:xfrm>
        </p:spPr>
        <p:txBody>
          <a:bodyPr/>
          <a:lstStyle>
            <a:lvl1pPr>
              <a:defRPr sz="20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8787" y="1362075"/>
            <a:ext cx="8229600" cy="4809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91526" y="185365"/>
            <a:ext cx="296862" cy="228600"/>
          </a:xfrm>
        </p:spPr>
        <p:txBody>
          <a:bodyPr/>
          <a:lstStyle>
            <a:lvl1pPr>
              <a:defRPr/>
            </a:lvl1pPr>
          </a:lstStyle>
          <a:p>
            <a:fld id="{77797A69-8D46-3648-8877-C5041C55D61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63629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4" y="1362385"/>
            <a:ext cx="3883124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7" y="1362385"/>
            <a:ext cx="3879112" cy="4525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797A69-8D46-3648-8877-C5041C55D61D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2953069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" y="685803"/>
            <a:ext cx="8305800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685804"/>
            <a:ext cx="8229600" cy="42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>
            <a:normAutofit/>
          </a:bodyPr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4026" y="1362075"/>
            <a:ext cx="8228394" cy="64703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54764" y="2118878"/>
            <a:ext cx="3883124" cy="400093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796220" y="2118878"/>
            <a:ext cx="3886200" cy="4000936"/>
          </a:xfrm>
        </p:spPr>
        <p:txBody>
          <a:bodyPr>
            <a:noAutofit/>
          </a:bodyPr>
          <a:lstStyle>
            <a:lvl1pPr>
              <a:defRPr sz="1400" b="1">
                <a:solidFill>
                  <a:srgbClr val="000000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105DA8B-4579-384E-B1B9-C5CC532B5FEB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450812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0249" y="1362075"/>
            <a:ext cx="8221790" cy="12858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60248" y="2880234"/>
            <a:ext cx="2560765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3291206" y="2880234"/>
            <a:ext cx="2560320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6121719" y="2880234"/>
            <a:ext cx="2560320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B23B83D-41CB-C74D-ADB6-8D358BFA83A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6525911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0249" y="1362075"/>
            <a:ext cx="8221790" cy="12858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3"/>
          </p:nvPr>
        </p:nvSpPr>
        <p:spPr>
          <a:xfrm>
            <a:off x="460248" y="2880234"/>
            <a:ext cx="1900365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565804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/>
          </p:nvPr>
        </p:nvSpPr>
        <p:spPr>
          <a:xfrm>
            <a:off x="4672946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5"/>
          </p:nvPr>
        </p:nvSpPr>
        <p:spPr>
          <a:xfrm>
            <a:off x="6780088" y="2880234"/>
            <a:ext cx="1901951" cy="3214179"/>
          </a:xfrm>
        </p:spPr>
        <p:txBody>
          <a:bodyPr>
            <a:noAutofit/>
          </a:bodyPr>
          <a:lstStyle>
            <a:lvl1pPr>
              <a:defRPr sz="1200" b="1">
                <a:solidFill>
                  <a:srgbClr val="0000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1276310-E821-1A43-A138-9E0A4C1582B3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780763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787" y="455614"/>
            <a:ext cx="8229601" cy="8397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128903" y="1362075"/>
            <a:ext cx="2559485" cy="480213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2"/>
          </p:nvPr>
        </p:nvSpPr>
        <p:spPr>
          <a:xfrm>
            <a:off x="452438" y="1362075"/>
            <a:ext cx="5657850" cy="4806892"/>
          </a:xfrm>
        </p:spPr>
        <p:txBody>
          <a:bodyPr anchor="ctr" anchorCtr="1"/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2776438A-5AA9-8240-BCCE-0D1C79B48788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2618385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2075"/>
            <a:ext cx="2509520" cy="22867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850640"/>
            <a:ext cx="8229600" cy="201358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2"/>
          </p:nvPr>
        </p:nvSpPr>
        <p:spPr>
          <a:xfrm>
            <a:off x="3317240" y="1362075"/>
            <a:ext cx="2509520" cy="22867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6177280" y="1362075"/>
            <a:ext cx="2509520" cy="228678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70B288-AEB7-494C-BF52-AD1DD520CD7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51434277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D409D-9C09-3742-826E-06F4E7FD53FC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44867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41090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284419"/>
            <a:ext cx="7772400" cy="1525587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tx2">
                    <a:alpha val="0"/>
                  </a:schemeClr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rgbClr val="0050B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0048256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omcast_pos_RGB_Digi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5944" y="2865727"/>
            <a:ext cx="3050056" cy="110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/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811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45" y="2264566"/>
            <a:ext cx="8237175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1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5030" y="3124003"/>
            <a:ext cx="8219084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67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85804"/>
            <a:ext cx="8229600" cy="427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6766" y="1521701"/>
            <a:ext cx="7461763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6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2165" y="2860888"/>
            <a:ext cx="7466498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887413" y="3282092"/>
            <a:ext cx="7461250" cy="19088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63945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15" y="187585"/>
            <a:ext cx="8492567" cy="61088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 2 Line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57222" y="1004057"/>
            <a:ext cx="8492561" cy="4754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7172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7805"/>
            <a:ext cx="8839200" cy="758825"/>
          </a:xfrm>
          <a:effectLst/>
        </p:spPr>
        <p:txBody>
          <a:bodyPr anchor="b"/>
          <a:lstStyle>
            <a:lvl1pPr algn="l">
              <a:defRPr sz="3600" b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63500">
                    <a:schemeClr val="bg1">
                      <a:alpha val="15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" y="1600200"/>
            <a:ext cx="8839200" cy="4165600"/>
          </a:xfrm>
        </p:spPr>
        <p:txBody>
          <a:bodyPr/>
          <a:lstStyle>
            <a:lvl1pPr>
              <a:defRPr b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" y="889000"/>
            <a:ext cx="6400800" cy="406400"/>
          </a:xfrm>
          <a:effectLst/>
        </p:spPr>
        <p:txBody>
          <a:bodyPr anchor="ctr"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1"/>
                </a:solidFill>
                <a:effectLst>
                  <a:glow rad="50800">
                    <a:schemeClr val="bg1">
                      <a:alpha val="15000"/>
                    </a:schemeClr>
                  </a:glow>
                </a:effectLst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07060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>
                <a:solidFill>
                  <a:srgbClr val="D8D8D8">
                    <a:lumMod val="50000"/>
                  </a:srgbClr>
                </a:solidFill>
                <a:latin typeface="Arial"/>
              </a:rPr>
              <a:t>Slide </a:t>
            </a:r>
            <a:fld id="{E4359386-05E0-4F47-AE78-12F821A00290}" type="slidenum">
              <a:rPr lang="en-US" smtClean="0">
                <a:solidFill>
                  <a:srgbClr val="D8D8D8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D8D8D8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4010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15C600-8801-4FFF-BC49-D09EDC6BA28D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8/21/19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A48EC-9ABD-4E01-8EF8-AAF7AFE16C9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3154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4" y="1362385"/>
            <a:ext cx="3883124" cy="1077219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7687" y="1362385"/>
            <a:ext cx="3879112" cy="1077219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58788" y="6480175"/>
            <a:ext cx="296862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7797A69-8D46-3648-8877-C5041C55D61D}" type="slidenum">
              <a:rPr lang="en-US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737300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55084" cy="1143000"/>
          </a:xfrm>
          <a:prstGeom prst="rect">
            <a:avLst/>
          </a:prstGeom>
        </p:spPr>
        <p:txBody>
          <a:bodyPr anchor="ctr" anchorCtr="0"/>
          <a:lstStyle>
            <a:lvl1pPr>
              <a:defRPr sz="4000" cap="none">
                <a:solidFill>
                  <a:srgbClr val="113675"/>
                </a:solidFill>
              </a:defRPr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3" y="1417640"/>
            <a:ext cx="8255085" cy="4708525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 typeface="Arial"/>
              <a:buChar char="•"/>
              <a:defRPr sz="28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Enter Bullet/Content</a:t>
            </a:r>
          </a:p>
          <a:p>
            <a:pPr lvl="0"/>
            <a:r>
              <a:rPr lang="en-US" dirty="0"/>
              <a:t>Enter Bullet/Content</a:t>
            </a:r>
          </a:p>
          <a:p>
            <a:pPr lvl="0"/>
            <a:r>
              <a:rPr lang="en-US" dirty="0"/>
              <a:t>Enter Bullet/Content</a:t>
            </a:r>
          </a:p>
          <a:p>
            <a:pPr lvl="0"/>
            <a:r>
              <a:rPr lang="en-US" dirty="0"/>
              <a:t>Enter Bullet/Content</a:t>
            </a:r>
          </a:p>
          <a:p>
            <a:pPr lvl="0"/>
            <a:r>
              <a:rPr lang="en-US" dirty="0"/>
              <a:t>Enter Bullet/Content</a:t>
            </a:r>
          </a:p>
          <a:p>
            <a:pPr lvl="0"/>
            <a:r>
              <a:rPr lang="en-US" dirty="0"/>
              <a:t>Enter Bullet/Content</a:t>
            </a:r>
          </a:p>
        </p:txBody>
      </p:sp>
    </p:spTree>
    <p:extLst>
      <p:ext uri="{BB962C8B-B14F-4D97-AF65-F5344CB8AC3E}">
        <p14:creationId xmlns:p14="http://schemas.microsoft.com/office/powerpoint/2010/main" val="16406913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45" y="2264566"/>
            <a:ext cx="8237175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1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5030" y="3124003"/>
            <a:ext cx="8219084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9438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6766" y="1521701"/>
            <a:ext cx="7461763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6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2165" y="2860888"/>
            <a:ext cx="7466498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887413" y="3282092"/>
            <a:ext cx="7461250" cy="19088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4073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15" y="187585"/>
            <a:ext cx="8492567" cy="61088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 2 Line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57222" y="1004057"/>
            <a:ext cx="8492561" cy="4754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770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7805"/>
            <a:ext cx="8839200" cy="758825"/>
          </a:xfrm>
          <a:effectLst/>
        </p:spPr>
        <p:txBody>
          <a:bodyPr anchor="b"/>
          <a:lstStyle>
            <a:lvl1pPr algn="l">
              <a:defRPr sz="3600" b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63500">
                    <a:schemeClr val="bg1">
                      <a:alpha val="15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" y="1600200"/>
            <a:ext cx="8839200" cy="4165600"/>
          </a:xfrm>
        </p:spPr>
        <p:txBody>
          <a:bodyPr/>
          <a:lstStyle>
            <a:lvl1pPr>
              <a:defRPr b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" y="889000"/>
            <a:ext cx="6400800" cy="406400"/>
          </a:xfrm>
          <a:effectLst/>
        </p:spPr>
        <p:txBody>
          <a:bodyPr anchor="ctr"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1"/>
                </a:solidFill>
                <a:effectLst>
                  <a:glow rad="50800">
                    <a:schemeClr val="bg1">
                      <a:alpha val="15000"/>
                    </a:schemeClr>
                  </a:glow>
                </a:effectLst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07060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>
                <a:solidFill>
                  <a:srgbClr val="D8D8D8">
                    <a:lumMod val="50000"/>
                  </a:srgbClr>
                </a:solidFill>
                <a:latin typeface="Arial"/>
              </a:rPr>
              <a:t>Slide </a:t>
            </a:r>
            <a:fld id="{E4359386-05E0-4F47-AE78-12F821A00290}" type="slidenum">
              <a:rPr lang="en-US" smtClean="0">
                <a:solidFill>
                  <a:srgbClr val="D8D8D8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D8D8D8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01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49" y="308851"/>
            <a:ext cx="8728776" cy="350839"/>
          </a:xfrm>
        </p:spPr>
        <p:txBody>
          <a:bodyPr/>
          <a:lstStyle>
            <a:lvl1pPr>
              <a:defRPr sz="2000" b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95549" y="1265243"/>
            <a:ext cx="8382000" cy="4525963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 lang="en-US" sz="1600" b="1" kern="1200" baseline="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231775" indent="-231775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None/>
              <a:defRPr lang="en-US" sz="1600" b="1" kern="1200" baseline="0" dirty="0" smtClean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461963" indent="-230188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Verdana" pitchFamily="34" charset="0"/>
              <a:buChar char="–"/>
              <a:defRPr lang="en-US" sz="14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2625" indent="-220663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31775" algn="l" defTabSz="914400" rtl="0" eaLnBrk="1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Verdana" pitchFamily="34" charset="0"/>
              <a:buChar char="–"/>
              <a:defRPr lang="en-US" sz="1200" b="0" kern="1200" baseline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146175" indent="-231775">
              <a:spcBef>
                <a:spcPts val="200"/>
              </a:spcBef>
              <a:spcAft>
                <a:spcPts val="200"/>
              </a:spcAft>
              <a:defRPr sz="1200" baseline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1"/>
          <p:cNvSpPr>
            <a:spLocks noGrp="1"/>
          </p:cNvSpPr>
          <p:nvPr>
            <p:ph sz="quarter" idx="10"/>
          </p:nvPr>
        </p:nvSpPr>
        <p:spPr>
          <a:xfrm>
            <a:off x="4589464" y="6647"/>
            <a:ext cx="3609658" cy="264160"/>
          </a:xfrm>
          <a:prstGeom prst="rect">
            <a:avLst/>
          </a:prstGeom>
        </p:spPr>
        <p:txBody>
          <a:bodyPr>
            <a:noAutofit/>
          </a:bodyPr>
          <a:lstStyle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buNone/>
              <a:defRPr lang="en-US" sz="1200" b="0" kern="1200" baseline="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97093"/>
            <a:ext cx="9144000" cy="24731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26685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15C600-8801-4FFF-BC49-D09EDC6BA28D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8/21/19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A48EC-9ABD-4E01-8EF8-AAF7AFE16C9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2342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97093"/>
            <a:ext cx="9144000" cy="24731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7240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45" y="2264566"/>
            <a:ext cx="8237175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1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5030" y="3124003"/>
            <a:ext cx="8219084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1933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6766" y="1521701"/>
            <a:ext cx="7461763" cy="907145"/>
          </a:xfrm>
          <a:prstGeom prst="rect">
            <a:avLst/>
          </a:prstGeom>
        </p:spPr>
        <p:txBody>
          <a:bodyPr lIns="0" rIns="102397">
            <a:noAutofit/>
          </a:bodyPr>
          <a:lstStyle>
            <a:lvl1pPr>
              <a:defRPr sz="36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82165" y="2860888"/>
            <a:ext cx="7466498" cy="0"/>
          </a:xfrm>
          <a:prstGeom prst="line">
            <a:avLst/>
          </a:prstGeom>
          <a:ln w="38100" cmpd="sng">
            <a:solidFill>
              <a:srgbClr val="1484D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887413" y="3282092"/>
            <a:ext cx="7461250" cy="19088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947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15" y="187585"/>
            <a:ext cx="8492567" cy="610883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0000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 2 Line</a:t>
            </a:r>
          </a:p>
        </p:txBody>
      </p:sp>
      <p:sp>
        <p:nvSpPr>
          <p:cNvPr id="18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57222" y="1004057"/>
            <a:ext cx="8492561" cy="475455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defRPr sz="24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3508686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5952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7805"/>
            <a:ext cx="8839200" cy="758825"/>
          </a:xfrm>
          <a:effectLst/>
        </p:spPr>
        <p:txBody>
          <a:bodyPr anchor="b"/>
          <a:lstStyle>
            <a:lvl1pPr algn="l">
              <a:defRPr sz="3600" b="0">
                <a:solidFill>
                  <a:schemeClr val="tx1">
                    <a:lumMod val="90000"/>
                    <a:lumOff val="10000"/>
                  </a:schemeClr>
                </a:solidFill>
                <a:effectLst>
                  <a:glow rad="63500">
                    <a:schemeClr val="bg1">
                      <a:alpha val="15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" y="1600200"/>
            <a:ext cx="8839200" cy="4165600"/>
          </a:xfrm>
        </p:spPr>
        <p:txBody>
          <a:bodyPr/>
          <a:lstStyle>
            <a:lvl1pPr>
              <a:defRPr b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" y="889000"/>
            <a:ext cx="6400800" cy="406400"/>
          </a:xfrm>
          <a:effectLst/>
        </p:spPr>
        <p:txBody>
          <a:bodyPr anchor="ctr"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1"/>
                </a:solidFill>
                <a:effectLst>
                  <a:glow rad="50800">
                    <a:schemeClr val="bg1">
                      <a:alpha val="15000"/>
                    </a:schemeClr>
                  </a:glow>
                </a:effectLst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070603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>
                <a:solidFill>
                  <a:srgbClr val="D8D8D8">
                    <a:lumMod val="50000"/>
                  </a:srgbClr>
                </a:solidFill>
                <a:latin typeface="Arial"/>
              </a:rPr>
              <a:t>Slide </a:t>
            </a:r>
            <a:fld id="{E4359386-05E0-4F47-AE78-12F821A00290}" type="slidenum">
              <a:rPr lang="en-US" smtClean="0">
                <a:solidFill>
                  <a:srgbClr val="D8D8D8">
                    <a:lumMod val="50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D8D8D8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708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715C600-8801-4FFF-BC49-D09EDC6BA28D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8/21/19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A48EC-9ABD-4E01-8EF8-AAF7AFE16C9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0084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97093"/>
            <a:ext cx="9144000" cy="247318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12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4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1648"/>
            <a:ext cx="8229600" cy="597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5685"/>
            <a:ext cx="8229600" cy="527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7093"/>
            <a:ext cx="9144000" cy="2473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 i="0">
                <a:solidFill>
                  <a:schemeClr val="tx1">
                    <a:tint val="75000"/>
                  </a:schemeClr>
                </a:solidFill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836543"/>
            <a:ext cx="8229600" cy="158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01526"/>
            <a:ext cx="1715012" cy="480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76903" y="6269815"/>
            <a:ext cx="970758" cy="5436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43" r:id="rId10"/>
    <p:sldLayoutId id="2147483721" r:id="rId11"/>
    <p:sldLayoutId id="2147483722" r:id="rId1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lang="en-US" sz="2000" b="1" i="0" kern="1200" cap="small" dirty="0" smtClean="0">
          <a:solidFill>
            <a:schemeClr val="accent2"/>
          </a:solidFill>
          <a:latin typeface="Helvetica Neue Light"/>
          <a:ea typeface="+mj-ea"/>
          <a:cs typeface="Helvetica Neue Light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/>
        <a:buChar char="•"/>
        <a:defRPr lang="en-US" sz="1800" b="0" i="0" kern="1200" smtClean="0">
          <a:solidFill>
            <a:schemeClr val="tx1">
              <a:lumMod val="75000"/>
              <a:lumOff val="25000"/>
            </a:schemeClr>
          </a:solidFill>
          <a:latin typeface="Helvetica Neue Light"/>
          <a:ea typeface="+mn-ea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600" b="0" i="0" kern="1200" smtClean="0">
          <a:solidFill>
            <a:schemeClr val="tx1">
              <a:lumMod val="75000"/>
              <a:lumOff val="25000"/>
            </a:schemeClr>
          </a:solidFill>
          <a:latin typeface="Helvetica Neue Light"/>
          <a:ea typeface="+mn-ea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b="0" i="0" kern="1200" smtClean="0">
          <a:solidFill>
            <a:schemeClr val="tx1">
              <a:lumMod val="75000"/>
              <a:lumOff val="25000"/>
            </a:schemeClr>
          </a:solidFill>
          <a:latin typeface="Helvetica Neue Light"/>
          <a:ea typeface="+mn-ea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400" b="0" i="0" kern="1200" smtClean="0">
          <a:solidFill>
            <a:schemeClr val="tx1">
              <a:lumMod val="75000"/>
              <a:lumOff val="25000"/>
            </a:schemeClr>
          </a:solidFill>
          <a:latin typeface="Helvetica Neue Light"/>
          <a:ea typeface="+mn-ea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400" b="0" i="0" kern="1200" dirty="0" smtClean="0">
          <a:solidFill>
            <a:schemeClr val="tx1">
              <a:lumMod val="75000"/>
              <a:lumOff val="25000"/>
            </a:schemeClr>
          </a:solidFill>
          <a:latin typeface="Helvetica Neue Light"/>
          <a:ea typeface="+mn-ea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mcast_pos_RGB_Digita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667" y="6283325"/>
            <a:ext cx="84372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455613"/>
            <a:ext cx="8229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370013"/>
            <a:ext cx="82296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1526" y="185365"/>
            <a:ext cx="2968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9800" eaLnBrk="0" hangingPunct="0">
              <a:defRPr sz="800"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49FEBD-C9BA-E141-BD0D-EC90BB418CA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2" y="6236222"/>
            <a:ext cx="1715012" cy="480203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8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ヒラギノ角ゴ Pro W3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400"/>
        </a:spcBef>
        <a:spcAft>
          <a:spcPct val="0"/>
        </a:spcAft>
        <a:buFont typeface="Arial" charset="0"/>
        <a:defRPr sz="14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173038" indent="-173038" algn="l" rtl="0" eaLnBrk="1" fontAlgn="base" hangingPunct="1">
        <a:spcBef>
          <a:spcPts val="4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341313" indent="-173038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74625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687388" indent="-174625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mcast_pos_RGB_Digital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051" y="6355080"/>
            <a:ext cx="759349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3444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  <a:ea typeface="ヒラギノ角ゴ Pro W3" charset="0"/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  <a:ea typeface="ヒラギノ角ゴ Pro W3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ヒラギノ角ゴ Pro W3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355080"/>
            <a:ext cx="979715" cy="274320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60" r:id="rId14"/>
    <p:sldLayoutId id="2147483761" r:id="rId15"/>
    <p:sldLayoutId id="2147483762" r:id="rId16"/>
    <p:sldLayoutId id="2147483763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400"/>
        </a:spcBef>
        <a:spcAft>
          <a:spcPct val="0"/>
        </a:spcAft>
        <a:buFont typeface="Arial" charset="0"/>
        <a:defRPr sz="14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1pPr>
      <a:lvl2pPr marL="173038" indent="-173038" algn="l" rtl="0" eaLnBrk="1" fontAlgn="base" hangingPunct="1">
        <a:spcBef>
          <a:spcPts val="4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341313" indent="-173038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514350" indent="-174625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687388" indent="-174625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53000"/>
          </a:xfrm>
          <a:prstGeom prst="rect">
            <a:avLst/>
          </a:prstGeom>
        </p:spPr>
        <p:txBody>
          <a:bodyPr vert="horz" lIns="0" tIns="51199" rIns="102397" bIns="51199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itle Placeholder 29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7171"/>
          </a:xfrm>
          <a:prstGeom prst="rect">
            <a:avLst/>
          </a:prstGeom>
        </p:spPr>
        <p:txBody>
          <a:bodyPr vert="horz" lIns="0" tIns="51199" rIns="102397" bIns="5119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 descr="T&amp;P_logo_Blue_300ppi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53" y="6348809"/>
            <a:ext cx="1778773" cy="460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7182" y="6774874"/>
            <a:ext cx="184666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endParaRPr lang="en-US" sz="800" dirty="0">
              <a:solidFill>
                <a:srgbClr val="109CF0"/>
              </a:solidFill>
              <a:latin typeface="HelveticaNeueLT Std Lt"/>
              <a:ea typeface="ヒラギノ角ゴ ProN W3" charset="-128"/>
              <a:cs typeface="HelveticaNeueLT Std Lt"/>
              <a:sym typeface="Gill Sans" pitchFamily="-112" charset="0"/>
            </a:endParaRPr>
          </a:p>
        </p:txBody>
      </p:sp>
      <p:pic>
        <p:nvPicPr>
          <p:cNvPr id="7" name="Picture 6" descr="Comcast Peakock Logo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6356351"/>
            <a:ext cx="1328962" cy="440872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463326" y="6310996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>
                <a:solidFill>
                  <a:prstClr val="black"/>
                </a:solidFill>
                <a:latin typeface="Calibri"/>
              </a:rPr>
              <a:t>Slide </a:t>
            </a:r>
            <a:fld id="{5640A544-9905-0049-B055-8DB212B025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96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70" r:id="rId5"/>
  </p:sldLayoutIdLst>
  <p:hf hdr="0" ftr="0" dt="0"/>
  <p:txStyles>
    <p:titleStyle>
      <a:lvl1pPr algn="l" defTabSz="511984" rtl="0" eaLnBrk="1" latinLnBrk="0" hangingPunct="1">
        <a:spcBef>
          <a:spcPct val="0"/>
        </a:spcBef>
        <a:buNone/>
        <a:defRPr sz="2800" b="1" i="0" kern="1200">
          <a:solidFill>
            <a:srgbClr val="000000"/>
          </a:solidFill>
          <a:latin typeface="Helvetica Neue"/>
          <a:ea typeface="+mj-ea"/>
          <a:cs typeface="Helvetica Neue"/>
        </a:defRPr>
      </a:lvl1pPr>
    </p:titleStyle>
    <p:bodyStyle>
      <a:lvl1pPr marL="319990" indent="-319990" algn="l" defTabSz="511984" rtl="0" eaLnBrk="1" latinLnBrk="0" hangingPunct="1">
        <a:spcBef>
          <a:spcPct val="20000"/>
        </a:spcBef>
        <a:buClr>
          <a:srgbClr val="1484D1"/>
        </a:buClr>
        <a:buFont typeface="Arial"/>
        <a:buChar char="•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1pPr>
      <a:lvl2pPr marL="641758" indent="-232882" algn="l" defTabSz="511984" rtl="0" eaLnBrk="1" latinLnBrk="0" hangingPunct="1">
        <a:spcBef>
          <a:spcPts val="538"/>
        </a:spcBef>
        <a:buClr>
          <a:srgbClr val="1484D1"/>
        </a:buClr>
        <a:buFont typeface="Lucida Grande"/>
        <a:buChar char="–"/>
        <a:defRPr sz="2000" b="0" i="0" kern="1200" baseline="0">
          <a:solidFill>
            <a:srgbClr val="000000"/>
          </a:solidFill>
          <a:latin typeface="Helvetica Neue"/>
          <a:ea typeface="+mn-ea"/>
          <a:cs typeface="Helvetica Neue"/>
        </a:defRPr>
      </a:lvl2pPr>
      <a:lvl3pPr marL="1279959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3pPr>
      <a:lvl4pPr marL="1791944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4pPr>
      <a:lvl5pPr marL="2303926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5pPr>
      <a:lvl6pPr marL="2815911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4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7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61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8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9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2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5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9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mcast_pos_RGB_Digital.pn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051" y="6355080"/>
            <a:ext cx="759349" cy="27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5613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3444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228600"/>
            <a:ext cx="914400" cy="1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39800" eaLnBrk="0" hangingPunct="0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  <a:ea typeface="ヒラギノ角ゴ Pro W3" charset="0"/>
              </a:rPr>
              <a:t>PAGE </a:t>
            </a:r>
            <a:fld id="{5749FEBD-C9BA-E141-BD0D-EC90BB418CA4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  <a:ea typeface="ヒラギノ角ゴ Pro W3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ea typeface="ヒラギノ角ゴ Pro W3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355080"/>
            <a:ext cx="979715" cy="274320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743994" y="6400800"/>
            <a:ext cx="3656013" cy="2286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6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  <a:ea typeface="ヒラギノ角ゴ Pro W3" charset="0"/>
                <a:cs typeface="ヒラギノ角ゴ Pro W3" charset="0"/>
              </a:rPr>
              <a:t>Comcast Confidential &amp; Proprietary</a:t>
            </a:r>
            <a:endParaRPr lang="en-US" dirty="0">
              <a:solidFill>
                <a:srgbClr val="000000">
                  <a:lumMod val="75000"/>
                  <a:lumOff val="25000"/>
                </a:srgbClr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3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400"/>
        </a:spcBef>
        <a:spcAft>
          <a:spcPct val="0"/>
        </a:spcAft>
        <a:buFont typeface="Arial" charset="0"/>
        <a:defRPr sz="14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1pPr>
      <a:lvl2pPr marL="173038" indent="-173038" algn="l" rtl="0" eaLnBrk="1" fontAlgn="base" hangingPunct="1">
        <a:spcBef>
          <a:spcPts val="4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341313" indent="-173038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514350" indent="-174625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687388" indent="-174625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mcast_pos_RGB_Digita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667" y="6283325"/>
            <a:ext cx="84372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455613"/>
            <a:ext cx="8229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8788" y="1370013"/>
            <a:ext cx="8229600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1526" y="185365"/>
            <a:ext cx="2968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9800" eaLnBrk="0" hangingPunct="0">
              <a:defRPr sz="800"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49FEBD-C9BA-E141-BD0D-EC90BB418CA4}" type="slidenum">
              <a:rPr lang="en-US">
                <a:solidFill>
                  <a:srgbClr val="000000"/>
                </a:solidFill>
                <a:latin typeface="Arial"/>
                <a:ea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2" y="6236222"/>
            <a:ext cx="1715012" cy="480203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9786" y="6437315"/>
            <a:ext cx="3656013" cy="228600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8657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accent1"/>
          </a:solidFill>
          <a:latin typeface="+mj-lt"/>
          <a:ea typeface="ヒラギノ角ゴ Pro W3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9F0812"/>
          </a:solidFill>
          <a:latin typeface="Arial" charset="0"/>
          <a:ea typeface="ヒラギノ角ゴ Pro W3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400"/>
        </a:spcBef>
        <a:spcAft>
          <a:spcPct val="0"/>
        </a:spcAft>
        <a:buFont typeface="Arial" charset="0"/>
        <a:defRPr sz="1400">
          <a:solidFill>
            <a:schemeClr val="tx1"/>
          </a:solidFill>
          <a:latin typeface="+mn-lt"/>
          <a:ea typeface="ヒラギノ角ゴ Pro W3" charset="0"/>
          <a:cs typeface="+mn-cs"/>
        </a:defRPr>
      </a:lvl1pPr>
      <a:lvl2pPr marL="173038" indent="-173038" algn="l" rtl="0" eaLnBrk="1" fontAlgn="base" hangingPunct="1">
        <a:spcBef>
          <a:spcPts val="4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341313" indent="-173038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74625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687388" indent="-174625" algn="l" rtl="0" eaLnBrk="1" fontAlgn="base" hangingPunct="1">
        <a:spcBef>
          <a:spcPts val="400"/>
        </a:spcBef>
        <a:spcAft>
          <a:spcPct val="0"/>
        </a:spcAft>
        <a:buFont typeface="Lucida Grande" charset="0"/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21717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6289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5433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53000"/>
          </a:xfrm>
          <a:prstGeom prst="rect">
            <a:avLst/>
          </a:prstGeom>
        </p:spPr>
        <p:txBody>
          <a:bodyPr vert="horz" lIns="0" tIns="51199" rIns="102397" bIns="51199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itle Placeholder 29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917171"/>
          </a:xfrm>
          <a:prstGeom prst="rect">
            <a:avLst/>
          </a:prstGeom>
        </p:spPr>
        <p:txBody>
          <a:bodyPr vert="horz" lIns="0" tIns="51199" rIns="102397" bIns="5119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 descr="T&amp;P_logo_Blue_300ppi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57" y="6348811"/>
            <a:ext cx="1778773" cy="460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7182" y="6774875"/>
            <a:ext cx="184666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endParaRPr lang="en-US" sz="800" dirty="0">
              <a:solidFill>
                <a:srgbClr val="109CF0"/>
              </a:solidFill>
              <a:latin typeface="HelveticaNeueLT Std Lt"/>
              <a:ea typeface="ヒラギノ角ゴ ProN W3" charset="-128"/>
              <a:cs typeface="HelveticaNeueLT Std Lt"/>
              <a:sym typeface="Gill Sans" pitchFamily="-112" charset="0"/>
            </a:endParaRPr>
          </a:p>
        </p:txBody>
      </p:sp>
      <p:pic>
        <p:nvPicPr>
          <p:cNvPr id="7" name="Picture 6" descr="Comcast Peakock Logo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6356351"/>
            <a:ext cx="1328962" cy="440872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463326" y="6310996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>
                <a:solidFill>
                  <a:prstClr val="black"/>
                </a:solidFill>
                <a:latin typeface="Calibri"/>
              </a:rPr>
              <a:t>Slide </a:t>
            </a:r>
            <a:fld id="{5640A544-9905-0049-B055-8DB212B025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32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9" r:id="rId6"/>
    <p:sldLayoutId id="2147483900" r:id="rId7"/>
  </p:sldLayoutIdLst>
  <p:hf hdr="0" ftr="0" dt="0"/>
  <p:txStyles>
    <p:titleStyle>
      <a:lvl1pPr algn="l" defTabSz="511984" rtl="0" eaLnBrk="1" latinLnBrk="0" hangingPunct="1">
        <a:spcBef>
          <a:spcPct val="0"/>
        </a:spcBef>
        <a:buNone/>
        <a:defRPr sz="2800" b="1" i="0" kern="1200">
          <a:solidFill>
            <a:srgbClr val="000000"/>
          </a:solidFill>
          <a:latin typeface="Helvetica Neue"/>
          <a:ea typeface="+mj-ea"/>
          <a:cs typeface="Helvetica Neue"/>
        </a:defRPr>
      </a:lvl1pPr>
    </p:titleStyle>
    <p:bodyStyle>
      <a:lvl1pPr marL="319990" indent="-319990" algn="l" defTabSz="511984" rtl="0" eaLnBrk="1" latinLnBrk="0" hangingPunct="1">
        <a:spcBef>
          <a:spcPct val="20000"/>
        </a:spcBef>
        <a:buClr>
          <a:srgbClr val="1484D1"/>
        </a:buClr>
        <a:buFont typeface="Arial"/>
        <a:buChar char="•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1pPr>
      <a:lvl2pPr marL="641758" indent="-232882" algn="l" defTabSz="511984" rtl="0" eaLnBrk="1" latinLnBrk="0" hangingPunct="1">
        <a:spcBef>
          <a:spcPts val="538"/>
        </a:spcBef>
        <a:buClr>
          <a:srgbClr val="1484D1"/>
        </a:buClr>
        <a:buFont typeface="Lucida Grande"/>
        <a:buChar char="–"/>
        <a:defRPr sz="2000" b="0" i="0" kern="1200" baseline="0">
          <a:solidFill>
            <a:srgbClr val="000000"/>
          </a:solidFill>
          <a:latin typeface="Helvetica Neue"/>
          <a:ea typeface="+mn-ea"/>
          <a:cs typeface="Helvetica Neue"/>
        </a:defRPr>
      </a:lvl2pPr>
      <a:lvl3pPr marL="1279959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3pPr>
      <a:lvl4pPr marL="1791944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4pPr>
      <a:lvl5pPr marL="2303926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5pPr>
      <a:lvl6pPr marL="2815911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4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7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61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8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9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2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5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9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53000"/>
          </a:xfrm>
          <a:prstGeom prst="rect">
            <a:avLst/>
          </a:prstGeom>
        </p:spPr>
        <p:txBody>
          <a:bodyPr vert="horz" lIns="0" tIns="51199" rIns="102397" bIns="51199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itle Placeholder 29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917171"/>
          </a:xfrm>
          <a:prstGeom prst="rect">
            <a:avLst/>
          </a:prstGeom>
        </p:spPr>
        <p:txBody>
          <a:bodyPr vert="horz" lIns="0" tIns="51199" rIns="102397" bIns="5119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 descr="T&amp;P_logo_Blue_300ppi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57" y="6348811"/>
            <a:ext cx="1778773" cy="460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7182" y="6774875"/>
            <a:ext cx="184666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endParaRPr lang="en-US" sz="800" dirty="0">
              <a:solidFill>
                <a:srgbClr val="109CF0"/>
              </a:solidFill>
              <a:latin typeface="HelveticaNeueLT Std Lt"/>
              <a:ea typeface="ヒラギノ角ゴ ProN W3" charset="-128"/>
              <a:cs typeface="HelveticaNeueLT Std Lt"/>
              <a:sym typeface="Gill Sans" pitchFamily="-112" charset="0"/>
            </a:endParaRPr>
          </a:p>
        </p:txBody>
      </p:sp>
      <p:pic>
        <p:nvPicPr>
          <p:cNvPr id="7" name="Picture 6" descr="Comcast Peakock Logo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6356351"/>
            <a:ext cx="1328962" cy="440872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463326" y="6310996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>
                <a:solidFill>
                  <a:prstClr val="black"/>
                </a:solidFill>
                <a:latin typeface="Calibri"/>
              </a:rPr>
              <a:t>Slide </a:t>
            </a:r>
            <a:fld id="{5640A544-9905-0049-B055-8DB212B025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99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8" r:id="rId6"/>
  </p:sldLayoutIdLst>
  <p:hf hdr="0" ftr="0" dt="0"/>
  <p:txStyles>
    <p:titleStyle>
      <a:lvl1pPr algn="l" defTabSz="511984" rtl="0" eaLnBrk="1" latinLnBrk="0" hangingPunct="1">
        <a:spcBef>
          <a:spcPct val="0"/>
        </a:spcBef>
        <a:buNone/>
        <a:defRPr sz="2800" b="1" i="0" kern="1200">
          <a:solidFill>
            <a:srgbClr val="000000"/>
          </a:solidFill>
          <a:latin typeface="Helvetica Neue"/>
          <a:ea typeface="+mj-ea"/>
          <a:cs typeface="Helvetica Neue"/>
        </a:defRPr>
      </a:lvl1pPr>
    </p:titleStyle>
    <p:bodyStyle>
      <a:lvl1pPr marL="319990" indent="-319990" algn="l" defTabSz="511984" rtl="0" eaLnBrk="1" latinLnBrk="0" hangingPunct="1">
        <a:spcBef>
          <a:spcPct val="20000"/>
        </a:spcBef>
        <a:buClr>
          <a:srgbClr val="1484D1"/>
        </a:buClr>
        <a:buFont typeface="Arial"/>
        <a:buChar char="•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1pPr>
      <a:lvl2pPr marL="641758" indent="-232882" algn="l" defTabSz="511984" rtl="0" eaLnBrk="1" latinLnBrk="0" hangingPunct="1">
        <a:spcBef>
          <a:spcPts val="538"/>
        </a:spcBef>
        <a:buClr>
          <a:srgbClr val="1484D1"/>
        </a:buClr>
        <a:buFont typeface="Lucida Grande"/>
        <a:buChar char="–"/>
        <a:defRPr sz="2000" b="0" i="0" kern="1200" baseline="0">
          <a:solidFill>
            <a:srgbClr val="000000"/>
          </a:solidFill>
          <a:latin typeface="Helvetica Neue"/>
          <a:ea typeface="+mn-ea"/>
          <a:cs typeface="Helvetica Neue"/>
        </a:defRPr>
      </a:lvl2pPr>
      <a:lvl3pPr marL="1279959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3pPr>
      <a:lvl4pPr marL="1791944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4pPr>
      <a:lvl5pPr marL="2303926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5pPr>
      <a:lvl6pPr marL="2815911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4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7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61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8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9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2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5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9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53000"/>
          </a:xfrm>
          <a:prstGeom prst="rect">
            <a:avLst/>
          </a:prstGeom>
        </p:spPr>
        <p:txBody>
          <a:bodyPr vert="horz" lIns="0" tIns="51199" rIns="102397" bIns="51199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0" name="Title Placeholder 29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917171"/>
          </a:xfrm>
          <a:prstGeom prst="rect">
            <a:avLst/>
          </a:prstGeom>
        </p:spPr>
        <p:txBody>
          <a:bodyPr vert="horz" lIns="0" tIns="51199" rIns="102397" bIns="51199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 descr="T&amp;P_logo_Blue_300ppi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57" y="6348811"/>
            <a:ext cx="1778773" cy="460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7182" y="6774875"/>
            <a:ext cx="184666" cy="31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endParaRPr lang="en-US" sz="800" dirty="0">
              <a:solidFill>
                <a:srgbClr val="109CF0"/>
              </a:solidFill>
              <a:latin typeface="HelveticaNeueLT Std Lt"/>
              <a:ea typeface="ヒラギノ角ゴ ProN W3" charset="-128"/>
              <a:cs typeface="HelveticaNeueLT Std Lt"/>
              <a:sym typeface="Gill Sans" pitchFamily="-112" charset="0"/>
            </a:endParaRPr>
          </a:p>
        </p:txBody>
      </p:sp>
      <p:pic>
        <p:nvPicPr>
          <p:cNvPr id="7" name="Picture 6" descr="Comcast Peakock Logo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" y="6356351"/>
            <a:ext cx="1328962" cy="440872"/>
          </a:xfrm>
          <a:prstGeom prst="rect">
            <a:avLst/>
          </a:prstGeom>
        </p:spPr>
      </p:pic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463326" y="6310996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>
                <a:solidFill>
                  <a:prstClr val="black"/>
                </a:solidFill>
                <a:latin typeface="Calibri"/>
              </a:rPr>
              <a:t>Slide </a:t>
            </a:r>
            <a:fld id="{5640A544-9905-0049-B055-8DB212B025B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616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6" r:id="rId6"/>
  </p:sldLayoutIdLst>
  <p:hf hdr="0" ftr="0" dt="0"/>
  <p:txStyles>
    <p:titleStyle>
      <a:lvl1pPr algn="l" defTabSz="511984" rtl="0" eaLnBrk="1" latinLnBrk="0" hangingPunct="1">
        <a:spcBef>
          <a:spcPct val="0"/>
        </a:spcBef>
        <a:buNone/>
        <a:defRPr sz="2800" b="1" i="0" kern="1200">
          <a:solidFill>
            <a:srgbClr val="000000"/>
          </a:solidFill>
          <a:latin typeface="Helvetica Neue"/>
          <a:ea typeface="+mj-ea"/>
          <a:cs typeface="Helvetica Neue"/>
        </a:defRPr>
      </a:lvl1pPr>
    </p:titleStyle>
    <p:bodyStyle>
      <a:lvl1pPr marL="319990" indent="-319990" algn="l" defTabSz="511984" rtl="0" eaLnBrk="1" latinLnBrk="0" hangingPunct="1">
        <a:spcBef>
          <a:spcPct val="20000"/>
        </a:spcBef>
        <a:buClr>
          <a:srgbClr val="1484D1"/>
        </a:buClr>
        <a:buFont typeface="Arial"/>
        <a:buChar char="•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1pPr>
      <a:lvl2pPr marL="641758" indent="-232882" algn="l" defTabSz="511984" rtl="0" eaLnBrk="1" latinLnBrk="0" hangingPunct="1">
        <a:spcBef>
          <a:spcPts val="538"/>
        </a:spcBef>
        <a:buClr>
          <a:srgbClr val="1484D1"/>
        </a:buClr>
        <a:buFont typeface="Lucida Grande"/>
        <a:buChar char="–"/>
        <a:defRPr sz="2000" b="0" i="0" kern="1200" baseline="0">
          <a:solidFill>
            <a:srgbClr val="000000"/>
          </a:solidFill>
          <a:latin typeface="Helvetica Neue"/>
          <a:ea typeface="+mn-ea"/>
          <a:cs typeface="Helvetica Neue"/>
        </a:defRPr>
      </a:lvl2pPr>
      <a:lvl3pPr marL="1279959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3pPr>
      <a:lvl4pPr marL="1791944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4pPr>
      <a:lvl5pPr marL="2303926" indent="-255992" algn="l" defTabSz="511984" rtl="0" eaLnBrk="1" latinLnBrk="0" hangingPunct="1">
        <a:spcBef>
          <a:spcPct val="20000"/>
        </a:spcBef>
        <a:buClr>
          <a:srgbClr val="1484D1"/>
        </a:buClr>
        <a:buFont typeface="Lucida Grande"/>
        <a:buChar char="–"/>
        <a:defRPr sz="2000" b="0" i="0" kern="1200">
          <a:solidFill>
            <a:srgbClr val="000000"/>
          </a:solidFill>
          <a:latin typeface="Helvetica Neue"/>
          <a:ea typeface="+mn-ea"/>
          <a:cs typeface="Helvetica Neue"/>
        </a:defRPr>
      </a:lvl5pPr>
      <a:lvl6pPr marL="2815911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4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7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61" indent="-255992" algn="l" defTabSz="51198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8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9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2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5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9" algn="l" defTabSz="51198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jorge_salinger@cable.comcast.com" TargetMode="Externa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3670" y="1835205"/>
            <a:ext cx="8237175" cy="907145"/>
          </a:xfrm>
        </p:spPr>
        <p:txBody>
          <a:bodyPr/>
          <a:lstStyle/>
          <a:p>
            <a:r>
              <a:rPr lang="en-US" sz="3600" dirty="0"/>
              <a:t>Comcast’s Network Architecture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775" y="3504895"/>
            <a:ext cx="637518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spcAft>
                <a:spcPts val="600"/>
              </a:spcAft>
            </a:pPr>
            <a:r>
              <a:rPr lang="en-US" sz="2800" dirty="0"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Jorge Salinger</a:t>
            </a:r>
          </a:p>
          <a:p>
            <a:pPr marL="0">
              <a:spcAft>
                <a:spcPts val="600"/>
              </a:spcAft>
            </a:pPr>
            <a:r>
              <a:rPr lang="en-US" sz="2800" kern="1200" dirty="0"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VP, Access Architecture</a:t>
            </a:r>
          </a:p>
          <a:p>
            <a:pPr marL="0">
              <a:spcAft>
                <a:spcPts val="600"/>
              </a:spcAft>
            </a:pPr>
            <a:r>
              <a:rPr lang="en-US" sz="2800" dirty="0" err="1">
                <a:solidFill>
                  <a:srgbClr val="3366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jorge_salinger@cable.comcast.com</a:t>
            </a:r>
            <a:endParaRPr lang="en-US" sz="2800" kern="1200" dirty="0">
              <a:solidFill>
                <a:srgbClr val="3366FF"/>
              </a:solidFill>
              <a:latin typeface="HelveticaNeueLT Std Lt"/>
              <a:ea typeface="ヒラギノ角ゴ ProN W3" charset="-128"/>
              <a:cs typeface="HelveticaNeueLT Std Lt"/>
              <a:sym typeface="Gill Sans" pitchFamily="-112" charset="0"/>
            </a:endParaRPr>
          </a:p>
          <a:p>
            <a:pPr marL="0">
              <a:spcAft>
                <a:spcPts val="600"/>
              </a:spcAft>
            </a:pPr>
            <a:endParaRPr lang="en-US" sz="2800" kern="1200" dirty="0">
              <a:latin typeface="HelveticaNeueLT Std Lt"/>
              <a:ea typeface="ヒラギノ角ゴ ProN W3" charset="-128"/>
              <a:cs typeface="HelveticaNeueLT Std Lt"/>
              <a:sym typeface="Gill San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67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917171"/>
          </a:xfrm>
        </p:spPr>
        <p:txBody>
          <a:bodyPr>
            <a:normAutofit/>
          </a:bodyPr>
          <a:lstStyle/>
          <a:p>
            <a:r>
              <a:rPr lang="en-US" dirty="0"/>
              <a:t>Options for Distributed Access Architecture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2" y="1278456"/>
            <a:ext cx="2685186" cy="123348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2" y="2808830"/>
            <a:ext cx="2685186" cy="125132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1" y="4380669"/>
            <a:ext cx="2684066" cy="125203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92" y="1278456"/>
            <a:ext cx="2685186" cy="120726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56" y="2793185"/>
            <a:ext cx="2699622" cy="1190137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181279" y="1373406"/>
            <a:ext cx="1299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1. Digitize in HE and regenerate in node (used for OOB, FM, etc.)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1279" y="2870714"/>
            <a:ext cx="129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 Mode DAC from HE </a:t>
            </a:r>
          </a:p>
          <a:p>
            <a:pPr algn="ctr"/>
            <a:r>
              <a:rPr lang="en-US" sz="1200" dirty="0"/>
              <a:t>to node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1279" y="4486154"/>
            <a:ext cx="129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3. Move lower PHY from HE</a:t>
            </a:r>
          </a:p>
          <a:p>
            <a:pPr algn="ctr"/>
            <a:r>
              <a:rPr lang="en-US" sz="1200" dirty="0"/>
              <a:t>to node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78959" y="1334483"/>
            <a:ext cx="129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4. Move entire PHY from HE</a:t>
            </a:r>
          </a:p>
          <a:p>
            <a:pPr algn="ctr"/>
            <a:r>
              <a:rPr lang="en-US" sz="1200" dirty="0"/>
              <a:t>to node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78959" y="2823701"/>
            <a:ext cx="1299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5. Move PHY and MAC from HE to node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52401" y="6367326"/>
            <a:ext cx="492553" cy="365127"/>
          </a:xfrm>
          <a:prstGeom prst="rect">
            <a:avLst/>
          </a:prstGeom>
        </p:spPr>
        <p:txBody>
          <a:bodyPr/>
          <a:lstStyle/>
          <a:p>
            <a:fld id="{E6466F7E-09FC-E141-8E01-D38771916B7A}" type="slidenum">
              <a:rPr lang="en-US" sz="1200" smtClean="0">
                <a:solidFill>
                  <a:srgbClr val="595959"/>
                </a:solidFill>
                <a:latin typeface="Helvetica Neue"/>
                <a:cs typeface="Helvetica Neue"/>
              </a:rPr>
              <a:pPr/>
              <a:t>10</a:t>
            </a:fld>
            <a:endParaRPr lang="en-US" sz="1200" dirty="0">
              <a:solidFill>
                <a:srgbClr val="595959"/>
              </a:solidFill>
              <a:latin typeface="Helvetica Neue"/>
              <a:cs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18092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Options 4 and 5 under vendor development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Could also miniaturize the CCAP (</a:t>
            </a:r>
            <a:r>
              <a:rPr lang="en-US" sz="2400" dirty="0" err="1"/>
              <a:t>cDOCSIS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8618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Remote Architectures Easily Deployed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2934850" y="3465981"/>
            <a:ext cx="256078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4505044" y="3122358"/>
            <a:ext cx="323273" cy="321469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57200" y="1637137"/>
            <a:ext cx="2477650" cy="41009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91440" bIns="91440" anchor="ctr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</a:rPr>
              <a:t>CCAP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</a:rPr>
              <a:t>Provides all broadcast and narrowcast services</a:t>
            </a:r>
          </a:p>
        </p:txBody>
      </p:sp>
      <p:sp>
        <p:nvSpPr>
          <p:cNvPr id="94" name="Rectangle 93"/>
          <p:cNvSpPr/>
          <p:nvPr/>
        </p:nvSpPr>
        <p:spPr>
          <a:xfrm>
            <a:off x="5506865" y="3158518"/>
            <a:ext cx="586333" cy="6150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b="1" dirty="0">
                <a:solidFill>
                  <a:prstClr val="white"/>
                </a:solidFill>
                <a:latin typeface="Calibri"/>
              </a:rPr>
              <a:t>DN</a:t>
            </a:r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6098459" y="3291415"/>
            <a:ext cx="2322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330717" y="2436643"/>
            <a:ext cx="0" cy="870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6318144" y="2439360"/>
            <a:ext cx="1591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6997038" y="2221772"/>
            <a:ext cx="297872" cy="443345"/>
            <a:chOff x="6906202" y="2705138"/>
            <a:chExt cx="297872" cy="369454"/>
          </a:xfrm>
        </p:grpSpPr>
        <p:sp>
          <p:nvSpPr>
            <p:cNvPr id="115" name="Isosceles Triangle 114"/>
            <p:cNvSpPr/>
            <p:nvPr/>
          </p:nvSpPr>
          <p:spPr>
            <a:xfrm rot="5400000">
              <a:off x="6870411" y="2740929"/>
              <a:ext cx="369454" cy="29787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Isosceles Triangle 115"/>
            <p:cNvSpPr/>
            <p:nvPr/>
          </p:nvSpPr>
          <p:spPr>
            <a:xfrm rot="16200000">
              <a:off x="6897975" y="2814927"/>
              <a:ext cx="161925" cy="145472"/>
            </a:xfrm>
            <a:prstGeom prst="triangl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0" name="Hexagon 119"/>
          <p:cNvSpPr/>
          <p:nvPr/>
        </p:nvSpPr>
        <p:spPr>
          <a:xfrm>
            <a:off x="6425386" y="2343644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Hexagon 120"/>
          <p:cNvSpPr/>
          <p:nvPr/>
        </p:nvSpPr>
        <p:spPr>
          <a:xfrm>
            <a:off x="6699325" y="2345472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Hexagon 121"/>
          <p:cNvSpPr/>
          <p:nvPr/>
        </p:nvSpPr>
        <p:spPr>
          <a:xfrm>
            <a:off x="7407604" y="2350501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Hexagon 122"/>
          <p:cNvSpPr/>
          <p:nvPr/>
        </p:nvSpPr>
        <p:spPr>
          <a:xfrm>
            <a:off x="7681543" y="2352331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8" name="Straight Connector 127"/>
          <p:cNvCxnSpPr/>
          <p:nvPr/>
        </p:nvCxnSpPr>
        <p:spPr>
          <a:xfrm flipV="1">
            <a:off x="7907029" y="2379047"/>
            <a:ext cx="0" cy="1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99983" y="3645288"/>
            <a:ext cx="2322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6332241" y="3645481"/>
            <a:ext cx="0" cy="870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6319668" y="4498132"/>
            <a:ext cx="1591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>
            <a:off x="6998562" y="4280545"/>
            <a:ext cx="297872" cy="443345"/>
            <a:chOff x="6906202" y="2705138"/>
            <a:chExt cx="297872" cy="369454"/>
          </a:xfrm>
        </p:grpSpPr>
        <p:sp>
          <p:nvSpPr>
            <p:cNvPr id="143" name="Isosceles Triangle 142"/>
            <p:cNvSpPr/>
            <p:nvPr/>
          </p:nvSpPr>
          <p:spPr>
            <a:xfrm rot="5400000">
              <a:off x="6870411" y="2740929"/>
              <a:ext cx="369454" cy="29787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Isosceles Triangle 143"/>
            <p:cNvSpPr/>
            <p:nvPr/>
          </p:nvSpPr>
          <p:spPr>
            <a:xfrm rot="16200000">
              <a:off x="6897975" y="2814927"/>
              <a:ext cx="161925" cy="145472"/>
            </a:xfrm>
            <a:prstGeom prst="triangl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8" name="Hexagon 147"/>
          <p:cNvSpPr/>
          <p:nvPr/>
        </p:nvSpPr>
        <p:spPr>
          <a:xfrm>
            <a:off x="6426910" y="4402415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Hexagon 148"/>
          <p:cNvSpPr/>
          <p:nvPr/>
        </p:nvSpPr>
        <p:spPr>
          <a:xfrm>
            <a:off x="6700849" y="4404244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Hexagon 149"/>
          <p:cNvSpPr/>
          <p:nvPr/>
        </p:nvSpPr>
        <p:spPr>
          <a:xfrm>
            <a:off x="7409128" y="4409273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Hexagon 150"/>
          <p:cNvSpPr/>
          <p:nvPr/>
        </p:nvSpPr>
        <p:spPr>
          <a:xfrm>
            <a:off x="7683067" y="4411103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4" name="Straight Connector 153"/>
          <p:cNvCxnSpPr/>
          <p:nvPr/>
        </p:nvCxnSpPr>
        <p:spPr>
          <a:xfrm flipV="1">
            <a:off x="7908553" y="4437820"/>
            <a:ext cx="0" cy="1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093196" y="3466056"/>
            <a:ext cx="846928" cy="36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940124" y="3437008"/>
            <a:ext cx="0" cy="1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Hexagon 131"/>
          <p:cNvSpPr/>
          <p:nvPr/>
        </p:nvSpPr>
        <p:spPr>
          <a:xfrm>
            <a:off x="6422719" y="3401604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Hexagon 132"/>
          <p:cNvSpPr/>
          <p:nvPr/>
        </p:nvSpPr>
        <p:spPr>
          <a:xfrm>
            <a:off x="6696658" y="3403433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17835" y="3611745"/>
            <a:ext cx="125014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Same SM fiber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2993661" y="2343653"/>
            <a:ext cx="637997" cy="94777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631658" y="1335382"/>
            <a:ext cx="125014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1. Deploy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Linecard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 in HE any time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28725" y="1335372"/>
            <a:ext cx="165746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2. Migrate HFC node to DN during CM window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5797127" y="2221774"/>
            <a:ext cx="0" cy="7720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351277" y="1193800"/>
            <a:ext cx="3116647" cy="475210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91440" bIns="91440"/>
          <a:lstStyle/>
          <a:p>
            <a:pPr algn="ctr" eaLnBrk="0" hangingPunct="0">
              <a:spcBef>
                <a:spcPct val="50000"/>
              </a:spcBef>
            </a:pPr>
            <a:r>
              <a:rPr lang="en-US" sz="1200">
                <a:solidFill>
                  <a:prstClr val="black"/>
                </a:solidFill>
                <a:latin typeface="Calibri"/>
              </a:rPr>
              <a:t>Headend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20033" y="4989881"/>
            <a:ext cx="516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Maximize service group size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Minimum changes in HFC network to start</a:t>
            </a: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52401" y="6367326"/>
            <a:ext cx="492553" cy="365127"/>
          </a:xfrm>
          <a:prstGeom prst="rect">
            <a:avLst/>
          </a:prstGeom>
        </p:spPr>
        <p:txBody>
          <a:bodyPr/>
          <a:lstStyle/>
          <a:p>
            <a:fld id="{E6466F7E-09FC-E141-8E01-D38771916B7A}" type="slidenum">
              <a:rPr lang="en-US" sz="1200" smtClean="0">
                <a:solidFill>
                  <a:srgbClr val="595959"/>
                </a:solidFill>
                <a:latin typeface="Helvetica Neue"/>
                <a:cs typeface="Helvetica Neue"/>
              </a:rPr>
              <a:pPr/>
              <a:t>11</a:t>
            </a:fld>
            <a:endParaRPr lang="en-US" sz="1200" dirty="0">
              <a:solidFill>
                <a:srgbClr val="59595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588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Digital Node Segmentation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2934850" y="3463681"/>
            <a:ext cx="256078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4505044" y="3120058"/>
            <a:ext cx="323273" cy="321469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57200" y="1634838"/>
            <a:ext cx="2477650" cy="41009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91440" bIns="91440" anchor="ctr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</a:rPr>
              <a:t>CCAP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</a:rPr>
              <a:t>Provides all broadcast and narrowcast services</a:t>
            </a:r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6098459" y="2767015"/>
            <a:ext cx="2322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6318147" y="2434347"/>
            <a:ext cx="12573" cy="3326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H="1">
            <a:off x="6318144" y="2437061"/>
            <a:ext cx="1591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6997038" y="2219474"/>
            <a:ext cx="297872" cy="443345"/>
            <a:chOff x="6906202" y="2705138"/>
            <a:chExt cx="297872" cy="369454"/>
          </a:xfrm>
        </p:grpSpPr>
        <p:sp>
          <p:nvSpPr>
            <p:cNvPr id="115" name="Isosceles Triangle 114"/>
            <p:cNvSpPr/>
            <p:nvPr/>
          </p:nvSpPr>
          <p:spPr>
            <a:xfrm rot="5400000">
              <a:off x="6870411" y="2740929"/>
              <a:ext cx="369454" cy="29787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Isosceles Triangle 115"/>
            <p:cNvSpPr/>
            <p:nvPr/>
          </p:nvSpPr>
          <p:spPr>
            <a:xfrm rot="16200000">
              <a:off x="6897975" y="2814927"/>
              <a:ext cx="161925" cy="145472"/>
            </a:xfrm>
            <a:prstGeom prst="triangl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0" name="Hexagon 119"/>
          <p:cNvSpPr/>
          <p:nvPr/>
        </p:nvSpPr>
        <p:spPr>
          <a:xfrm>
            <a:off x="6425386" y="2341344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Hexagon 120"/>
          <p:cNvSpPr/>
          <p:nvPr/>
        </p:nvSpPr>
        <p:spPr>
          <a:xfrm>
            <a:off x="6699325" y="2343173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Hexagon 121"/>
          <p:cNvSpPr/>
          <p:nvPr/>
        </p:nvSpPr>
        <p:spPr>
          <a:xfrm>
            <a:off x="7407604" y="2348201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Hexagon 122"/>
          <p:cNvSpPr/>
          <p:nvPr/>
        </p:nvSpPr>
        <p:spPr>
          <a:xfrm>
            <a:off x="7681543" y="2350031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8" name="Straight Connector 127"/>
          <p:cNvCxnSpPr/>
          <p:nvPr/>
        </p:nvCxnSpPr>
        <p:spPr>
          <a:xfrm flipV="1">
            <a:off x="7907029" y="2376749"/>
            <a:ext cx="0" cy="1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6099983" y="4221531"/>
            <a:ext cx="2322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H="1" flipV="1">
            <a:off x="6330717" y="4221540"/>
            <a:ext cx="1524" cy="2916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6319668" y="4495832"/>
            <a:ext cx="1591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>
            <a:off x="6998562" y="4278242"/>
            <a:ext cx="297872" cy="443345"/>
            <a:chOff x="6906202" y="2705138"/>
            <a:chExt cx="297872" cy="369454"/>
          </a:xfrm>
        </p:grpSpPr>
        <p:sp>
          <p:nvSpPr>
            <p:cNvPr id="143" name="Isosceles Triangle 142"/>
            <p:cNvSpPr/>
            <p:nvPr/>
          </p:nvSpPr>
          <p:spPr>
            <a:xfrm rot="5400000">
              <a:off x="6870411" y="2740929"/>
              <a:ext cx="369454" cy="29787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Isosceles Triangle 143"/>
            <p:cNvSpPr/>
            <p:nvPr/>
          </p:nvSpPr>
          <p:spPr>
            <a:xfrm rot="16200000">
              <a:off x="6897975" y="2814927"/>
              <a:ext cx="161925" cy="145472"/>
            </a:xfrm>
            <a:prstGeom prst="triangl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8" name="Hexagon 147"/>
          <p:cNvSpPr/>
          <p:nvPr/>
        </p:nvSpPr>
        <p:spPr>
          <a:xfrm>
            <a:off x="6426910" y="4400116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Hexagon 148"/>
          <p:cNvSpPr/>
          <p:nvPr/>
        </p:nvSpPr>
        <p:spPr>
          <a:xfrm>
            <a:off x="6700849" y="4401944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0" name="Hexagon 149"/>
          <p:cNvSpPr/>
          <p:nvPr/>
        </p:nvSpPr>
        <p:spPr>
          <a:xfrm>
            <a:off x="7409128" y="4406973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1" name="Hexagon 150"/>
          <p:cNvSpPr/>
          <p:nvPr/>
        </p:nvSpPr>
        <p:spPr>
          <a:xfrm>
            <a:off x="7683067" y="4408803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4" name="Straight Connector 153"/>
          <p:cNvCxnSpPr/>
          <p:nvPr/>
        </p:nvCxnSpPr>
        <p:spPr>
          <a:xfrm flipV="1">
            <a:off x="7908553" y="4435517"/>
            <a:ext cx="0" cy="1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5495652" y="2432549"/>
            <a:ext cx="586333" cy="6150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b="1" dirty="0">
                <a:solidFill>
                  <a:prstClr val="white"/>
                </a:solidFill>
                <a:latin typeface="Calibri"/>
              </a:rPr>
              <a:t>DN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506865" y="3907710"/>
            <a:ext cx="586333" cy="6150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b="1" dirty="0">
                <a:solidFill>
                  <a:prstClr val="white"/>
                </a:solidFill>
                <a:latin typeface="Calibri"/>
              </a:rPr>
              <a:t>DN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506865" y="3156221"/>
            <a:ext cx="586333" cy="6150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800" b="1" dirty="0">
                <a:solidFill>
                  <a:prstClr val="white"/>
                </a:solidFill>
                <a:latin typeface="Calibri"/>
              </a:rPr>
              <a:t>DN</a:t>
            </a:r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6093196" y="3463759"/>
            <a:ext cx="846928" cy="36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6940124" y="3434707"/>
            <a:ext cx="0" cy="108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Hexagon 64"/>
          <p:cNvSpPr/>
          <p:nvPr/>
        </p:nvSpPr>
        <p:spPr>
          <a:xfrm>
            <a:off x="6422719" y="3399305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Hexagon 65"/>
          <p:cNvSpPr/>
          <p:nvPr/>
        </p:nvSpPr>
        <p:spPr>
          <a:xfrm>
            <a:off x="6696658" y="3401133"/>
            <a:ext cx="159272" cy="19015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5304196" y="2717073"/>
            <a:ext cx="0" cy="54429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304196" y="3680461"/>
            <a:ext cx="0" cy="50602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5291510" y="2726641"/>
            <a:ext cx="19238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5291510" y="4179199"/>
            <a:ext cx="19238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5296992" y="3249931"/>
            <a:ext cx="19238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5291510" y="3680460"/>
            <a:ext cx="19238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017835" y="3609446"/>
            <a:ext cx="125014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Same SM fiber</a:t>
            </a:r>
          </a:p>
        </p:txBody>
      </p:sp>
      <p:cxnSp>
        <p:nvCxnSpPr>
          <p:cNvPr id="76" name="Straight Arrow Connector 75"/>
          <p:cNvCxnSpPr/>
          <p:nvPr/>
        </p:nvCxnSpPr>
        <p:spPr>
          <a:xfrm flipV="1">
            <a:off x="2993661" y="2341353"/>
            <a:ext cx="637997" cy="94777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476965" y="1313535"/>
            <a:ext cx="109808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Same port for multiple DNs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53152" y="1021056"/>
            <a:ext cx="165746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Segment a DN without using additional fiber</a:t>
            </a:r>
          </a:p>
        </p:txBody>
      </p:sp>
      <p:cxnSp>
        <p:nvCxnSpPr>
          <p:cNvPr id="79" name="Straight Arrow Connector 78"/>
          <p:cNvCxnSpPr>
            <a:endCxn id="78" idx="2"/>
          </p:cNvCxnSpPr>
          <p:nvPr/>
        </p:nvCxnSpPr>
        <p:spPr>
          <a:xfrm flipH="1" flipV="1">
            <a:off x="5781887" y="1759720"/>
            <a:ext cx="15256" cy="66229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11"/>
          <p:cNvSpPr>
            <a:spLocks noChangeArrowheads="1"/>
          </p:cNvSpPr>
          <p:nvPr/>
        </p:nvSpPr>
        <p:spPr bwMode="auto">
          <a:xfrm>
            <a:off x="351277" y="1191500"/>
            <a:ext cx="3116647" cy="475210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91440" bIns="91440"/>
          <a:lstStyle/>
          <a:p>
            <a:pPr algn="ctr" eaLnBrk="0" hangingPunct="0">
              <a:spcBef>
                <a:spcPct val="50000"/>
              </a:spcBef>
            </a:pPr>
            <a:r>
              <a:rPr lang="en-US" sz="1200">
                <a:solidFill>
                  <a:prstClr val="black"/>
                </a:solidFill>
                <a:latin typeface="Calibri"/>
              </a:rPr>
              <a:t>Headend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620044" y="4735895"/>
            <a:ext cx="5360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Evolve to smaller service group size as needed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Simple evolution to add narrowcast capacity</a:t>
            </a:r>
          </a:p>
          <a:p>
            <a:pPr marL="854884" lvl="1" indent="-342900">
              <a:buFont typeface="Lucida Grande"/>
              <a:buChar char="–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Reuse fiber to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headend</a:t>
            </a:r>
            <a:endParaRPr lang="en-US" dirty="0">
              <a:solidFill>
                <a:srgbClr val="000000"/>
              </a:solidFill>
              <a:latin typeface="Calibri"/>
              <a:ea typeface="ヒラギノ角ゴ ProN W3" charset="-128"/>
              <a:cs typeface="HelveticaNeueLT Std Lt"/>
              <a:sym typeface="Gill Sans" pitchFamily="-112" charset="0"/>
            </a:endParaRPr>
          </a:p>
          <a:p>
            <a:pPr marL="854884" lvl="1" indent="-342900">
              <a:buFont typeface="Lucida Grande"/>
              <a:buChar char="–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N W3" charset="-128"/>
                <a:cs typeface="HelveticaNeueLT Std Lt"/>
                <a:sym typeface="Gill Sans" pitchFamily="-112" charset="0"/>
              </a:rPr>
              <a:t>Leverage common broadcast</a:t>
            </a:r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52401" y="6367326"/>
            <a:ext cx="492553" cy="365127"/>
          </a:xfrm>
          <a:prstGeom prst="rect">
            <a:avLst/>
          </a:prstGeom>
        </p:spPr>
        <p:txBody>
          <a:bodyPr/>
          <a:lstStyle/>
          <a:p>
            <a:fld id="{E6466F7E-09FC-E141-8E01-D38771916B7A}" type="slidenum">
              <a:rPr lang="en-US" sz="1200" smtClean="0">
                <a:solidFill>
                  <a:srgbClr val="595959"/>
                </a:solidFill>
                <a:latin typeface="Helvetica Neue"/>
                <a:cs typeface="Helvetica Neue"/>
              </a:rPr>
              <a:pPr/>
              <a:t>12</a:t>
            </a:fld>
            <a:endParaRPr lang="en-US" sz="1200" dirty="0">
              <a:solidFill>
                <a:srgbClr val="59595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5964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Simple and Scalable Migration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905000" y="1524000"/>
            <a:ext cx="2514600" cy="13157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4876800" y="1524000"/>
            <a:ext cx="2590800" cy="1295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72200" y="3124200"/>
            <a:ext cx="2590800" cy="1295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4876800" y="4800600"/>
            <a:ext cx="2628900" cy="1295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1905000" y="4800600"/>
            <a:ext cx="2514600" cy="1295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685800" y="3124200"/>
            <a:ext cx="2514600" cy="13157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ight Arrow 9"/>
          <p:cNvSpPr/>
          <p:nvPr/>
        </p:nvSpPr>
        <p:spPr>
          <a:xfrm>
            <a:off x="4343400" y="1981200"/>
            <a:ext cx="609600" cy="3810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3181743">
            <a:off x="6202908" y="2834587"/>
            <a:ext cx="609600" cy="3810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7709885">
            <a:off x="6130026" y="4433829"/>
            <a:ext cx="609600" cy="3810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4009885">
            <a:off x="2316578" y="4358829"/>
            <a:ext cx="609600" cy="3810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7681743">
            <a:off x="2395232" y="2880415"/>
            <a:ext cx="609600" cy="381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00400" y="2819400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Slow gradual migration, or sudden to end state, or anywhere in between.</a:t>
            </a:r>
          </a:p>
          <a:p>
            <a:pPr algn="ctr"/>
            <a:endParaRPr lang="en-US" sz="800" b="1" dirty="0"/>
          </a:p>
          <a:p>
            <a:pPr algn="ctr"/>
            <a:r>
              <a:rPr lang="en-US" sz="2000" b="1" dirty="0">
                <a:solidFill>
                  <a:srgbClr val="0000FF"/>
                </a:solidFill>
              </a:rPr>
              <a:t>Scalable migration is key</a:t>
            </a:r>
          </a:p>
        </p:txBody>
      </p:sp>
      <p:sp>
        <p:nvSpPr>
          <p:cNvPr id="17" name="Right Arrow 16"/>
          <p:cNvSpPr/>
          <p:nvPr/>
        </p:nvSpPr>
        <p:spPr>
          <a:xfrm rot="10800000">
            <a:off x="4343400" y="5257799"/>
            <a:ext cx="609600" cy="3810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52401" y="6367326"/>
            <a:ext cx="492553" cy="365127"/>
          </a:xfrm>
          <a:prstGeom prst="rect">
            <a:avLst/>
          </a:prstGeom>
        </p:spPr>
        <p:txBody>
          <a:bodyPr/>
          <a:lstStyle/>
          <a:p>
            <a:fld id="{E6466F7E-09FC-E141-8E01-D38771916B7A}" type="slidenum">
              <a:rPr lang="en-US" sz="1200" smtClean="0">
                <a:solidFill>
                  <a:srgbClr val="595959"/>
                </a:solidFill>
                <a:latin typeface="Helvetica Neue"/>
                <a:cs typeface="Helvetica Neue"/>
              </a:rPr>
              <a:pPr/>
              <a:t>13</a:t>
            </a:fld>
            <a:endParaRPr lang="en-US" sz="1200" dirty="0">
              <a:solidFill>
                <a:srgbClr val="595959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7026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22" y="1143000"/>
            <a:ext cx="8492561" cy="4615612"/>
          </a:xfrm>
        </p:spPr>
        <p:txBody>
          <a:bodyPr/>
          <a:lstStyle/>
          <a:p>
            <a:r>
              <a:rPr lang="en-US" dirty="0"/>
              <a:t>Remote PHY hardware for DS and US (RPD)</a:t>
            </a:r>
          </a:p>
          <a:p>
            <a:pPr lvl="1"/>
            <a:r>
              <a:rPr lang="en-US" dirty="0"/>
              <a:t>Could be centralized or distributed</a:t>
            </a:r>
          </a:p>
          <a:p>
            <a:r>
              <a:rPr lang="en-US" dirty="0"/>
              <a:t>Other CCAP components can be virtualized (CCAP Core)</a:t>
            </a:r>
          </a:p>
          <a:p>
            <a:r>
              <a:rPr lang="en-US" dirty="0"/>
              <a:t>Will need big SW concepts: SDN and Orchestration</a:t>
            </a:r>
          </a:p>
          <a:p>
            <a:r>
              <a:rPr lang="en-US" dirty="0"/>
              <a:t>And many things will be different, once again</a:t>
            </a:r>
          </a:p>
          <a:p>
            <a:pPr lvl="1"/>
            <a:r>
              <a:rPr lang="en-US" dirty="0"/>
              <a:t>More complex testing, integration and maintenance</a:t>
            </a:r>
          </a:p>
          <a:p>
            <a:r>
              <a:rPr lang="en-US" dirty="0"/>
              <a:t>But, we will get much higher feature velocity</a:t>
            </a:r>
          </a:p>
          <a:p>
            <a:pPr lvl="1"/>
            <a:r>
              <a:rPr lang="en-US" dirty="0"/>
              <a:t>Will we have agile network implementation sprints?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52401" y="6367326"/>
            <a:ext cx="492553" cy="365127"/>
          </a:xfrm>
          <a:prstGeom prst="rect">
            <a:avLst/>
          </a:prstGeom>
        </p:spPr>
        <p:txBody>
          <a:bodyPr/>
          <a:lstStyle/>
          <a:p>
            <a:fld id="{E6466F7E-09FC-E141-8E01-D38771916B7A}" type="slidenum">
              <a:rPr lang="en-US" sz="1200" smtClean="0">
                <a:solidFill>
                  <a:srgbClr val="595959"/>
                </a:solidFill>
                <a:latin typeface="Helvetica Neue"/>
                <a:cs typeface="Helvetica Neue"/>
              </a:rPr>
              <a:pPr/>
              <a:t>14</a:t>
            </a:fld>
            <a:endParaRPr lang="en-US" sz="1200" dirty="0">
              <a:solidFill>
                <a:srgbClr val="595959"/>
              </a:solidFill>
              <a:latin typeface="Helvetica Neue"/>
              <a:cs typeface="Helvetica Neue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13" y="187581"/>
            <a:ext cx="8492567" cy="9046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Road to Virtual CCAP</a:t>
            </a:r>
          </a:p>
        </p:txBody>
      </p:sp>
    </p:spTree>
    <p:extLst>
      <p:ext uri="{BB962C8B-B14F-4D97-AF65-F5344CB8AC3E}">
        <p14:creationId xmlns:p14="http://schemas.microsoft.com/office/powerpoint/2010/main" val="49789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75" y="256159"/>
            <a:ext cx="8430767" cy="61088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Consideration of Full Duplex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9758" y="1088601"/>
            <a:ext cx="5060442" cy="493272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charset="0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defRPr>
            </a:lvl1pPr>
            <a:lvl2pPr marL="173038" indent="-173038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41313" indent="-173038" algn="l" rtl="0" eaLnBrk="1" fontAlgn="base" hangingPunct="1">
              <a:spcBef>
                <a:spcPts val="400"/>
              </a:spcBef>
              <a:spcAft>
                <a:spcPct val="0"/>
              </a:spcAft>
              <a:buFont typeface="Lucida Grande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14350" indent="-174625" algn="l" rtl="0" eaLnBrk="1" fontAlgn="base" hangingPunct="1">
              <a:spcBef>
                <a:spcPts val="400"/>
              </a:spcBef>
              <a:spcAft>
                <a:spcPct val="0"/>
              </a:spcAft>
              <a:buFont typeface="Lucida Grande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687388" indent="-174625" algn="l" rtl="0" eaLnBrk="1" fontAlgn="base" hangingPunct="1">
              <a:spcBef>
                <a:spcPts val="400"/>
              </a:spcBef>
              <a:spcAft>
                <a:spcPct val="0"/>
              </a:spcAft>
              <a:buFont typeface="Lucida Grande" charset="0"/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1717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89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433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indent="-285739"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en-US" sz="2400" b="1" i="1" kern="0" dirty="0"/>
              <a:t>Key dependencies are ALL </a:t>
            </a:r>
            <a:r>
              <a:rPr lang="en-US" sz="2400" b="1" i="1" kern="0" dirty="0" err="1"/>
              <a:t>PoR</a:t>
            </a:r>
            <a:endParaRPr lang="en-US" sz="2400" b="1" i="1" kern="0" dirty="0"/>
          </a:p>
          <a:p>
            <a:pPr marL="666723" lvl="1" indent="-285739">
              <a:spcAft>
                <a:spcPts val="25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800" kern="0" dirty="0"/>
              <a:t>Passive Coax architecture (i.e. Fiber Deep)</a:t>
            </a:r>
          </a:p>
          <a:p>
            <a:pPr marL="666723" lvl="1" indent="-285739">
              <a:spcAft>
                <a:spcPts val="25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800" kern="0" dirty="0"/>
              <a:t>Distributed Architecture</a:t>
            </a:r>
          </a:p>
          <a:p>
            <a:pPr marL="666723" lvl="1" indent="-285739">
              <a:spcAft>
                <a:spcPts val="25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800" kern="0" dirty="0"/>
              <a:t>Transition to All-IP</a:t>
            </a:r>
          </a:p>
          <a:p>
            <a:pPr marL="666723" lvl="1" indent="-285739">
              <a:spcAft>
                <a:spcPts val="25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800" kern="0" dirty="0"/>
              <a:t>DOCSIS 3.1 deployment plan</a:t>
            </a:r>
          </a:p>
          <a:p>
            <a:pPr marL="666723" lvl="1" indent="-285739">
              <a:spcAft>
                <a:spcPts val="25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sz="800" kern="0" dirty="0"/>
          </a:p>
          <a:p>
            <a:pPr marL="285739" indent="-285739"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en-US" sz="2400" b="1" i="1" kern="0" dirty="0"/>
              <a:t>Objectives</a:t>
            </a:r>
          </a:p>
          <a:p>
            <a:pPr marL="628650" lvl="3" indent="-285750">
              <a:spcAft>
                <a:spcPts val="250"/>
              </a:spcAft>
              <a:buFont typeface="Calibri" panose="020F0502020204030204" pitchFamily="34" charset="0"/>
              <a:buChar char="‒"/>
            </a:pPr>
            <a:r>
              <a:rPr lang="en-US" sz="1800" kern="0" dirty="0"/>
              <a:t>Service capability parity with FTTH</a:t>
            </a:r>
          </a:p>
          <a:p>
            <a:pPr marL="628650" lvl="3" indent="-285750">
              <a:spcAft>
                <a:spcPts val="250"/>
              </a:spcAft>
              <a:buFont typeface="Calibri" panose="020F0502020204030204" pitchFamily="34" charset="0"/>
              <a:buChar char="‒"/>
            </a:pPr>
            <a:r>
              <a:rPr lang="en-US" sz="1800" kern="0" dirty="0"/>
              <a:t>Service evolution, provisioning, mgmt agnostic to last mile technology (All-IP)</a:t>
            </a:r>
          </a:p>
          <a:p>
            <a:pPr marL="628650" lvl="3" indent="-285750">
              <a:spcAft>
                <a:spcPts val="250"/>
              </a:spcAft>
              <a:buFont typeface="Calibri" panose="020F0502020204030204" pitchFamily="34" charset="0"/>
              <a:buChar char="‒"/>
            </a:pPr>
            <a:r>
              <a:rPr lang="en-US" sz="1800" kern="0" dirty="0"/>
              <a:t>Integrate ASAP with FD DAA deployments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76" y="1905000"/>
            <a:ext cx="4247388" cy="25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7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Significantly more US capacity</a:t>
            </a:r>
          </a:p>
          <a:p>
            <a:pPr lvl="1"/>
            <a:r>
              <a:rPr lang="en-US" sz="2400" dirty="0"/>
              <a:t>Enable very high-capacity symmetrical data services</a:t>
            </a:r>
          </a:p>
          <a:p>
            <a:r>
              <a:rPr lang="en-US" sz="2400" dirty="0"/>
              <a:t>No need to move the split to expand US</a:t>
            </a:r>
          </a:p>
          <a:p>
            <a:pPr lvl="1"/>
            <a:r>
              <a:rPr lang="en-US" sz="2400" dirty="0"/>
              <a:t>Keep existing services in the low part of the spectrum</a:t>
            </a:r>
          </a:p>
          <a:p>
            <a:r>
              <a:rPr lang="en-US" sz="2400" dirty="0"/>
              <a:t>Backwards compatible with deployed DOCSIS</a:t>
            </a:r>
          </a:p>
          <a:p>
            <a:pPr lvl="1"/>
            <a:r>
              <a:rPr lang="en-US" sz="2400" dirty="0"/>
              <a:t>Upgrade on a success basis, keeping other devices</a:t>
            </a:r>
          </a:p>
          <a:p>
            <a:r>
              <a:rPr lang="en-US" sz="2400" dirty="0"/>
              <a:t>Existing technology, now applicable to HFC</a:t>
            </a:r>
          </a:p>
          <a:p>
            <a:pPr lvl="1"/>
            <a:r>
              <a:rPr lang="en-US" sz="2400" dirty="0"/>
              <a:t>Previously considered, but now seemingly feasible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of Full Duplex DOCSIS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68" y="6571815"/>
            <a:ext cx="321733" cy="252317"/>
          </a:xfrm>
          <a:prstGeom prst="rect">
            <a:avLst/>
          </a:prstGeo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prstClr val="white"/>
                </a:solidFill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11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Still in the early stages of technical development</a:t>
            </a:r>
          </a:p>
          <a:p>
            <a:pPr lvl="1"/>
            <a:r>
              <a:rPr lang="en-US" sz="2400" dirty="0"/>
              <a:t>Investigating Full Duplex DOCSIS for about 1 year</a:t>
            </a:r>
          </a:p>
          <a:p>
            <a:pPr lvl="1"/>
            <a:r>
              <a:rPr lang="en-US" sz="2400" dirty="0"/>
              <a:t>Discussions now expanding to a dynamic group</a:t>
            </a:r>
          </a:p>
          <a:p>
            <a:r>
              <a:rPr lang="en-US" sz="2400" dirty="0"/>
              <a:t>Applicable to certain HFC network topologies</a:t>
            </a:r>
          </a:p>
          <a:p>
            <a:pPr lvl="1"/>
            <a:r>
              <a:rPr lang="en-US" sz="2400" dirty="0"/>
              <a:t>Passive networks, best for distributed architectures</a:t>
            </a:r>
          </a:p>
          <a:p>
            <a:r>
              <a:rPr lang="en-US" sz="2400" dirty="0"/>
              <a:t>Key areas under investigation</a:t>
            </a:r>
          </a:p>
          <a:p>
            <a:pPr lvl="1"/>
            <a:r>
              <a:rPr lang="en-US" sz="2400" dirty="0"/>
              <a:t>Implementation of noise cancelling and applicability</a:t>
            </a:r>
          </a:p>
          <a:p>
            <a:pPr lvl="1"/>
            <a:r>
              <a:rPr lang="en-US" sz="2400" dirty="0"/>
              <a:t>Typical passive plant characteristics and requirements</a:t>
            </a:r>
          </a:p>
          <a:p>
            <a:pPr lvl="1"/>
            <a:r>
              <a:rPr lang="en-US" sz="2400" dirty="0"/>
              <a:t>Interoperability with existing DOCSIS 3.0/3.1 modems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in Detailed Feasibility Stage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68" y="6571815"/>
            <a:ext cx="321733" cy="252317"/>
          </a:xfrm>
          <a:prstGeom prst="rect">
            <a:avLst/>
          </a:prstGeo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prstClr val="white"/>
                </a:solidFill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04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3671" y="1410537"/>
            <a:ext cx="5861416" cy="4075865"/>
            <a:chOff x="473671" y="1410537"/>
            <a:chExt cx="5861416" cy="4075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71" y="1410537"/>
              <a:ext cx="5521490" cy="407586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9" name="Oval 28"/>
            <p:cNvSpPr/>
            <p:nvPr/>
          </p:nvSpPr>
          <p:spPr>
            <a:xfrm>
              <a:off x="4401168" y="2388829"/>
              <a:ext cx="353569" cy="312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404881" y="2286000"/>
              <a:ext cx="340658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3514314" y="1579676"/>
              <a:ext cx="353570" cy="312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35726" y="1489300"/>
              <a:ext cx="340658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3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981518" y="3004572"/>
              <a:ext cx="353569" cy="1338828"/>
              <a:chOff x="-1187310" y="3622787"/>
              <a:chExt cx="425310" cy="1713772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-1187310" y="3751674"/>
                <a:ext cx="425310" cy="4004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914400" rtlCol="0" anchor="t" anchorCtr="0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-1179376" y="3622787"/>
                <a:ext cx="409779" cy="1713772"/>
              </a:xfrm>
              <a:prstGeom prst="rect">
                <a:avLst/>
              </a:prstGeom>
              <a:noFill/>
            </p:spPr>
            <p:txBody>
              <a:bodyPr wrap="none" bIns="914400" rtlCol="0" anchor="t" anchorCtr="0">
                <a:spAutoFit/>
              </a:bodyPr>
              <a:lstStyle/>
              <a:p>
                <a:r>
                  <a:rPr lang="en-US" sz="2400" dirty="0"/>
                  <a:t>2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6495800" y="1157984"/>
            <a:ext cx="23434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"/>
              </a:rPr>
              <a:t>Success-Based Build Out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"/>
              </a:rPr>
              <a:t>Sequenced to enable entire footprint 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"/>
              </a:rPr>
              <a:t>Deployment prioritized by demand clusters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"/>
              </a:rPr>
              <a:t>Quick and broad availability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Helvetica Neue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Helvetica Neue"/>
              </a:rPr>
              <a:t>10G EPON  technology</a:t>
            </a:r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>
          <a:xfrm>
            <a:off x="3508686" y="629965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itle 6"/>
          <p:cNvSpPr>
            <a:spLocks noGrp="1"/>
          </p:cNvSpPr>
          <p:nvPr>
            <p:ph type="title"/>
          </p:nvPr>
        </p:nvSpPr>
        <p:spPr>
          <a:xfrm>
            <a:off x="457213" y="187584"/>
            <a:ext cx="8492567" cy="610883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Helvetica Neue"/>
                <a:cs typeface="Helvetica Neue"/>
              </a:rPr>
              <a:t>Brownfield FTTP Planned Enablement</a:t>
            </a:r>
          </a:p>
        </p:txBody>
      </p:sp>
    </p:spTree>
    <p:extLst>
      <p:ext uri="{BB962C8B-B14F-4D97-AF65-F5344CB8AC3E}">
        <p14:creationId xmlns:p14="http://schemas.microsoft.com/office/powerpoint/2010/main" val="2153071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49565" y="1000360"/>
            <a:ext cx="3870645" cy="50331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May 2014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FTTP Plan Established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800" dirty="0"/>
          </a:p>
          <a:p>
            <a:r>
              <a:rPr lang="en-US" sz="2400" dirty="0">
                <a:solidFill>
                  <a:srgbClr val="FF0000"/>
                </a:solidFill>
              </a:rPr>
              <a:t>August 2014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10G EPON Direction Selected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99" y="299024"/>
            <a:ext cx="8229600" cy="597408"/>
          </a:xfrm>
        </p:spPr>
        <p:txBody>
          <a:bodyPr/>
          <a:lstStyle/>
          <a:p>
            <a:r>
              <a:rPr lang="en-US" sz="3600" b="1" dirty="0">
                <a:solidFill>
                  <a:srgbClr val="000000"/>
                </a:solidFill>
                <a:latin typeface="Helvetica Neue"/>
                <a:cs typeface="Helvetica Neue"/>
              </a:rPr>
              <a:t>FTTP Chronology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685" y="129563"/>
            <a:ext cx="3339380" cy="241726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9" y="2234511"/>
            <a:ext cx="2253342" cy="16888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08" y="3002924"/>
            <a:ext cx="1973271" cy="1174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4268421" y="2583189"/>
            <a:ext cx="4623222" cy="1593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/>
              <a:buChar char="•"/>
              <a:defRPr lang="en-US" sz="18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4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June-July 2014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tx1"/>
                </a:solidFill>
              </a:rPr>
              <a:t>First two FTTU Properties (</a:t>
            </a:r>
            <a:r>
              <a:rPr lang="en-US" sz="2400" dirty="0" err="1">
                <a:solidFill>
                  <a:schemeClr val="tx1"/>
                </a:solidFill>
              </a:rPr>
              <a:t>RFoG</a:t>
            </a:r>
            <a:r>
              <a:rPr lang="en-US" sz="2400" dirty="0">
                <a:solidFill>
                  <a:schemeClr val="tx1"/>
                </a:solidFill>
              </a:rPr>
              <a:t> installs begin - now BAU)</a:t>
            </a:r>
          </a:p>
        </p:txBody>
      </p:sp>
      <p:pic>
        <p:nvPicPr>
          <p:cNvPr id="12" name="Picture 2" descr="http://www.sumitomoelectric.com/media/catalog/product/cache/1/image/9df78eab33525d08d6e5fb8d27136e95/f/s/fsu7101_800x871_mef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10" y="4321353"/>
            <a:ext cx="1973270" cy="21487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745" y="4556418"/>
            <a:ext cx="1911329" cy="1680697"/>
          </a:xfrm>
          <a:prstGeom prst="rect">
            <a:avLst/>
          </a:prstGeom>
        </p:spPr>
      </p:pic>
      <p:sp>
        <p:nvSpPr>
          <p:cNvPr id="11" name="Slide Number Placeholder 1"/>
          <p:cNvSpPr txBox="1">
            <a:spLocks/>
          </p:cNvSpPr>
          <p:nvPr/>
        </p:nvSpPr>
        <p:spPr>
          <a:xfrm>
            <a:off x="3508686" y="64791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748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Comcast’s Access Network Strategy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14" y="884541"/>
            <a:ext cx="8492561" cy="5135259"/>
          </a:xfrm>
        </p:spPr>
        <p:txBody>
          <a:bodyPr/>
          <a:lstStyle/>
          <a:p>
            <a:r>
              <a:rPr lang="en-US" dirty="0"/>
              <a:t>DOCSIS 3.1</a:t>
            </a:r>
          </a:p>
          <a:p>
            <a:pPr lvl="1"/>
            <a:r>
              <a:rPr lang="en-US" dirty="0"/>
              <a:t>Gigabit to 100% of homes</a:t>
            </a:r>
          </a:p>
          <a:p>
            <a:endParaRPr lang="en-US" sz="1000" dirty="0"/>
          </a:p>
          <a:p>
            <a:r>
              <a:rPr lang="en-US" dirty="0"/>
              <a:t>Fiber Deep HFC</a:t>
            </a:r>
          </a:p>
          <a:p>
            <a:pPr lvl="1"/>
            <a:r>
              <a:rPr lang="en-US" dirty="0"/>
              <a:t>N+0 and DAA</a:t>
            </a:r>
          </a:p>
          <a:p>
            <a:pPr lvl="1"/>
            <a:r>
              <a:rPr lang="en-US" dirty="0"/>
              <a:t>FDX and Virtualization</a:t>
            </a:r>
          </a:p>
          <a:p>
            <a:endParaRPr lang="en-US" sz="1000" dirty="0"/>
          </a:p>
          <a:p>
            <a:r>
              <a:rPr lang="en-US" dirty="0"/>
              <a:t>FTTP and multi-gigabit</a:t>
            </a:r>
          </a:p>
          <a:p>
            <a:pPr lvl="1"/>
            <a:r>
              <a:rPr lang="en-US" dirty="0"/>
              <a:t>10G EPON </a:t>
            </a:r>
            <a:r>
              <a:rPr lang="en-US" dirty="0">
                <a:sym typeface="Wingdings"/>
              </a:rPr>
              <a:t> NG-EPON</a:t>
            </a:r>
            <a:endParaRPr lang="en-US" dirty="0"/>
          </a:p>
          <a:p>
            <a:pPr lvl="1"/>
            <a:r>
              <a:rPr lang="en-US" dirty="0" err="1"/>
              <a:t>MetroE</a:t>
            </a:r>
            <a:r>
              <a:rPr lang="en-US" dirty="0"/>
              <a:t> and residential</a:t>
            </a:r>
          </a:p>
          <a:p>
            <a:endParaRPr lang="en-US" sz="1000" dirty="0"/>
          </a:p>
          <a:p>
            <a:r>
              <a:rPr lang="en-US" dirty="0"/>
              <a:t>FTTH for all new construction</a:t>
            </a:r>
          </a:p>
          <a:p>
            <a:pPr lvl="1"/>
            <a:r>
              <a:rPr lang="en-US" dirty="0"/>
              <a:t>Master Architecture Plan</a:t>
            </a:r>
          </a:p>
          <a:p>
            <a:pPr lvl="1"/>
            <a:r>
              <a:rPr lang="en-US" dirty="0"/>
              <a:t>MDU and SDU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508686" y="6299654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B9895BEA-64D8-4847-B87E-F83106E9A9D4}" type="slidenum">
              <a:rPr lang="en-US" smtClean="0"/>
              <a:pPr algn="ctr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914402"/>
            <a:ext cx="3251200" cy="3945775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639" y="3581402"/>
            <a:ext cx="3838763" cy="2743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448" y="2133600"/>
            <a:ext cx="225083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26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21880" y="1000360"/>
            <a:ext cx="4705490" cy="50331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October 2014</a:t>
            </a:r>
            <a:r>
              <a:rPr lang="en-US" sz="2400" dirty="0">
                <a:solidFill>
                  <a:schemeClr val="tx1"/>
                </a:solidFill>
              </a:rPr>
              <a:t>: MDU FTTP Design &amp; Construction Guidelines Draft Available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>
                <a:solidFill>
                  <a:srgbClr val="FF0000"/>
                </a:solidFill>
              </a:rPr>
              <a:t>November 2014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Gig Message Launched (ACN) at NMHC Show</a:t>
            </a:r>
          </a:p>
          <a:p>
            <a:endParaRPr lang="en-US" sz="1100" dirty="0"/>
          </a:p>
          <a:p>
            <a:endParaRPr lang="en-US" sz="1100" dirty="0"/>
          </a:p>
          <a:p>
            <a:r>
              <a:rPr lang="en-US" sz="2400" dirty="0">
                <a:solidFill>
                  <a:srgbClr val="FF0000"/>
                </a:solidFill>
              </a:rPr>
              <a:t>Nov ‘14 – Jan ‘15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Divisional Sales, Marketing, AE Training on Gigabit and ACN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160" y="165515"/>
            <a:ext cx="1787256" cy="2428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370" y="2670050"/>
            <a:ext cx="3642960" cy="16306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265" y="4339740"/>
            <a:ext cx="3415275" cy="1772663"/>
          </a:xfrm>
          <a:prstGeom prst="rect">
            <a:avLst/>
          </a:prstGeom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3508686" y="629965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8699" y="299024"/>
            <a:ext cx="8229600" cy="597408"/>
          </a:xfrm>
        </p:spPr>
        <p:txBody>
          <a:bodyPr/>
          <a:lstStyle/>
          <a:p>
            <a:r>
              <a:rPr lang="en-US" sz="3600" b="1" dirty="0">
                <a:solidFill>
                  <a:srgbClr val="000000"/>
                </a:solidFill>
                <a:latin typeface="Helvetica Neue"/>
                <a:cs typeface="Helvetica Neue"/>
              </a:rPr>
              <a:t>FTTP Chronology</a:t>
            </a:r>
          </a:p>
        </p:txBody>
      </p:sp>
    </p:spTree>
    <p:extLst>
      <p:ext uri="{BB962C8B-B14F-4D97-AF65-F5344CB8AC3E}">
        <p14:creationId xmlns:p14="http://schemas.microsoft.com/office/powerpoint/2010/main" val="3411745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608365" y="1152150"/>
            <a:ext cx="4038905" cy="50331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Feb 2015</a:t>
            </a:r>
            <a:r>
              <a:rPr lang="en-US" sz="2400" dirty="0">
                <a:solidFill>
                  <a:schemeClr val="tx1"/>
                </a:solidFill>
              </a:rPr>
              <a:t>: All-IP / EPON Project Kick-off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2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900" dirty="0"/>
          </a:p>
          <a:p>
            <a:endParaRPr lang="en-US" sz="1200" dirty="0"/>
          </a:p>
          <a:p>
            <a:r>
              <a:rPr lang="en-US" sz="2400" dirty="0">
                <a:solidFill>
                  <a:srgbClr val="FF0000"/>
                </a:solidFill>
              </a:rPr>
              <a:t>April 2015</a:t>
            </a:r>
            <a:r>
              <a:rPr lang="en-US" sz="2400" dirty="0">
                <a:solidFill>
                  <a:schemeClr val="tx1"/>
                </a:solidFill>
              </a:rPr>
              <a:t>: 2Gig Symmetric (Gigabit Pro) Announced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55" y="2518260"/>
            <a:ext cx="3187590" cy="1958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580" y="4339740"/>
            <a:ext cx="3035800" cy="2430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580" y="317305"/>
            <a:ext cx="3567064" cy="26752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3964840" y="2518260"/>
            <a:ext cx="4898594" cy="197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/>
              <a:buChar char="•"/>
              <a:defRPr lang="en-US" sz="18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4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sz="1200" dirty="0"/>
          </a:p>
          <a:p>
            <a:r>
              <a:rPr lang="en-US" sz="2400" dirty="0">
                <a:solidFill>
                  <a:srgbClr val="FF0000"/>
                </a:solidFill>
              </a:rPr>
              <a:t>March 2015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tx1"/>
                </a:solidFill>
              </a:rPr>
              <a:t>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PON Installation begins (trial)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3508686" y="629965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8699" y="299024"/>
            <a:ext cx="8229600" cy="597408"/>
          </a:xfrm>
        </p:spPr>
        <p:txBody>
          <a:bodyPr/>
          <a:lstStyle/>
          <a:p>
            <a:r>
              <a:rPr lang="en-US" sz="3600" b="1" dirty="0">
                <a:solidFill>
                  <a:srgbClr val="000000"/>
                </a:solidFill>
                <a:latin typeface="Helvetica Neue"/>
                <a:cs typeface="Helvetica Neue"/>
              </a:rPr>
              <a:t>FTTP Chronology</a:t>
            </a:r>
          </a:p>
        </p:txBody>
      </p:sp>
    </p:spTree>
    <p:extLst>
      <p:ext uri="{BB962C8B-B14F-4D97-AF65-F5344CB8AC3E}">
        <p14:creationId xmlns:p14="http://schemas.microsoft.com/office/powerpoint/2010/main" val="561236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625460" y="1000360"/>
            <a:ext cx="4038905" cy="503311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May 2015</a:t>
            </a:r>
            <a:r>
              <a:rPr lang="en-US" sz="2400" dirty="0">
                <a:solidFill>
                  <a:schemeClr val="tx1"/>
                </a:solidFill>
              </a:rPr>
              <a:t>: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PON Bulk deal win (Naples, FL)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14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10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4370209" y="2903270"/>
            <a:ext cx="4038905" cy="2954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/>
              <a:buChar char="•"/>
              <a:defRPr lang="en-US" sz="18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4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800" dirty="0"/>
          </a:p>
          <a:p>
            <a:pPr marL="0" indent="0">
              <a:buFont typeface="Arial"/>
              <a:buNone/>
            </a:pPr>
            <a:endParaRPr lang="en-US" sz="1400" dirty="0"/>
          </a:p>
          <a:p>
            <a:r>
              <a:rPr lang="en-US" sz="2400" dirty="0">
                <a:solidFill>
                  <a:srgbClr val="FF0000"/>
                </a:solidFill>
              </a:rPr>
              <a:t>June 2015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tx1"/>
                </a:solidFill>
              </a:rPr>
              <a:t>Success-based FTTH investment / network (MMAP)</a:t>
            </a:r>
          </a:p>
        </p:txBody>
      </p:sp>
      <p:pic>
        <p:nvPicPr>
          <p:cNvPr id="8" name="Picture 2" descr="http://www.naples-fl-real-estate.com/wp-content/uploads/2010/10/Esplanade-Club-at-Park-Sh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22" y="308335"/>
            <a:ext cx="4285794" cy="2857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5" y="2695072"/>
            <a:ext cx="4079679" cy="3582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1"/>
          <p:cNvSpPr txBox="1">
            <a:spLocks/>
          </p:cNvSpPr>
          <p:nvPr/>
        </p:nvSpPr>
        <p:spPr>
          <a:xfrm>
            <a:off x="3508686" y="629965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22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18699" y="299024"/>
            <a:ext cx="8229600" cy="597408"/>
          </a:xfrm>
        </p:spPr>
        <p:txBody>
          <a:bodyPr/>
          <a:lstStyle/>
          <a:p>
            <a:r>
              <a:rPr lang="en-US" sz="3600" b="1" dirty="0">
                <a:solidFill>
                  <a:srgbClr val="000000"/>
                </a:solidFill>
                <a:latin typeface="Helvetica Neue"/>
                <a:cs typeface="Helvetica Neue"/>
              </a:rPr>
              <a:t>FTTP Chronology</a:t>
            </a:r>
          </a:p>
        </p:txBody>
      </p:sp>
    </p:spTree>
    <p:extLst>
      <p:ext uri="{BB962C8B-B14F-4D97-AF65-F5344CB8AC3E}">
        <p14:creationId xmlns:p14="http://schemas.microsoft.com/office/powerpoint/2010/main" val="1730996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www.naples-fl-real-estate.com/wp-content/uploads/2010/10/Esplanade-Club-at-Park-Sh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" y="924465"/>
            <a:ext cx="4326014" cy="288401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735" y="3093728"/>
            <a:ext cx="4857280" cy="3576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1880" y="3353105"/>
            <a:ext cx="33393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“The Esplanade,” Naples, Florida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723790" y="1076255"/>
            <a:ext cx="4326016" cy="197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/>
              <a:buChar char="•"/>
              <a:defRPr lang="en-US" sz="18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4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September 2015</a:t>
            </a:r>
            <a:r>
              <a:rPr lang="en-US" sz="2400" dirty="0"/>
              <a:t>: </a:t>
            </a:r>
            <a:r>
              <a:rPr lang="en-US" sz="2400" dirty="0">
                <a:solidFill>
                  <a:schemeClr val="tx1"/>
                </a:solidFill>
              </a:rPr>
              <a:t>First paying PON customers turned up (HFC + PON HSD)</a:t>
            </a:r>
          </a:p>
        </p:txBody>
      </p:sp>
      <p:sp>
        <p:nvSpPr>
          <p:cNvPr id="10" name="Slide Number Placeholder 1"/>
          <p:cNvSpPr txBox="1">
            <a:spLocks/>
          </p:cNvSpPr>
          <p:nvPr/>
        </p:nvSpPr>
        <p:spPr>
          <a:xfrm>
            <a:off x="3508686" y="629965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8699" y="299024"/>
            <a:ext cx="8229600" cy="597408"/>
          </a:xfrm>
        </p:spPr>
        <p:txBody>
          <a:bodyPr/>
          <a:lstStyle/>
          <a:p>
            <a:r>
              <a:rPr lang="en-US" sz="3600" b="1" dirty="0">
                <a:solidFill>
                  <a:srgbClr val="000000"/>
                </a:solidFill>
                <a:latin typeface="Helvetica Neue"/>
                <a:cs typeface="Helvetica Neue"/>
              </a:rPr>
              <a:t>FTTP Chronology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608365" y="4112054"/>
            <a:ext cx="3356475" cy="2073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/>
              <a:buChar char="•"/>
              <a:defRPr lang="en-US" sz="18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6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1400" b="0" i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US" sz="14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2016</a:t>
            </a:r>
            <a:r>
              <a:rPr lang="en-US" sz="2400" dirty="0">
                <a:solidFill>
                  <a:schemeClr val="tx1"/>
                </a:solidFill>
              </a:rPr>
              <a:t>: Many more deployments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555747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648200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Lead competition, not follow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Emerging technology over legacy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Support wide scale symmetric service tiers: 100/100, 300/300, 1000/1000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Enable Multi-</a:t>
            </a:r>
            <a:r>
              <a:rPr lang="en-US" dirty="0" err="1"/>
              <a:t>Gbps</a:t>
            </a:r>
            <a:r>
              <a:rPr lang="en-US" dirty="0"/>
              <a:t> – Growth beyond 1G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Match DS capacity of future HFC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Take advantage of DPoE and integration experience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10G is a cost over reach for small overbuild competition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10G cost curve stimulated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Supports high penetration of 1G speeds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Ability to drive NG EPON timeline aligned to our needs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>
                <a:solidFill>
                  <a:prstClr val="white"/>
                </a:solidFill>
                <a:latin typeface="Calibri"/>
              </a:rPr>
              <a:t>Comcast National Capacity Planning 	Proprietary and  Confidential Information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latin typeface="Helvetica Neue"/>
                <a:cs typeface="Helvetica Neue"/>
              </a:rPr>
              <a:t>10G/10G EPON Selected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1025" y="6356350"/>
            <a:ext cx="2212975" cy="349250"/>
          </a:xfrm>
          <a:prstGeom prst="rect">
            <a:avLst/>
          </a:prstGeom>
        </p:spPr>
        <p:txBody>
          <a:bodyPr/>
          <a:lstStyle/>
          <a:p>
            <a:fld id="{47D9566A-FE59-4F68-9C69-8FCF91986037}" type="slidenum">
              <a:rPr lang="en-US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pPr/>
              <a:t>24</a:t>
            </a:fld>
            <a:endParaRPr lang="en-US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429000"/>
            <a:ext cx="2825319" cy="2574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066800"/>
            <a:ext cx="3812487" cy="214452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3508686" y="629965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24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033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80" y="165515"/>
            <a:ext cx="8576135" cy="672685"/>
          </a:xfrm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latin typeface="Helvetica Neue"/>
                <a:cs typeface="Helvetica Neue"/>
              </a:rPr>
              <a:t>PON Architecture Components for Cable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882507" cy="2706181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>
          <a:xfrm>
            <a:off x="228600" y="3429000"/>
            <a:ext cx="67056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657600"/>
            <a:ext cx="6858594" cy="2627604"/>
          </a:xfrm>
          <a:prstGeom prst="rect">
            <a:avLst/>
          </a:prstGeom>
        </p:spPr>
      </p:pic>
      <p:sp>
        <p:nvSpPr>
          <p:cNvPr id="6" name="Slide Number Placeholder 1"/>
          <p:cNvSpPr txBox="1">
            <a:spLocks/>
          </p:cNvSpPr>
          <p:nvPr/>
        </p:nvSpPr>
        <p:spPr>
          <a:xfrm>
            <a:off x="3508686" y="629965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25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777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80" y="165515"/>
            <a:ext cx="8229601" cy="672685"/>
          </a:xfrm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latin typeface="Helvetica Neue"/>
                <a:cs typeface="Helvetica Neue"/>
              </a:rPr>
              <a:t>Gram: All-IP Content Delivery</a:t>
            </a:r>
            <a:endParaRPr lang="en-US" sz="40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72" name="Cloud 71"/>
          <p:cNvSpPr/>
          <p:nvPr/>
        </p:nvSpPr>
        <p:spPr>
          <a:xfrm>
            <a:off x="304800" y="1364999"/>
            <a:ext cx="1641536" cy="820768"/>
          </a:xfrm>
          <a:prstGeom prst="cloud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cap="all" dirty="0">
                <a:solidFill>
                  <a:srgbClr val="FFFFFF"/>
                </a:solidFill>
                <a:latin typeface="Calibri" panose="020F0502020204030204" pitchFamily="34" charset="0"/>
              </a:rPr>
              <a:t>All Channel </a:t>
            </a:r>
            <a:br>
              <a:rPr lang="en-US" sz="1400" cap="all" dirty="0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cap="all" dirty="0">
                <a:solidFill>
                  <a:srgbClr val="FFFFFF"/>
                </a:solidFill>
                <a:latin typeface="Calibri" panose="020F0502020204030204" pitchFamily="34" charset="0"/>
              </a:rPr>
              <a:t>IP encoding</a:t>
            </a:r>
          </a:p>
        </p:txBody>
      </p:sp>
      <p:sp>
        <p:nvSpPr>
          <p:cNvPr id="73" name="Cloud 72"/>
          <p:cNvSpPr/>
          <p:nvPr/>
        </p:nvSpPr>
        <p:spPr>
          <a:xfrm>
            <a:off x="1651804" y="2044090"/>
            <a:ext cx="1641536" cy="820768"/>
          </a:xfrm>
          <a:prstGeom prst="cloud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cap="all" dirty="0">
                <a:solidFill>
                  <a:srgbClr val="FFFFFF"/>
                </a:solidFill>
                <a:latin typeface="Calibri" panose="020F0502020204030204" pitchFamily="34" charset="0"/>
              </a:rPr>
              <a:t>Cloud DVR</a:t>
            </a:r>
          </a:p>
        </p:txBody>
      </p:sp>
      <p:sp>
        <p:nvSpPr>
          <p:cNvPr id="74" name="Cloud 73"/>
          <p:cNvSpPr/>
          <p:nvPr/>
        </p:nvSpPr>
        <p:spPr>
          <a:xfrm>
            <a:off x="304800" y="2819400"/>
            <a:ext cx="1641536" cy="820768"/>
          </a:xfrm>
          <a:prstGeom prst="cloud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cap="all">
                <a:solidFill>
                  <a:srgbClr val="FFFFFF"/>
                </a:solidFill>
                <a:latin typeface="Calibri" panose="020F0502020204030204" pitchFamily="34" charset="0"/>
              </a:rPr>
              <a:t>ENTIRE VOD </a:t>
            </a:r>
            <a:br>
              <a:rPr lang="en-US" sz="1400" cap="all">
                <a:solidFill>
                  <a:srgbClr val="FFFFFF"/>
                </a:solidFill>
                <a:latin typeface="Calibri" panose="020F0502020204030204" pitchFamily="34" charset="0"/>
              </a:rPr>
            </a:br>
            <a:r>
              <a:rPr lang="en-US" sz="1400" cap="all">
                <a:solidFill>
                  <a:srgbClr val="FFFFFF"/>
                </a:solidFill>
                <a:latin typeface="Calibri" panose="020F0502020204030204" pitchFamily="34" charset="0"/>
              </a:rPr>
              <a:t>Library </a:t>
            </a:r>
            <a:r>
              <a:rPr lang="en-US" sz="1400" cap="all" dirty="0">
                <a:solidFill>
                  <a:srgbClr val="FFFFFF"/>
                </a:solidFill>
                <a:latin typeface="Calibri" panose="020F0502020204030204" pitchFamily="34" charset="0"/>
              </a:rPr>
              <a:t>in IP</a:t>
            </a:r>
          </a:p>
        </p:txBody>
      </p:sp>
      <p:sp>
        <p:nvSpPr>
          <p:cNvPr id="75" name="Right Arrow 74"/>
          <p:cNvSpPr/>
          <p:nvPr/>
        </p:nvSpPr>
        <p:spPr>
          <a:xfrm>
            <a:off x="2933814" y="2842124"/>
            <a:ext cx="1458337" cy="910873"/>
          </a:xfrm>
          <a:prstGeom prst="rightArrow">
            <a:avLst>
              <a:gd name="adj1" fmla="val 60249"/>
              <a:gd name="adj2" fmla="val 50000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224028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IP Delivery</a:t>
            </a:r>
          </a:p>
        </p:txBody>
      </p:sp>
      <p:sp>
        <p:nvSpPr>
          <p:cNvPr id="77" name="Rounded Rectangle 76"/>
          <p:cNvSpPr/>
          <p:nvPr/>
        </p:nvSpPr>
        <p:spPr bwMode="auto">
          <a:xfrm>
            <a:off x="4650399" y="4681715"/>
            <a:ext cx="4236720" cy="1280160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defTabSz="9143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2016: MULTICAST ALL-IP</a:t>
            </a:r>
          </a:p>
        </p:txBody>
      </p:sp>
      <p:sp>
        <p:nvSpPr>
          <p:cNvPr id="78" name="Rounded Rectangle 77"/>
          <p:cNvSpPr/>
          <p:nvPr/>
        </p:nvSpPr>
        <p:spPr bwMode="auto">
          <a:xfrm>
            <a:off x="4650399" y="1054932"/>
            <a:ext cx="4236720" cy="2051123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defTabSz="9143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2014: HYBRID QAM / IP INTRODUCTION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81"/>
          <a:stretch/>
        </p:blipFill>
        <p:spPr>
          <a:xfrm>
            <a:off x="7427131" y="1786204"/>
            <a:ext cx="1371600" cy="510749"/>
          </a:xfrm>
          <a:prstGeom prst="rect">
            <a:avLst/>
          </a:prstGeom>
        </p:spPr>
      </p:pic>
      <p:sp>
        <p:nvSpPr>
          <p:cNvPr id="80" name="Right Arrow 79"/>
          <p:cNvSpPr/>
          <p:nvPr/>
        </p:nvSpPr>
        <p:spPr>
          <a:xfrm>
            <a:off x="6473194" y="1332804"/>
            <a:ext cx="781630" cy="255013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cap="all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QAM</a:t>
            </a:r>
          </a:p>
        </p:txBody>
      </p:sp>
      <p:sp>
        <p:nvSpPr>
          <p:cNvPr id="81" name="Right Arrow 80"/>
          <p:cNvSpPr/>
          <p:nvPr/>
        </p:nvSpPr>
        <p:spPr>
          <a:xfrm>
            <a:off x="6473194" y="5118768"/>
            <a:ext cx="781630" cy="406054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cap="all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IP</a:t>
            </a:r>
          </a:p>
        </p:txBody>
      </p:sp>
      <p:sp>
        <p:nvSpPr>
          <p:cNvPr id="82" name="Rounded Rectangle 81"/>
          <p:cNvSpPr/>
          <p:nvPr/>
        </p:nvSpPr>
        <p:spPr bwMode="auto">
          <a:xfrm>
            <a:off x="4650399" y="3258790"/>
            <a:ext cx="4236720" cy="1280160"/>
          </a:xfrm>
          <a:prstGeom prst="roundRect">
            <a:avLst>
              <a:gd name="adj" fmla="val 4356"/>
            </a:avLst>
          </a:prstGeom>
          <a:solidFill>
            <a:schemeClr val="bg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defTabSz="91430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2015: START IP UNICAST</a:t>
            </a:r>
          </a:p>
        </p:txBody>
      </p:sp>
      <p:sp>
        <p:nvSpPr>
          <p:cNvPr id="83" name="Right Arrow 82"/>
          <p:cNvSpPr/>
          <p:nvPr/>
        </p:nvSpPr>
        <p:spPr>
          <a:xfrm>
            <a:off x="6473194" y="3695843"/>
            <a:ext cx="781630" cy="406054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cap="all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IP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5177894" y="3807431"/>
            <a:ext cx="182880" cy="1828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cap="al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5900156" y="3580199"/>
            <a:ext cx="182880" cy="1828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cap="al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5900156" y="3807430"/>
            <a:ext cx="182880" cy="1828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cap="al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5900156" y="4034663"/>
            <a:ext cx="182880" cy="1828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cap="al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88" name="Straight Arrow Connector 87"/>
          <p:cNvCxnSpPr>
            <a:stCxn id="84" idx="7"/>
            <a:endCxn id="85" idx="2"/>
          </p:cNvCxnSpPr>
          <p:nvPr/>
        </p:nvCxnSpPr>
        <p:spPr bwMode="auto">
          <a:xfrm flipV="1">
            <a:off x="5333992" y="3671639"/>
            <a:ext cx="566164" cy="162574"/>
          </a:xfrm>
          <a:prstGeom prst="straightConnector1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Straight Arrow Connector 88"/>
          <p:cNvCxnSpPr>
            <a:stCxn id="84" idx="6"/>
            <a:endCxn id="86" idx="2"/>
          </p:cNvCxnSpPr>
          <p:nvPr/>
        </p:nvCxnSpPr>
        <p:spPr bwMode="auto">
          <a:xfrm flipV="1">
            <a:off x="5360774" y="3898871"/>
            <a:ext cx="539382" cy="1"/>
          </a:xfrm>
          <a:prstGeom prst="straightConnector1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0" name="Straight Arrow Connector 89"/>
          <p:cNvCxnSpPr>
            <a:stCxn id="84" idx="5"/>
            <a:endCxn id="87" idx="2"/>
          </p:cNvCxnSpPr>
          <p:nvPr/>
        </p:nvCxnSpPr>
        <p:spPr bwMode="auto">
          <a:xfrm>
            <a:off x="5333992" y="3963530"/>
            <a:ext cx="566164" cy="162573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>
            <a:off x="4835847" y="3898871"/>
            <a:ext cx="342047" cy="0"/>
          </a:xfrm>
          <a:prstGeom prst="straightConnector1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2" name="Straight Arrow Connector 91"/>
          <p:cNvCxnSpPr>
            <a:endCxn id="97" idx="2"/>
          </p:cNvCxnSpPr>
          <p:nvPr/>
        </p:nvCxnSpPr>
        <p:spPr bwMode="auto">
          <a:xfrm>
            <a:off x="4825152" y="5320557"/>
            <a:ext cx="352743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3" name="Straight Arrow Connector 92"/>
          <p:cNvCxnSpPr/>
          <p:nvPr/>
        </p:nvCxnSpPr>
        <p:spPr bwMode="auto">
          <a:xfrm>
            <a:off x="4835847" y="3801915"/>
            <a:ext cx="342047" cy="0"/>
          </a:xfrm>
          <a:prstGeom prst="straightConnector1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/>
          <p:cNvCxnSpPr/>
          <p:nvPr/>
        </p:nvCxnSpPr>
        <p:spPr bwMode="auto">
          <a:xfrm>
            <a:off x="4835847" y="3998545"/>
            <a:ext cx="342047" cy="0"/>
          </a:xfrm>
          <a:prstGeom prst="straightConnector1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5" name="Rectangle 94"/>
          <p:cNvSpPr/>
          <p:nvPr/>
        </p:nvSpPr>
        <p:spPr>
          <a:xfrm>
            <a:off x="5125901" y="4196959"/>
            <a:ext cx="1009128" cy="307768"/>
          </a:xfrm>
          <a:prstGeom prst="rect">
            <a:avLst/>
          </a:prstGeom>
        </p:spPr>
        <p:txBody>
          <a:bodyPr wrap="none" lIns="91430" tIns="45716" rIns="91430" bIns="45716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Unicast IP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5177894" y="5017893"/>
            <a:ext cx="905142" cy="607805"/>
            <a:chOff x="5586227" y="3987146"/>
            <a:chExt cx="905142" cy="607805"/>
          </a:xfrm>
        </p:grpSpPr>
        <p:sp>
          <p:nvSpPr>
            <p:cNvPr id="97" name="Oval 96"/>
            <p:cNvSpPr/>
            <p:nvPr/>
          </p:nvSpPr>
          <p:spPr bwMode="auto">
            <a:xfrm>
              <a:off x="5586227" y="4198371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cap="all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6308489" y="3987146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cap="all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6308489" y="4198371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cap="all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6308489" y="4412071"/>
              <a:ext cx="182880" cy="1828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900" cap="all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01" name="Elbow Connector 100"/>
            <p:cNvCxnSpPr>
              <a:stCxn id="97" idx="6"/>
              <a:endCxn id="98" idx="2"/>
            </p:cNvCxnSpPr>
            <p:nvPr/>
          </p:nvCxnSpPr>
          <p:spPr bwMode="auto">
            <a:xfrm flipV="1">
              <a:off x="5769107" y="4078586"/>
              <a:ext cx="539382" cy="211225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2" name="Elbow Connector 101"/>
            <p:cNvCxnSpPr>
              <a:stCxn id="97" idx="6"/>
              <a:endCxn id="100" idx="2"/>
            </p:cNvCxnSpPr>
            <p:nvPr/>
          </p:nvCxnSpPr>
          <p:spPr bwMode="auto">
            <a:xfrm>
              <a:off x="5769107" y="4289811"/>
              <a:ext cx="539382" cy="213700"/>
            </a:xfrm>
            <a:prstGeom prst="bentConnector3">
              <a:avLst>
                <a:gd name="adj1" fmla="val 50000"/>
              </a:avLst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3" name="Straight Arrow Connector 102"/>
            <p:cNvCxnSpPr>
              <a:stCxn id="97" idx="6"/>
              <a:endCxn id="99" idx="2"/>
            </p:cNvCxnSpPr>
            <p:nvPr/>
          </p:nvCxnSpPr>
          <p:spPr bwMode="auto">
            <a:xfrm>
              <a:off x="5769107" y="4289811"/>
              <a:ext cx="539382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04" name="Rectangle 103"/>
          <p:cNvSpPr/>
          <p:nvPr/>
        </p:nvSpPr>
        <p:spPr>
          <a:xfrm>
            <a:off x="4778695" y="5650660"/>
            <a:ext cx="1703541" cy="276991"/>
          </a:xfrm>
          <a:prstGeom prst="rect">
            <a:avLst/>
          </a:prstGeom>
        </p:spPr>
        <p:txBody>
          <a:bodyPr wrap="none" lIns="91430" tIns="45716" rIns="91430" bIns="45716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IP Channel Multicast</a:t>
            </a:r>
          </a:p>
        </p:txBody>
      </p:sp>
      <p:sp>
        <p:nvSpPr>
          <p:cNvPr id="105" name="Oval 104"/>
          <p:cNvSpPr/>
          <p:nvPr/>
        </p:nvSpPr>
        <p:spPr bwMode="auto">
          <a:xfrm>
            <a:off x="5177894" y="1602889"/>
            <a:ext cx="182880" cy="1828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cap="al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6" name="Oval 105"/>
          <p:cNvSpPr/>
          <p:nvPr/>
        </p:nvSpPr>
        <p:spPr bwMode="auto">
          <a:xfrm>
            <a:off x="5900156" y="1602889"/>
            <a:ext cx="182880" cy="1828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cap="all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07" name="Straight Arrow Connector 106"/>
          <p:cNvCxnSpPr>
            <a:stCxn id="105" idx="6"/>
            <a:endCxn id="106" idx="2"/>
          </p:cNvCxnSpPr>
          <p:nvPr/>
        </p:nvCxnSpPr>
        <p:spPr bwMode="auto">
          <a:xfrm>
            <a:off x="5360774" y="1694329"/>
            <a:ext cx="539382" cy="0"/>
          </a:xfrm>
          <a:prstGeom prst="straightConnector1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8" name="Rectangle 107"/>
          <p:cNvSpPr/>
          <p:nvPr/>
        </p:nvSpPr>
        <p:spPr>
          <a:xfrm>
            <a:off x="4909415" y="1995007"/>
            <a:ext cx="1442101" cy="307768"/>
          </a:xfrm>
          <a:prstGeom prst="rect">
            <a:avLst/>
          </a:prstGeom>
        </p:spPr>
        <p:txBody>
          <a:bodyPr wrap="none" lIns="91430" tIns="45716" rIns="91430" bIns="45716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HYBRID QAM / IP</a:t>
            </a:r>
          </a:p>
        </p:txBody>
      </p:sp>
      <p:pic>
        <p:nvPicPr>
          <p:cNvPr id="109" name="Picture 2" descr="http://media2.comcast.net/anon.comcastonline2/support/help/faqs/x1/equipment/PaceXG1_200px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53"/>
          <a:stretch/>
        </p:blipFill>
        <p:spPr bwMode="auto">
          <a:xfrm>
            <a:off x="7523140" y="1353078"/>
            <a:ext cx="1097280" cy="368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ight Arrow 109"/>
          <p:cNvSpPr/>
          <p:nvPr/>
        </p:nvSpPr>
        <p:spPr>
          <a:xfrm>
            <a:off x="6473194" y="1809292"/>
            <a:ext cx="781630" cy="255013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cap="all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IP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187822" y="1118585"/>
            <a:ext cx="384254" cy="233638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XG1</a:t>
            </a:r>
            <a:endParaRPr lang="en-US" sz="9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488060" y="2055641"/>
            <a:ext cx="329536" cy="230824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Xi3</a:t>
            </a:r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450918" y="2056377"/>
            <a:ext cx="818732" cy="249339"/>
          </a:xfrm>
          <a:prstGeom prst="rect">
            <a:avLst/>
          </a:prstGeom>
        </p:spPr>
        <p:txBody>
          <a:bodyPr wrap="none" lIns="91430" tIns="45716" rIns="91430" bIns="45716" anchor="b">
            <a:spAutoFit/>
          </a:bodyPr>
          <a:lstStyle>
            <a:defPPr>
              <a:defRPr lang="en-US"/>
            </a:defPPr>
            <a:lvl1pPr algn="ctr">
              <a:defRPr sz="1000" cap="all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VOD to XI3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807" y="3465842"/>
            <a:ext cx="468213" cy="803412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6765505" y="4227736"/>
            <a:ext cx="2065494" cy="276991"/>
          </a:xfrm>
          <a:prstGeom prst="rect">
            <a:avLst/>
          </a:prstGeom>
          <a:noFill/>
        </p:spPr>
        <p:txBody>
          <a:bodyPr wrap="none" lIns="91430" tIns="45716" rIns="91430" bIns="45716" rtlCol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Trials/ Early DEPLOYMENTs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7607867" y="3290175"/>
            <a:ext cx="591589" cy="230824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XB3/XB6</a:t>
            </a:r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0927" y="3909525"/>
            <a:ext cx="914400" cy="340499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>
            <a:off x="8262352" y="3611102"/>
            <a:ext cx="531514" cy="230824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Xi3/</a:t>
            </a:r>
            <a:r>
              <a:rPr lang="en-US" sz="9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XiD</a:t>
            </a:r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495546" y="5666049"/>
            <a:ext cx="1152465" cy="261602"/>
          </a:xfrm>
          <a:prstGeom prst="rect">
            <a:avLst/>
          </a:prstGeom>
          <a:noFill/>
        </p:spPr>
        <p:txBody>
          <a:bodyPr wrap="none" lIns="91430" tIns="45716" rIns="91430" bIns="45716" rtlCol="0" anchor="b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cap="all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All-IP Gateway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7604662" y="4742908"/>
            <a:ext cx="588433" cy="230824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XB6/XP6</a:t>
            </a:r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8370477" y="5265897"/>
            <a:ext cx="338136" cy="233638"/>
          </a:xfrm>
          <a:prstGeom prst="rect">
            <a:avLst/>
          </a:prstGeom>
          <a:noFill/>
        </p:spPr>
        <p:txBody>
          <a:bodyPr wrap="none" lIns="91430" tIns="45716" rIns="91430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Xi5</a:t>
            </a:r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22" name="Elbow Connector 121"/>
          <p:cNvCxnSpPr>
            <a:stCxn id="106" idx="6"/>
            <a:endCxn id="80" idx="1"/>
          </p:cNvCxnSpPr>
          <p:nvPr/>
        </p:nvCxnSpPr>
        <p:spPr bwMode="auto">
          <a:xfrm flipV="1">
            <a:off x="6083036" y="1460310"/>
            <a:ext cx="390158" cy="234019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3" name="Elbow Connector 122"/>
          <p:cNvCxnSpPr>
            <a:stCxn id="106" idx="6"/>
            <a:endCxn id="110" idx="1"/>
          </p:cNvCxnSpPr>
          <p:nvPr/>
        </p:nvCxnSpPr>
        <p:spPr bwMode="auto">
          <a:xfrm>
            <a:off x="6083036" y="1694329"/>
            <a:ext cx="390158" cy="24247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4" name="Right Arrow 123"/>
          <p:cNvSpPr/>
          <p:nvPr/>
        </p:nvSpPr>
        <p:spPr>
          <a:xfrm>
            <a:off x="6508366" y="2489218"/>
            <a:ext cx="781630" cy="255013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cap="all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IP</a:t>
            </a:r>
          </a:p>
        </p:txBody>
      </p:sp>
      <p:cxnSp>
        <p:nvCxnSpPr>
          <p:cNvPr id="125" name="Elbow Connector 124"/>
          <p:cNvCxnSpPr/>
          <p:nvPr/>
        </p:nvCxnSpPr>
        <p:spPr bwMode="auto">
          <a:xfrm>
            <a:off x="6063498" y="1694329"/>
            <a:ext cx="425330" cy="92239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26" name="Picture 1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019" y="2344791"/>
            <a:ext cx="557328" cy="625679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6174097" y="2758967"/>
            <a:ext cx="1286418" cy="246213"/>
          </a:xfrm>
          <a:prstGeom prst="rect">
            <a:avLst/>
          </a:prstGeom>
        </p:spPr>
        <p:txBody>
          <a:bodyPr wrap="none" lIns="91430" tIns="45716" rIns="91430" bIns="45716" anchor="b">
            <a:spAutoFit/>
          </a:bodyPr>
          <a:lstStyle>
            <a:defPPr>
              <a:defRPr lang="en-US"/>
            </a:defPPr>
            <a:lvl1pPr algn="ctr">
              <a:defRPr sz="1000" cap="all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cDVR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 to 2</a:t>
            </a:r>
            <a:r>
              <a:rPr lang="en-US" baseline="300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nd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 screen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202313" y="3316223"/>
            <a:ext cx="1300336" cy="400101"/>
          </a:xfrm>
          <a:prstGeom prst="rect">
            <a:avLst/>
          </a:prstGeom>
        </p:spPr>
        <p:txBody>
          <a:bodyPr wrap="none" lIns="91430" tIns="45716" rIns="91430" bIns="45716" anchor="b">
            <a:spAutoFit/>
          </a:bodyPr>
          <a:lstStyle>
            <a:defPPr>
              <a:defRPr lang="en-US"/>
            </a:defPPr>
            <a:lvl1pPr algn="ctr">
              <a:defRPr sz="1000" cap="all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Linear, VOD &amp; </a:t>
            </a:r>
            <a:r>
              <a:rPr lang="en-US" dirty="0" err="1">
                <a:solidFill>
                  <a:srgbClr val="000000">
                    <a:lumMod val="75000"/>
                    <a:lumOff val="25000"/>
                  </a:srgbClr>
                </a:solidFill>
              </a:rPr>
              <a:t>cDVR</a:t>
            </a: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>
                    <a:lumMod val="75000"/>
                    <a:lumOff val="25000"/>
                  </a:srgbClr>
                </a:solidFill>
              </a:rPr>
              <a:t>to ANY Screen</a:t>
            </a:r>
          </a:p>
        </p:txBody>
      </p:sp>
      <p:pic>
        <p:nvPicPr>
          <p:cNvPr id="129" name="pasted-image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986" y="5513678"/>
            <a:ext cx="550031" cy="126573"/>
          </a:xfrm>
          <a:prstGeom prst="rect">
            <a:avLst/>
          </a:prstGeom>
          <a:ln w="3175">
            <a:miter lim="400000"/>
          </a:ln>
        </p:spPr>
      </p:pic>
      <p:cxnSp>
        <p:nvCxnSpPr>
          <p:cNvPr id="130" name="Elbow Connector 129"/>
          <p:cNvCxnSpPr/>
          <p:nvPr/>
        </p:nvCxnSpPr>
        <p:spPr bwMode="auto">
          <a:xfrm>
            <a:off x="7864950" y="3848304"/>
            <a:ext cx="448581" cy="80465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1" name="Elbow Connector 170"/>
          <p:cNvCxnSpPr/>
          <p:nvPr/>
        </p:nvCxnSpPr>
        <p:spPr bwMode="auto">
          <a:xfrm>
            <a:off x="7275159" y="1951242"/>
            <a:ext cx="27827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2" name="Elbow Connector 170"/>
          <p:cNvCxnSpPr/>
          <p:nvPr/>
        </p:nvCxnSpPr>
        <p:spPr bwMode="auto">
          <a:xfrm flipV="1">
            <a:off x="7957535" y="1625832"/>
            <a:ext cx="478" cy="1635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3" name="Elbow Connector 170"/>
          <p:cNvCxnSpPr/>
          <p:nvPr/>
        </p:nvCxnSpPr>
        <p:spPr bwMode="auto">
          <a:xfrm>
            <a:off x="7254374" y="1478219"/>
            <a:ext cx="278275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6" name="XB6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30020" y="4957412"/>
            <a:ext cx="536238" cy="781281"/>
          </a:xfrm>
          <a:prstGeom prst="rect">
            <a:avLst/>
          </a:prstGeom>
          <a:ln w="3175">
            <a:miter lim="400000"/>
          </a:ln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680675">
            <a:off x="7574240" y="2502882"/>
            <a:ext cx="258987" cy="258987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680675">
            <a:off x="8111498" y="5330167"/>
            <a:ext cx="258987" cy="258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910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Calibri"/>
              </a:rPr>
              <a:t>EPON deployment is more reliant on rapidly transitioning to all-IP delivery than the HFC network</a:t>
            </a:r>
          </a:p>
        </p:txBody>
      </p:sp>
      <p:sp>
        <p:nvSpPr>
          <p:cNvPr id="68" name="Slide Number Placeholder 1"/>
          <p:cNvSpPr txBox="1">
            <a:spLocks/>
          </p:cNvSpPr>
          <p:nvPr/>
        </p:nvSpPr>
        <p:spPr>
          <a:xfrm>
            <a:off x="3508686" y="629965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26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566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07132"/>
            <a:ext cx="8229602" cy="610882"/>
          </a:xfrm>
        </p:spPr>
        <p:txBody>
          <a:bodyPr/>
          <a:lstStyle/>
          <a:p>
            <a:r>
              <a:rPr lang="en-US" sz="2800" b="1" dirty="0">
                <a:solidFill>
                  <a:srgbClr val="000000"/>
                </a:solidFill>
              </a:rPr>
              <a:t>Do we use Unicast or Multicast? Answer: both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9069" y="899422"/>
            <a:ext cx="4273561" cy="449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0663" indent="-220663">
              <a:buFont typeface="Arial"/>
              <a:buChar char="•"/>
            </a:pPr>
            <a:r>
              <a:rPr lang="en-US" sz="2200" dirty="0"/>
              <a:t>Multicast reduces access network capacity for most popular content</a:t>
            </a:r>
          </a:p>
          <a:p>
            <a:pPr marL="220663" indent="-220663">
              <a:buFont typeface="Arial"/>
              <a:buChar char="•"/>
            </a:pPr>
            <a:r>
              <a:rPr lang="en-US" sz="2200" dirty="0"/>
              <a:t>Unicast used for all content not being </a:t>
            </a:r>
            <a:r>
              <a:rPr lang="en-US" sz="2200" dirty="0" err="1"/>
              <a:t>multicasted</a:t>
            </a:r>
            <a:endParaRPr lang="en-US" sz="2200" dirty="0"/>
          </a:p>
          <a:p>
            <a:pPr marL="568325" lvl="1" indent="-220663">
              <a:buFont typeface="Arial"/>
              <a:buChar char="•"/>
            </a:pPr>
            <a:r>
              <a:rPr lang="en-US" sz="2200" dirty="0"/>
              <a:t>VOD and </a:t>
            </a:r>
            <a:r>
              <a:rPr lang="en-US" sz="2200" dirty="0" err="1"/>
              <a:t>cDVR</a:t>
            </a:r>
            <a:endParaRPr lang="en-US" sz="2200" dirty="0"/>
          </a:p>
          <a:p>
            <a:pPr marL="568325" lvl="1" indent="-220663">
              <a:buFont typeface="Arial"/>
              <a:buChar char="•"/>
            </a:pPr>
            <a:r>
              <a:rPr lang="en-US" sz="2200" dirty="0"/>
              <a:t>Long tail linear</a:t>
            </a:r>
          </a:p>
          <a:p>
            <a:pPr marL="220663" indent="-220663">
              <a:buFont typeface="Arial"/>
              <a:buChar char="•"/>
            </a:pPr>
            <a:r>
              <a:rPr lang="en-US" sz="2200" dirty="0"/>
              <a:t>Unicast is the back-up for reliable video delivery </a:t>
            </a:r>
          </a:p>
          <a:p>
            <a:pPr marL="220663" indent="-220663">
              <a:buFont typeface="Arial"/>
              <a:buChar char="•"/>
            </a:pPr>
            <a:r>
              <a:rPr lang="en-US" sz="2200" dirty="0"/>
              <a:t>Approach is transparent to all types of client players</a:t>
            </a:r>
          </a:p>
          <a:p>
            <a:pPr marL="568325" lvl="1" indent="-220663">
              <a:buFont typeface="Arial"/>
              <a:buChar char="•"/>
            </a:pPr>
            <a:r>
              <a:rPr lang="en-US" sz="2200" dirty="0"/>
              <a:t>Player is unaware of multicast </a:t>
            </a:r>
          </a:p>
          <a:p>
            <a:pPr marL="568325" lvl="1" indent="-220663">
              <a:buFont typeface="Arial"/>
              <a:buChar char="•"/>
            </a:pPr>
            <a:r>
              <a:rPr lang="en-US" sz="2200" dirty="0"/>
              <a:t>All players receive unicast</a:t>
            </a:r>
          </a:p>
          <a:p>
            <a:pPr marL="568325" lvl="1" indent="-220663">
              <a:buFont typeface="Arial"/>
              <a:buChar char="•"/>
            </a:pPr>
            <a:r>
              <a:rPr lang="en-US" sz="2200" dirty="0"/>
              <a:t>Multicast works for any client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8686" y="6428779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B9895BEA-64D8-4847-B87E-F83106E9A9D4}" type="slidenum">
              <a:rPr lang="en-US" smtClean="0"/>
              <a:pPr algn="ctr"/>
              <a:t>27</a:t>
            </a:fld>
            <a:endParaRPr lang="en-US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849114"/>
              </p:ext>
            </p:extLst>
          </p:nvPr>
        </p:nvGraphicFramePr>
        <p:xfrm>
          <a:off x="413951" y="4961457"/>
          <a:ext cx="4118895" cy="133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10123" y="5018700"/>
            <a:ext cx="7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i="0" kern="1200" dirty="0">
                <a:solidFill>
                  <a:srgbClr val="0000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Multicast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49983" y="5017654"/>
            <a:ext cx="733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r>
              <a:rPr lang="en-US" sz="1000" b="1" dirty="0">
                <a:solidFill>
                  <a:srgbClr val="0000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Uni</a:t>
            </a:r>
            <a:r>
              <a:rPr lang="en-US" sz="1000" b="1" i="0" kern="1200" dirty="0">
                <a:solidFill>
                  <a:srgbClr val="0000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cast</a:t>
            </a:r>
          </a:p>
        </p:txBody>
      </p:sp>
      <p:sp>
        <p:nvSpPr>
          <p:cNvPr id="18" name="Right Brace 17"/>
          <p:cNvSpPr/>
          <p:nvPr/>
        </p:nvSpPr>
        <p:spPr>
          <a:xfrm rot="16200000">
            <a:off x="1085424" y="5110659"/>
            <a:ext cx="111551" cy="39413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Brace 18"/>
          <p:cNvSpPr/>
          <p:nvPr/>
        </p:nvSpPr>
        <p:spPr>
          <a:xfrm rot="16200000">
            <a:off x="2834761" y="3863008"/>
            <a:ext cx="112598" cy="28884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1767" y="952344"/>
            <a:ext cx="3902363" cy="600364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89016" y="1755910"/>
            <a:ext cx="1845104" cy="595746"/>
          </a:xfrm>
          <a:prstGeom prst="roundRect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 Server/Controller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31767" y="2515609"/>
            <a:ext cx="3902363" cy="538019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CMTS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31767" y="3225647"/>
            <a:ext cx="3902363" cy="847434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9144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Gateway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806222" y="3391901"/>
            <a:ext cx="1420091" cy="496456"/>
          </a:xfrm>
          <a:prstGeom prst="roundRect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 GW Client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31767" y="4254345"/>
            <a:ext cx="3902363" cy="542636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Player</a:t>
            </a:r>
          </a:p>
        </p:txBody>
      </p:sp>
      <p:sp>
        <p:nvSpPr>
          <p:cNvPr id="36" name="Up-Down Arrow 35"/>
          <p:cNvSpPr/>
          <p:nvPr/>
        </p:nvSpPr>
        <p:spPr bwMode="auto">
          <a:xfrm>
            <a:off x="862029" y="1095448"/>
            <a:ext cx="635964" cy="3590636"/>
          </a:xfrm>
          <a:prstGeom prst="upDown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14300" marR="0" lvl="0" indent="-1143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Unicast</a:t>
            </a:r>
          </a:p>
        </p:txBody>
      </p:sp>
      <p:sp>
        <p:nvSpPr>
          <p:cNvPr id="37" name="Down Arrow 36"/>
          <p:cNvSpPr/>
          <p:nvPr/>
        </p:nvSpPr>
        <p:spPr bwMode="auto">
          <a:xfrm>
            <a:off x="3219148" y="2279125"/>
            <a:ext cx="621867" cy="1247854"/>
          </a:xfrm>
          <a:prstGeom prst="downArrow">
            <a:avLst/>
          </a:prstGeom>
          <a:gradFill rotWithShape="1">
            <a:gsLst>
              <a:gs pos="0">
                <a:srgbClr val="F79646">
                  <a:tint val="100000"/>
                  <a:shade val="100000"/>
                  <a:satMod val="130000"/>
                </a:srgbClr>
              </a:gs>
              <a:gs pos="100000">
                <a:srgbClr val="F7964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vert270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114300" marR="0" lvl="0" indent="-1143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Multicast</a:t>
            </a:r>
          </a:p>
        </p:txBody>
      </p:sp>
      <p:sp>
        <p:nvSpPr>
          <p:cNvPr id="38" name="Up-Down Arrow 37"/>
          <p:cNvSpPr/>
          <p:nvPr/>
        </p:nvSpPr>
        <p:spPr bwMode="auto">
          <a:xfrm>
            <a:off x="3317152" y="3798916"/>
            <a:ext cx="434435" cy="797730"/>
          </a:xfrm>
          <a:prstGeom prst="upDown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4300" marR="0" lvl="0" indent="-1143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3308578" y="1178674"/>
            <a:ext cx="434435" cy="797730"/>
          </a:xfrm>
          <a:prstGeom prst="upDown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4300" marR="0" lvl="0" indent="-1143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971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05581"/>
            <a:ext cx="8229602" cy="610882"/>
          </a:xfrm>
        </p:spPr>
        <p:txBody>
          <a:bodyPr/>
          <a:lstStyle/>
          <a:p>
            <a:r>
              <a:rPr lang="en-US" sz="2800" b="1" dirty="0">
                <a:solidFill>
                  <a:srgbClr val="000000"/>
                </a:solidFill>
              </a:rPr>
              <a:t>Network Capacity Benefit from Multicast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45" y="929857"/>
            <a:ext cx="6476327" cy="4839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1718" y="5605124"/>
            <a:ext cx="739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0663" indent="-220663">
              <a:buFont typeface="Arial"/>
              <a:buChar char="•"/>
            </a:pPr>
            <a:r>
              <a:rPr lang="en-US" sz="2000" dirty="0"/>
              <a:t>Benefit starts with about 50 clients and is even bigger with 100-200</a:t>
            </a:r>
          </a:p>
          <a:p>
            <a:pPr marL="220663" indent="-220663">
              <a:buFont typeface="Arial"/>
              <a:buChar char="•"/>
            </a:pPr>
            <a:r>
              <a:rPr lang="en-US" sz="2000" dirty="0"/>
              <a:t>Significant savings from multicast just 20 most popular programs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8686" y="64287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B9895BEA-64D8-4847-B87E-F83106E9A9D4}" type="slidenum">
              <a:rPr lang="en-US" smtClean="0"/>
              <a:pPr algn="ctr"/>
              <a:t>28</a:t>
            </a:fld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5400000">
            <a:off x="5272742" y="2395742"/>
            <a:ext cx="1541929" cy="522941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725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02080"/>
            <a:ext cx="8229602" cy="610882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IP Video on EPON/</a:t>
            </a:r>
            <a:r>
              <a:rPr lang="en-US" b="1" dirty="0" err="1">
                <a:solidFill>
                  <a:srgbClr val="000000"/>
                </a:solidFill>
              </a:rPr>
              <a:t>DPoE</a:t>
            </a:r>
            <a:r>
              <a:rPr lang="en-US" b="1" dirty="0">
                <a:solidFill>
                  <a:srgbClr val="000000"/>
                </a:solidFill>
              </a:rPr>
              <a:t> Systems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94789" y="5376480"/>
            <a:ext cx="795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en-US" b="1" i="0" kern="1200" dirty="0">
                <a:solidFill>
                  <a:srgbClr val="0000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Multicast works for both DOCSIS</a:t>
            </a:r>
            <a:r>
              <a:rPr lang="en-US" b="1" i="0" kern="1200" baseline="30000" dirty="0">
                <a:solidFill>
                  <a:srgbClr val="0000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®</a:t>
            </a:r>
            <a:r>
              <a:rPr lang="en-US" b="1" i="0" kern="1200" dirty="0">
                <a:solidFill>
                  <a:srgbClr val="0000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 and EPON/</a:t>
            </a:r>
            <a:r>
              <a:rPr lang="en-US" b="1" i="0" kern="1200" dirty="0" err="1">
                <a:solidFill>
                  <a:srgbClr val="0000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DPoE</a:t>
            </a:r>
            <a:r>
              <a:rPr lang="en-US" b="1" i="0" kern="1200" dirty="0">
                <a:solidFill>
                  <a:srgbClr val="0000FF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 networks</a:t>
            </a:r>
            <a:endParaRPr lang="en-US" b="1" dirty="0">
              <a:solidFill>
                <a:srgbClr val="0000FF"/>
              </a:solidFill>
              <a:latin typeface="HelveticaNeueLT Std Lt"/>
              <a:ea typeface="ヒラギノ角ゴ ProN W3" charset="-128"/>
              <a:cs typeface="HelveticaNeueLT Std Lt"/>
              <a:sym typeface="Gill Sans" pitchFamily="-112" charset="0"/>
            </a:endParaRPr>
          </a:p>
          <a:p>
            <a:pPr marL="0" algn="ctr"/>
            <a:r>
              <a:rPr lang="en-US" b="1" i="0" kern="1200" dirty="0">
                <a:solidFill>
                  <a:srgbClr val="660066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In EPON, SG is smaller, so capacity benefit is greater in RAN</a:t>
            </a:r>
          </a:p>
        </p:txBody>
      </p:sp>
      <p:sp>
        <p:nvSpPr>
          <p:cNvPr id="8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8686" y="6428778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B9895BEA-64D8-4847-B87E-F83106E9A9D4}" type="slidenum">
              <a:rPr lang="en-US" smtClean="0"/>
              <a:pPr algn="ctr"/>
              <a:t>29</a:t>
            </a:fld>
            <a:endParaRPr lang="en-US" dirty="0"/>
          </a:p>
        </p:txBody>
      </p:sp>
      <p:grpSp>
        <p:nvGrpSpPr>
          <p:cNvPr id="169" name="Group 2"/>
          <p:cNvGrpSpPr>
            <a:grpSpLocks/>
          </p:cNvGrpSpPr>
          <p:nvPr/>
        </p:nvGrpSpPr>
        <p:grpSpPr bwMode="auto">
          <a:xfrm>
            <a:off x="7334255" y="4016334"/>
            <a:ext cx="1350963" cy="623888"/>
            <a:chOff x="4540" y="2533"/>
            <a:chExt cx="851" cy="393"/>
          </a:xfrm>
        </p:grpSpPr>
        <p:pic>
          <p:nvPicPr>
            <p:cNvPr id="170" name="Picture 3" descr="EPON_ON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" y="2611"/>
              <a:ext cx="16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1" name="Group 4"/>
            <p:cNvGrpSpPr>
              <a:grpSpLocks/>
            </p:cNvGrpSpPr>
            <p:nvPr/>
          </p:nvGrpSpPr>
          <p:grpSpPr bwMode="auto">
            <a:xfrm>
              <a:off x="4657" y="2533"/>
              <a:ext cx="734" cy="393"/>
              <a:chOff x="4656" y="852"/>
              <a:chExt cx="734" cy="393"/>
            </a:xfrm>
          </p:grpSpPr>
          <p:sp>
            <p:nvSpPr>
              <p:cNvPr id="172" name="Text Box 5"/>
              <p:cNvSpPr txBox="1">
                <a:spLocks noChangeArrowheads="1"/>
              </p:cNvSpPr>
              <p:nvPr/>
            </p:nvSpPr>
            <p:spPr bwMode="auto">
              <a:xfrm>
                <a:off x="4896" y="852"/>
                <a:ext cx="493" cy="136"/>
              </a:xfrm>
              <a:prstGeom prst="rect">
                <a:avLst/>
              </a:prstGeom>
              <a:noFill/>
              <a:ln w="12700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BFD0E3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IPv4 Host</a:t>
                </a:r>
              </a:p>
            </p:txBody>
          </p:sp>
          <p:sp>
            <p:nvSpPr>
              <p:cNvPr id="173" name="Text Box 6" descr="Light downward diagonal"/>
              <p:cNvSpPr txBox="1">
                <a:spLocks noChangeArrowheads="1"/>
              </p:cNvSpPr>
              <p:nvPr/>
            </p:nvSpPr>
            <p:spPr bwMode="auto">
              <a:xfrm>
                <a:off x="4897" y="1109"/>
                <a:ext cx="493" cy="136"/>
              </a:xfrm>
              <a:prstGeom prst="rect">
                <a:avLst/>
              </a:prstGeom>
              <a:noFill/>
              <a:ln w="12700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+mn-cs"/>
                  </a:rPr>
                  <a:t>IPv6 Host</a:t>
                </a:r>
              </a:p>
            </p:txBody>
          </p:sp>
          <p:sp>
            <p:nvSpPr>
              <p:cNvPr id="174" name="Line 7"/>
              <p:cNvSpPr>
                <a:spLocks noChangeShapeType="1"/>
              </p:cNvSpPr>
              <p:nvPr/>
            </p:nvSpPr>
            <p:spPr bwMode="auto">
              <a:xfrm flipV="1">
                <a:off x="4656" y="920"/>
                <a:ext cx="248" cy="128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175" name="Line 8"/>
              <p:cNvSpPr>
                <a:spLocks noChangeShapeType="1"/>
              </p:cNvSpPr>
              <p:nvPr/>
            </p:nvSpPr>
            <p:spPr bwMode="auto">
              <a:xfrm>
                <a:off x="4656" y="1040"/>
                <a:ext cx="240" cy="144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</p:grpSp>
      <p:pic>
        <p:nvPicPr>
          <p:cNvPr id="176" name="Picture 9" descr="EPON_O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3332119"/>
            <a:ext cx="2540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" name="Text Box 10"/>
          <p:cNvSpPr txBox="1">
            <a:spLocks noChangeArrowheads="1"/>
          </p:cNvSpPr>
          <p:nvPr/>
        </p:nvSpPr>
        <p:spPr bwMode="auto">
          <a:xfrm>
            <a:off x="7085120" y="3051499"/>
            <a:ext cx="75794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ONU/GW</a:t>
            </a:r>
          </a:p>
        </p:txBody>
      </p:sp>
      <p:grpSp>
        <p:nvGrpSpPr>
          <p:cNvPr id="178" name="Group 11"/>
          <p:cNvGrpSpPr>
            <a:grpSpLocks/>
          </p:cNvGrpSpPr>
          <p:nvPr/>
        </p:nvGrpSpPr>
        <p:grpSpPr bwMode="auto">
          <a:xfrm>
            <a:off x="7519996" y="3203530"/>
            <a:ext cx="1165225" cy="623888"/>
            <a:chOff x="4656" y="852"/>
            <a:chExt cx="734" cy="393"/>
          </a:xfrm>
        </p:grpSpPr>
        <p:sp>
          <p:nvSpPr>
            <p:cNvPr id="179" name="Text Box 12"/>
            <p:cNvSpPr txBox="1">
              <a:spLocks noChangeArrowheads="1"/>
            </p:cNvSpPr>
            <p:nvPr/>
          </p:nvSpPr>
          <p:spPr bwMode="auto">
            <a:xfrm>
              <a:off x="4896" y="852"/>
              <a:ext cx="493" cy="136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FD0E3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IPv4 Host</a:t>
              </a:r>
            </a:p>
          </p:txBody>
        </p:sp>
        <p:sp>
          <p:nvSpPr>
            <p:cNvPr id="180" name="Text Box 13" descr="Light downward diagonal"/>
            <p:cNvSpPr txBox="1">
              <a:spLocks noChangeArrowheads="1"/>
            </p:cNvSpPr>
            <p:nvPr/>
          </p:nvSpPr>
          <p:spPr bwMode="auto">
            <a:xfrm>
              <a:off x="4897" y="1109"/>
              <a:ext cx="493" cy="136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IPv6 Host</a:t>
              </a:r>
            </a:p>
          </p:txBody>
        </p:sp>
        <p:sp>
          <p:nvSpPr>
            <p:cNvPr id="181" name="Line 14"/>
            <p:cNvSpPr>
              <a:spLocks noChangeShapeType="1"/>
            </p:cNvSpPr>
            <p:nvPr/>
          </p:nvSpPr>
          <p:spPr bwMode="auto">
            <a:xfrm flipV="1">
              <a:off x="4656" y="920"/>
              <a:ext cx="248" cy="12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82" name="Line 15"/>
            <p:cNvSpPr>
              <a:spLocks noChangeShapeType="1"/>
            </p:cNvSpPr>
            <p:nvPr/>
          </p:nvSpPr>
          <p:spPr bwMode="auto">
            <a:xfrm>
              <a:off x="4656" y="1040"/>
              <a:ext cx="240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</p:grpSp>
      <p:pic>
        <p:nvPicPr>
          <p:cNvPr id="183" name="Picture 16" descr="NetworkClou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7" y="3492453"/>
            <a:ext cx="115093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" name="Text Box 17"/>
          <p:cNvSpPr txBox="1">
            <a:spLocks noChangeArrowheads="1"/>
          </p:cNvSpPr>
          <p:nvPr/>
        </p:nvSpPr>
        <p:spPr bwMode="auto">
          <a:xfrm>
            <a:off x="5484812" y="3825828"/>
            <a:ext cx="10002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ODN Network</a:t>
            </a:r>
          </a:p>
        </p:txBody>
      </p:sp>
      <p:sp>
        <p:nvSpPr>
          <p:cNvPr id="185" name="Line 18"/>
          <p:cNvSpPr>
            <a:spLocks noChangeShapeType="1"/>
          </p:cNvSpPr>
          <p:nvPr/>
        </p:nvSpPr>
        <p:spPr bwMode="auto">
          <a:xfrm>
            <a:off x="6481763" y="3997278"/>
            <a:ext cx="387350" cy="0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6" name="Line 19"/>
          <p:cNvSpPr>
            <a:spLocks noChangeShapeType="1"/>
          </p:cNvSpPr>
          <p:nvPr/>
        </p:nvSpPr>
        <p:spPr bwMode="auto">
          <a:xfrm flipV="1">
            <a:off x="6921504" y="3644852"/>
            <a:ext cx="523875" cy="342900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7" name="Line 20"/>
          <p:cNvSpPr>
            <a:spLocks noChangeShapeType="1"/>
          </p:cNvSpPr>
          <p:nvPr/>
        </p:nvSpPr>
        <p:spPr bwMode="auto">
          <a:xfrm>
            <a:off x="6870708" y="3995689"/>
            <a:ext cx="523875" cy="342900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8" name="Line 21"/>
          <p:cNvSpPr>
            <a:spLocks noChangeShapeType="1"/>
          </p:cNvSpPr>
          <p:nvPr/>
        </p:nvSpPr>
        <p:spPr bwMode="auto">
          <a:xfrm>
            <a:off x="2951170" y="3967115"/>
            <a:ext cx="2492375" cy="0"/>
          </a:xfrm>
          <a:prstGeom prst="line">
            <a:avLst/>
          </a:prstGeom>
          <a:noFill/>
          <a:ln w="28575">
            <a:solidFill>
              <a:srgbClr val="1F497D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89" name="Rectangle 22"/>
          <p:cNvSpPr>
            <a:spLocks noChangeArrowheads="1"/>
          </p:cNvSpPr>
          <p:nvPr/>
        </p:nvSpPr>
        <p:spPr bwMode="auto">
          <a:xfrm>
            <a:off x="3419475" y="3597759"/>
            <a:ext cx="1268413" cy="1507138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5050">
                    <a:alpha val="3000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90" name="Text Box 23"/>
          <p:cNvSpPr txBox="1">
            <a:spLocks noChangeArrowheads="1"/>
          </p:cNvSpPr>
          <p:nvPr/>
        </p:nvSpPr>
        <p:spPr bwMode="auto">
          <a:xfrm>
            <a:off x="3478214" y="4832303"/>
            <a:ext cx="11174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DPoE System</a:t>
            </a:r>
          </a:p>
        </p:txBody>
      </p:sp>
      <p:sp>
        <p:nvSpPr>
          <p:cNvPr id="191" name="Text Box 24"/>
          <p:cNvSpPr txBox="1">
            <a:spLocks noChangeArrowheads="1"/>
          </p:cNvSpPr>
          <p:nvPr/>
        </p:nvSpPr>
        <p:spPr bwMode="auto">
          <a:xfrm>
            <a:off x="4075112" y="3744865"/>
            <a:ext cx="503238" cy="452438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OLT</a:t>
            </a:r>
          </a:p>
        </p:txBody>
      </p:sp>
      <p:pic>
        <p:nvPicPr>
          <p:cNvPr id="192" name="Picture 191" descr="NetworkClou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252" y="1355678"/>
            <a:ext cx="1028269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92" descr="CableMod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8" y="1481090"/>
            <a:ext cx="176213" cy="39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193" descr="NetworkClou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5" y="1614439"/>
            <a:ext cx="1150937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94" descr="CableMod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8" y="2354215"/>
            <a:ext cx="176213" cy="39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Text Box 30"/>
          <p:cNvSpPr txBox="1">
            <a:spLocks noChangeArrowheads="1"/>
          </p:cNvSpPr>
          <p:nvPr/>
        </p:nvSpPr>
        <p:spPr bwMode="auto">
          <a:xfrm>
            <a:off x="5435601" y="1912890"/>
            <a:ext cx="9746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HFC Network</a:t>
            </a:r>
          </a:p>
        </p:txBody>
      </p:sp>
      <p:grpSp>
        <p:nvGrpSpPr>
          <p:cNvPr id="197" name="Group 196"/>
          <p:cNvGrpSpPr>
            <a:grpSpLocks/>
          </p:cNvGrpSpPr>
          <p:nvPr/>
        </p:nvGrpSpPr>
        <p:grpSpPr bwMode="auto">
          <a:xfrm>
            <a:off x="6496050" y="1766842"/>
            <a:ext cx="914400" cy="693738"/>
            <a:chOff x="4012" y="1044"/>
            <a:chExt cx="576" cy="437"/>
          </a:xfrm>
        </p:grpSpPr>
        <p:sp>
          <p:nvSpPr>
            <p:cNvPr id="198" name="Line 32"/>
            <p:cNvSpPr>
              <a:spLocks noChangeShapeType="1"/>
            </p:cNvSpPr>
            <p:nvPr/>
          </p:nvSpPr>
          <p:spPr bwMode="auto">
            <a:xfrm flipV="1">
              <a:off x="4258" y="1044"/>
              <a:ext cx="330" cy="21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99" name="Line 33"/>
            <p:cNvSpPr>
              <a:spLocks noChangeShapeType="1"/>
            </p:cNvSpPr>
            <p:nvPr/>
          </p:nvSpPr>
          <p:spPr bwMode="auto">
            <a:xfrm>
              <a:off x="4257" y="1265"/>
              <a:ext cx="330" cy="216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00" name="Line 34"/>
            <p:cNvSpPr>
              <a:spLocks noChangeShapeType="1"/>
            </p:cNvSpPr>
            <p:nvPr/>
          </p:nvSpPr>
          <p:spPr bwMode="auto">
            <a:xfrm>
              <a:off x="4012" y="1266"/>
              <a:ext cx="244" cy="0"/>
            </a:xfrm>
            <a:prstGeom prst="line">
              <a:avLst/>
            </a:prstGeom>
            <a:noFill/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</p:grpSp>
      <p:sp>
        <p:nvSpPr>
          <p:cNvPr id="201" name="Text Box 35"/>
          <p:cNvSpPr txBox="1">
            <a:spLocks noChangeArrowheads="1"/>
          </p:cNvSpPr>
          <p:nvPr/>
        </p:nvSpPr>
        <p:spPr bwMode="auto">
          <a:xfrm>
            <a:off x="7126513" y="1214389"/>
            <a:ext cx="64120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CM/GW</a:t>
            </a:r>
          </a:p>
        </p:txBody>
      </p:sp>
      <p:sp>
        <p:nvSpPr>
          <p:cNvPr id="202" name="Line 36"/>
          <p:cNvSpPr>
            <a:spLocks noChangeShapeType="1"/>
          </p:cNvSpPr>
          <p:nvPr/>
        </p:nvSpPr>
        <p:spPr bwMode="auto">
          <a:xfrm>
            <a:off x="2913064" y="2117678"/>
            <a:ext cx="2505075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3" name="Text Box 37"/>
          <p:cNvSpPr txBox="1">
            <a:spLocks noChangeArrowheads="1"/>
          </p:cNvSpPr>
          <p:nvPr/>
        </p:nvSpPr>
        <p:spPr bwMode="auto">
          <a:xfrm>
            <a:off x="1895224" y="3662248"/>
            <a:ext cx="11787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IP Network</a:t>
            </a:r>
          </a:p>
        </p:txBody>
      </p:sp>
      <p:sp>
        <p:nvSpPr>
          <p:cNvPr id="204" name="Line 48"/>
          <p:cNvSpPr>
            <a:spLocks noChangeShapeType="1"/>
          </p:cNvSpPr>
          <p:nvPr/>
        </p:nvSpPr>
        <p:spPr bwMode="auto">
          <a:xfrm>
            <a:off x="1587501" y="2986040"/>
            <a:ext cx="341744" cy="0"/>
          </a:xfrm>
          <a:prstGeom prst="line">
            <a:avLst/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5" name="Rectangle 49"/>
          <p:cNvSpPr>
            <a:spLocks noChangeArrowheads="1"/>
          </p:cNvSpPr>
          <p:nvPr/>
        </p:nvSpPr>
        <p:spPr bwMode="auto">
          <a:xfrm>
            <a:off x="3419475" y="1798590"/>
            <a:ext cx="1268413" cy="60960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06" name="Text Box 50"/>
          <p:cNvSpPr txBox="1">
            <a:spLocks noChangeArrowheads="1"/>
          </p:cNvSpPr>
          <p:nvPr/>
        </p:nvSpPr>
        <p:spPr bwMode="auto">
          <a:xfrm>
            <a:off x="3765550" y="1981153"/>
            <a:ext cx="50862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CMTS</a:t>
            </a:r>
          </a:p>
        </p:txBody>
      </p:sp>
      <p:grpSp>
        <p:nvGrpSpPr>
          <p:cNvPr id="207" name="Group 51"/>
          <p:cNvGrpSpPr>
            <a:grpSpLocks/>
          </p:cNvGrpSpPr>
          <p:nvPr/>
        </p:nvGrpSpPr>
        <p:grpSpPr bwMode="auto">
          <a:xfrm>
            <a:off x="7518401" y="1347740"/>
            <a:ext cx="1165225" cy="623888"/>
            <a:chOff x="4656" y="852"/>
            <a:chExt cx="734" cy="393"/>
          </a:xfrm>
        </p:grpSpPr>
        <p:sp>
          <p:nvSpPr>
            <p:cNvPr id="208" name="Text Box 52"/>
            <p:cNvSpPr txBox="1">
              <a:spLocks noChangeArrowheads="1"/>
            </p:cNvSpPr>
            <p:nvPr/>
          </p:nvSpPr>
          <p:spPr bwMode="auto">
            <a:xfrm>
              <a:off x="4896" y="852"/>
              <a:ext cx="493" cy="136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FD0E3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IPv4 Host</a:t>
              </a:r>
            </a:p>
          </p:txBody>
        </p:sp>
        <p:sp>
          <p:nvSpPr>
            <p:cNvPr id="209" name="Text Box 53"/>
            <p:cNvSpPr txBox="1">
              <a:spLocks noChangeArrowheads="1"/>
            </p:cNvSpPr>
            <p:nvPr/>
          </p:nvSpPr>
          <p:spPr bwMode="auto">
            <a:xfrm>
              <a:off x="4897" y="1109"/>
              <a:ext cx="493" cy="136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FD0E3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IPv6 Host</a:t>
              </a:r>
            </a:p>
          </p:txBody>
        </p:sp>
        <p:sp>
          <p:nvSpPr>
            <p:cNvPr id="210" name="Line 54"/>
            <p:cNvSpPr>
              <a:spLocks noChangeShapeType="1"/>
            </p:cNvSpPr>
            <p:nvPr/>
          </p:nvSpPr>
          <p:spPr bwMode="auto">
            <a:xfrm flipV="1">
              <a:off x="4656" y="920"/>
              <a:ext cx="248" cy="12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11" name="Line 55"/>
            <p:cNvSpPr>
              <a:spLocks noChangeShapeType="1"/>
            </p:cNvSpPr>
            <p:nvPr/>
          </p:nvSpPr>
          <p:spPr bwMode="auto">
            <a:xfrm>
              <a:off x="4656" y="1040"/>
              <a:ext cx="240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</p:grpSp>
      <p:grpSp>
        <p:nvGrpSpPr>
          <p:cNvPr id="212" name="Group 56"/>
          <p:cNvGrpSpPr>
            <a:grpSpLocks/>
          </p:cNvGrpSpPr>
          <p:nvPr/>
        </p:nvGrpSpPr>
        <p:grpSpPr bwMode="auto">
          <a:xfrm>
            <a:off x="7519996" y="2238332"/>
            <a:ext cx="1165225" cy="623888"/>
            <a:chOff x="4656" y="852"/>
            <a:chExt cx="734" cy="393"/>
          </a:xfrm>
        </p:grpSpPr>
        <p:sp>
          <p:nvSpPr>
            <p:cNvPr id="213" name="Text Box 57"/>
            <p:cNvSpPr txBox="1">
              <a:spLocks noChangeArrowheads="1"/>
            </p:cNvSpPr>
            <p:nvPr/>
          </p:nvSpPr>
          <p:spPr bwMode="auto">
            <a:xfrm>
              <a:off x="4896" y="852"/>
              <a:ext cx="493" cy="136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FD0E3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IPv4 Host</a:t>
              </a:r>
            </a:p>
          </p:txBody>
        </p:sp>
        <p:sp>
          <p:nvSpPr>
            <p:cNvPr id="214" name="Text Box 58"/>
            <p:cNvSpPr txBox="1">
              <a:spLocks noChangeArrowheads="1"/>
            </p:cNvSpPr>
            <p:nvPr/>
          </p:nvSpPr>
          <p:spPr bwMode="auto">
            <a:xfrm>
              <a:off x="4897" y="1109"/>
              <a:ext cx="493" cy="136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BFD0E3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+mn-cs"/>
                </a:rPr>
                <a:t>IPv6 Host</a:t>
              </a:r>
            </a:p>
          </p:txBody>
        </p:sp>
        <p:sp>
          <p:nvSpPr>
            <p:cNvPr id="215" name="Line 59"/>
            <p:cNvSpPr>
              <a:spLocks noChangeShapeType="1"/>
            </p:cNvSpPr>
            <p:nvPr/>
          </p:nvSpPr>
          <p:spPr bwMode="auto">
            <a:xfrm flipV="1">
              <a:off x="4656" y="920"/>
              <a:ext cx="248" cy="128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16" name="Line 60"/>
            <p:cNvSpPr>
              <a:spLocks noChangeShapeType="1"/>
            </p:cNvSpPr>
            <p:nvPr/>
          </p:nvSpPr>
          <p:spPr bwMode="auto">
            <a:xfrm>
              <a:off x="4656" y="1040"/>
              <a:ext cx="240" cy="14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endParaRPr>
            </a:p>
          </p:txBody>
        </p:sp>
      </p:grpSp>
      <p:sp>
        <p:nvSpPr>
          <p:cNvPr id="217" name="Line 65"/>
          <p:cNvSpPr>
            <a:spLocks noChangeShapeType="1"/>
          </p:cNvSpPr>
          <p:nvPr/>
        </p:nvSpPr>
        <p:spPr bwMode="auto">
          <a:xfrm flipH="1">
            <a:off x="4573588" y="4454478"/>
            <a:ext cx="2730500" cy="0"/>
          </a:xfrm>
          <a:prstGeom prst="line">
            <a:avLst/>
          </a:prstGeom>
          <a:noFill/>
          <a:ln w="9525">
            <a:solidFill>
              <a:srgbClr val="1F497D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18" name="Text Box 66"/>
          <p:cNvSpPr txBox="1">
            <a:spLocks noChangeArrowheads="1"/>
          </p:cNvSpPr>
          <p:nvPr/>
        </p:nvSpPr>
        <p:spPr bwMode="auto">
          <a:xfrm>
            <a:off x="3619500" y="4257633"/>
            <a:ext cx="954088" cy="430887"/>
          </a:xfrm>
          <a:prstGeom prst="rect">
            <a:avLst/>
          </a:prstGeom>
          <a:noFill/>
          <a:ln w="9525">
            <a:solidFill>
              <a:srgbClr val="1F497D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Virtual CM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(vCM)</a:t>
            </a:r>
          </a:p>
        </p:txBody>
      </p:sp>
      <p:sp>
        <p:nvSpPr>
          <p:cNvPr id="219" name="Text Box 82"/>
          <p:cNvSpPr txBox="1">
            <a:spLocks noChangeArrowheads="1"/>
          </p:cNvSpPr>
          <p:nvPr/>
        </p:nvSpPr>
        <p:spPr bwMode="auto">
          <a:xfrm>
            <a:off x="520818" y="1233444"/>
            <a:ext cx="11173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DOCSIS OSS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Servers</a:t>
            </a:r>
          </a:p>
        </p:txBody>
      </p:sp>
      <p:sp>
        <p:nvSpPr>
          <p:cNvPr id="220" name="AutoShape 84"/>
          <p:cNvSpPr>
            <a:spLocks noChangeArrowheads="1"/>
          </p:cNvSpPr>
          <p:nvPr/>
        </p:nvSpPr>
        <p:spPr bwMode="auto">
          <a:xfrm>
            <a:off x="635000" y="1808115"/>
            <a:ext cx="933450" cy="2605088"/>
          </a:xfrm>
          <a:prstGeom prst="roundRect">
            <a:avLst>
              <a:gd name="adj" fmla="val 16667"/>
            </a:avLst>
          </a:prstGeom>
          <a:noFill/>
          <a:ln w="28575">
            <a:solidFill>
              <a:sysClr val="windowText" lastClr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21" name="Rectangle 86"/>
          <p:cNvSpPr>
            <a:spLocks noChangeArrowheads="1"/>
          </p:cNvSpPr>
          <p:nvPr/>
        </p:nvSpPr>
        <p:spPr bwMode="auto">
          <a:xfrm>
            <a:off x="689769" y="1890670"/>
            <a:ext cx="819150" cy="247650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DNS</a:t>
            </a:r>
          </a:p>
        </p:txBody>
      </p:sp>
      <p:sp>
        <p:nvSpPr>
          <p:cNvPr id="222" name="Rectangle 87"/>
          <p:cNvSpPr>
            <a:spLocks noChangeArrowheads="1"/>
          </p:cNvSpPr>
          <p:nvPr/>
        </p:nvSpPr>
        <p:spPr bwMode="auto">
          <a:xfrm>
            <a:off x="689769" y="2255530"/>
            <a:ext cx="819150" cy="247650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DHCP</a:t>
            </a:r>
          </a:p>
        </p:txBody>
      </p:sp>
      <p:sp>
        <p:nvSpPr>
          <p:cNvPr id="223" name="Rectangle 88"/>
          <p:cNvSpPr>
            <a:spLocks noChangeArrowheads="1"/>
          </p:cNvSpPr>
          <p:nvPr/>
        </p:nvSpPr>
        <p:spPr bwMode="auto">
          <a:xfrm>
            <a:off x="689769" y="2985250"/>
            <a:ext cx="819150" cy="247650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SNMP</a:t>
            </a:r>
          </a:p>
        </p:txBody>
      </p:sp>
      <p:sp>
        <p:nvSpPr>
          <p:cNvPr id="224" name="Rectangle 89"/>
          <p:cNvSpPr>
            <a:spLocks noChangeArrowheads="1"/>
          </p:cNvSpPr>
          <p:nvPr/>
        </p:nvSpPr>
        <p:spPr bwMode="auto">
          <a:xfrm>
            <a:off x="689769" y="2620390"/>
            <a:ext cx="819150" cy="247650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TFTP</a:t>
            </a:r>
          </a:p>
        </p:txBody>
      </p:sp>
      <p:sp>
        <p:nvSpPr>
          <p:cNvPr id="225" name="Rectangle 90"/>
          <p:cNvSpPr>
            <a:spLocks noChangeArrowheads="1"/>
          </p:cNvSpPr>
          <p:nvPr/>
        </p:nvSpPr>
        <p:spPr bwMode="auto">
          <a:xfrm>
            <a:off x="689769" y="3714970"/>
            <a:ext cx="819150" cy="247650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Syslog</a:t>
            </a:r>
          </a:p>
        </p:txBody>
      </p:sp>
      <p:sp>
        <p:nvSpPr>
          <p:cNvPr id="226" name="Rectangle 91"/>
          <p:cNvSpPr>
            <a:spLocks noChangeArrowheads="1"/>
          </p:cNvSpPr>
          <p:nvPr/>
        </p:nvSpPr>
        <p:spPr bwMode="auto">
          <a:xfrm>
            <a:off x="689769" y="4079830"/>
            <a:ext cx="819150" cy="247650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Time</a:t>
            </a:r>
          </a:p>
        </p:txBody>
      </p:sp>
      <p:sp>
        <p:nvSpPr>
          <p:cNvPr id="227" name="Text Box 25"/>
          <p:cNvSpPr txBox="1">
            <a:spLocks noChangeArrowheads="1"/>
          </p:cNvSpPr>
          <p:nvPr/>
        </p:nvSpPr>
        <p:spPr bwMode="auto">
          <a:xfrm>
            <a:off x="3619508" y="3746457"/>
            <a:ext cx="287337" cy="452437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</a:t>
            </a:r>
          </a:p>
        </p:txBody>
      </p:sp>
      <p:sp>
        <p:nvSpPr>
          <p:cNvPr id="228" name="Rectangle 88"/>
          <p:cNvSpPr>
            <a:spLocks noChangeArrowheads="1"/>
          </p:cNvSpPr>
          <p:nvPr/>
        </p:nvSpPr>
        <p:spPr bwMode="auto">
          <a:xfrm>
            <a:off x="689769" y="3350110"/>
            <a:ext cx="819150" cy="247650"/>
          </a:xfrm>
          <a:prstGeom prst="rect">
            <a:avLst/>
          </a:prstGeom>
          <a:noFill/>
          <a:ln w="28575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FD0E3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cs"/>
              </a:rPr>
              <a:t>IPDR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6846577" y="2545837"/>
            <a:ext cx="626418" cy="218837"/>
          </a:xfrm>
          <a:prstGeom prst="roundRect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MDC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6834247" y="3273247"/>
            <a:ext cx="626418" cy="218837"/>
          </a:xfrm>
          <a:prstGeom prst="roundRect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MDC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1929244" y="2398121"/>
            <a:ext cx="1178704" cy="38122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 Server</a:t>
            </a:r>
          </a:p>
        </p:txBody>
      </p:sp>
      <p:cxnSp>
        <p:nvCxnSpPr>
          <p:cNvPr id="232" name="Straight Arrow Connector 231"/>
          <p:cNvCxnSpPr>
            <a:stCxn id="231" idx="3"/>
            <a:endCxn id="229" idx="1"/>
          </p:cNvCxnSpPr>
          <p:nvPr/>
        </p:nvCxnSpPr>
        <p:spPr>
          <a:xfrm>
            <a:off x="3107956" y="2588730"/>
            <a:ext cx="3738629" cy="66526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ysDash"/>
            <a:tailEnd type="arrow"/>
          </a:ln>
          <a:effectLst/>
        </p:spPr>
      </p:cxnSp>
      <p:cxnSp>
        <p:nvCxnSpPr>
          <p:cNvPr id="233" name="Straight Arrow Connector 232"/>
          <p:cNvCxnSpPr>
            <a:stCxn id="231" idx="3"/>
            <a:endCxn id="230" idx="1"/>
          </p:cNvCxnSpPr>
          <p:nvPr/>
        </p:nvCxnSpPr>
        <p:spPr>
          <a:xfrm>
            <a:off x="3107956" y="2588734"/>
            <a:ext cx="3726299" cy="793936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ysDash"/>
            <a:tailEnd type="arrow"/>
          </a:ln>
          <a:effectLst/>
        </p:spPr>
      </p:cxnSp>
      <p:sp>
        <p:nvSpPr>
          <p:cNvPr id="234" name="Rounded Rectangle 233"/>
          <p:cNvSpPr/>
          <p:nvPr/>
        </p:nvSpPr>
        <p:spPr>
          <a:xfrm>
            <a:off x="1929244" y="1599507"/>
            <a:ext cx="1178704" cy="39817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 Coordinator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1929244" y="3074521"/>
            <a:ext cx="1178704" cy="48206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CDN</a:t>
            </a:r>
          </a:p>
        </p:txBody>
      </p:sp>
      <p:cxnSp>
        <p:nvCxnSpPr>
          <p:cNvPr id="236" name="Straight Arrow Connector 235"/>
          <p:cNvCxnSpPr>
            <a:stCxn id="234" idx="2"/>
            <a:endCxn id="231" idx="0"/>
          </p:cNvCxnSpPr>
          <p:nvPr/>
        </p:nvCxnSpPr>
        <p:spPr>
          <a:xfrm>
            <a:off x="2518596" y="1997680"/>
            <a:ext cx="0" cy="400444"/>
          </a:xfrm>
          <a:prstGeom prst="straightConnector1">
            <a:avLst/>
          </a:prstGeom>
          <a:noFill/>
          <a:ln w="25400" cap="flat" cmpd="sng" algn="ctr">
            <a:solidFill>
              <a:srgbClr val="0050B9"/>
            </a:solidFill>
            <a:prstDash val="solid"/>
            <a:tailEnd type="arrow"/>
          </a:ln>
          <a:effectLst/>
        </p:spPr>
      </p:cxnSp>
      <p:cxnSp>
        <p:nvCxnSpPr>
          <p:cNvPr id="237" name="Straight Arrow Connector 236"/>
          <p:cNvCxnSpPr>
            <a:stCxn id="235" idx="3"/>
          </p:cNvCxnSpPr>
          <p:nvPr/>
        </p:nvCxnSpPr>
        <p:spPr>
          <a:xfrm>
            <a:off x="3107948" y="3315553"/>
            <a:ext cx="4791452" cy="186425"/>
          </a:xfrm>
          <a:prstGeom prst="straightConnector1">
            <a:avLst/>
          </a:prstGeom>
          <a:noFill/>
          <a:ln w="25400" cap="flat" cmpd="sng" algn="ctr">
            <a:solidFill>
              <a:srgbClr val="0050B9"/>
            </a:solidFill>
            <a:prstDash val="sysDash"/>
            <a:headEnd type="arrow"/>
            <a:tailEnd type="arrow"/>
          </a:ln>
          <a:effectLst/>
        </p:spPr>
      </p:cxnSp>
      <p:sp>
        <p:nvSpPr>
          <p:cNvPr id="238" name="Line 65"/>
          <p:cNvSpPr>
            <a:spLocks noChangeShapeType="1"/>
          </p:cNvSpPr>
          <p:nvPr/>
        </p:nvSpPr>
        <p:spPr bwMode="auto">
          <a:xfrm flipH="1">
            <a:off x="4533907" y="3597761"/>
            <a:ext cx="2874963" cy="798643"/>
          </a:xfrm>
          <a:prstGeom prst="line">
            <a:avLst/>
          </a:prstGeom>
          <a:noFill/>
          <a:ln w="9525">
            <a:solidFill>
              <a:srgbClr val="1F497D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cs"/>
            </a:endParaRPr>
          </a:p>
        </p:txBody>
      </p:sp>
      <p:cxnSp>
        <p:nvCxnSpPr>
          <p:cNvPr id="239" name="Straight Arrow Connector 238"/>
          <p:cNvCxnSpPr>
            <a:stCxn id="235" idx="0"/>
            <a:endCxn id="231" idx="2"/>
          </p:cNvCxnSpPr>
          <p:nvPr/>
        </p:nvCxnSpPr>
        <p:spPr>
          <a:xfrm flipV="1">
            <a:off x="2518596" y="2779343"/>
            <a:ext cx="0" cy="295180"/>
          </a:xfrm>
          <a:prstGeom prst="straightConnector1">
            <a:avLst/>
          </a:prstGeom>
          <a:noFill/>
          <a:ln w="25400" cap="flat" cmpd="sng" algn="ctr">
            <a:solidFill>
              <a:srgbClr val="0050B9"/>
            </a:solidFill>
            <a:prstDash val="sysDash"/>
            <a:tailEnd type="arrow"/>
          </a:ln>
          <a:effectLst/>
        </p:spPr>
      </p:cxnSp>
      <p:cxnSp>
        <p:nvCxnSpPr>
          <p:cNvPr id="240" name="Straight Connector 239"/>
          <p:cNvCxnSpPr>
            <a:stCxn id="235" idx="3"/>
          </p:cNvCxnSpPr>
          <p:nvPr/>
        </p:nvCxnSpPr>
        <p:spPr>
          <a:xfrm flipV="1">
            <a:off x="3107948" y="2620392"/>
            <a:ext cx="4705062" cy="695165"/>
          </a:xfrm>
          <a:prstGeom prst="line">
            <a:avLst/>
          </a:prstGeom>
          <a:noFill/>
          <a:ln w="25400" cap="flat" cmpd="sng" algn="ctr">
            <a:solidFill>
              <a:srgbClr val="0050B9"/>
            </a:solidFill>
            <a:prstDash val="sysDash"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6718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77" grpId="0"/>
      <p:bldP spid="184" grpId="0"/>
      <p:bldP spid="185" grpId="0" animBg="1"/>
      <p:bldP spid="186" grpId="0" animBg="1"/>
      <p:bldP spid="187" grpId="0" animBg="1"/>
      <p:bldP spid="188" grpId="0" animBg="1"/>
      <p:bldP spid="189" grpId="0" animBg="1"/>
      <p:bldP spid="190" grpId="0"/>
      <p:bldP spid="191" grpId="0" animBg="1"/>
      <p:bldP spid="217" grpId="0" animBg="1"/>
      <p:bldP spid="218" grpId="0" animBg="1"/>
      <p:bldP spid="227" grpId="0" animBg="1"/>
      <p:bldP spid="229" grpId="0" animBg="1"/>
      <p:bldP spid="230" grpId="0" animBg="1"/>
      <p:bldP spid="231" grpId="0" animBg="1"/>
      <p:bldP spid="234" grpId="0" animBg="1"/>
      <p:bldP spid="235" grpId="0" animBg="1"/>
      <p:bldP spid="2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715963"/>
          </a:xfrm>
        </p:spPr>
        <p:txBody>
          <a:bodyPr>
            <a:normAutofit/>
          </a:bodyPr>
          <a:lstStyle/>
          <a:p>
            <a:r>
              <a:rPr lang="en-US" sz="3200" dirty="0"/>
              <a:t>DOCSIS 3.1 - Readiness Phases</a:t>
            </a:r>
          </a:p>
        </p:txBody>
      </p:sp>
      <p:sp>
        <p:nvSpPr>
          <p:cNvPr id="5" name="Chevron 4"/>
          <p:cNvSpPr/>
          <p:nvPr/>
        </p:nvSpPr>
        <p:spPr bwMode="auto">
          <a:xfrm>
            <a:off x="345440" y="863602"/>
            <a:ext cx="2428240" cy="844193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rPr>
              <a:t>Network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rPr>
              <a:t>Readiness</a:t>
            </a:r>
          </a:p>
        </p:txBody>
      </p:sp>
      <p:sp>
        <p:nvSpPr>
          <p:cNvPr id="10" name="Chevron 9"/>
          <p:cNvSpPr/>
          <p:nvPr/>
        </p:nvSpPr>
        <p:spPr bwMode="auto">
          <a:xfrm>
            <a:off x="2854960" y="863602"/>
            <a:ext cx="2540000" cy="844193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rPr>
              <a:t>CPE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rPr>
              <a:t>Readiness</a:t>
            </a:r>
          </a:p>
        </p:txBody>
      </p:sp>
      <p:sp>
        <p:nvSpPr>
          <p:cNvPr id="11" name="Chevron 10"/>
          <p:cNvSpPr/>
          <p:nvPr/>
        </p:nvSpPr>
        <p:spPr bwMode="auto">
          <a:xfrm>
            <a:off x="5323840" y="863602"/>
            <a:ext cx="2428240" cy="844193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Calibri"/>
                <a:ea typeface="ＭＳ Ｐゴシック" charset="0"/>
                <a:cs typeface="ＭＳ Ｐゴシック" charset="0"/>
              </a:rPr>
              <a:t>Product Readiness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04800" y="1855513"/>
            <a:ext cx="2346960" cy="4367704"/>
          </a:xfrm>
          <a:prstGeom prst="rect">
            <a:avLst/>
          </a:prstGeom>
          <a:ln w="6350" cmpd="sng"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eaLnBrk="0" hangingPunct="0"/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MPEG4 Reclaim (&lt;=750 MHz)</a:t>
            </a:r>
          </a:p>
          <a:p>
            <a:pPr eaLnBrk="0" hangingPunct="0">
              <a:spcBef>
                <a:spcPts val="200"/>
              </a:spcBef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OFDM Spectrum Availability </a:t>
            </a:r>
          </a:p>
          <a:p>
            <a:pPr eaLnBrk="0" hangingPunct="0">
              <a:spcBef>
                <a:spcPts val="200"/>
              </a:spcBef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RF Combining 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CMTS HW and SW</a:t>
            </a:r>
          </a:p>
          <a:p>
            <a:pPr marL="346075" lvl="1" indent="-111125" eaLnBrk="0" hangingPunct="0">
              <a:buFont typeface="Arial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Arris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E6000</a:t>
            </a:r>
          </a:p>
          <a:p>
            <a:pPr marL="346075" lvl="1" indent="-111125" eaLnBrk="0" hangingPunct="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Cisco CBR8 w/ Gemini II</a:t>
            </a:r>
          </a:p>
          <a:p>
            <a:pPr marL="285750" indent="-285750" eaLnBrk="0" hangingPunct="0">
              <a:buFont typeface="Arial"/>
              <a:buChar char="•"/>
            </a:pPr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 eaLnBrk="0" hangingPunct="0">
              <a:buFont typeface="Arial"/>
              <a:buChar char="•"/>
            </a:pPr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 eaLnBrk="0" hangingPunct="0">
              <a:buFont typeface="Arial"/>
              <a:buChar char="•"/>
            </a:pPr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 eaLnBrk="0" hangingPunct="0">
              <a:buFont typeface="Arial"/>
              <a:buChar char="•"/>
            </a:pPr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 eaLnBrk="0" hangingPunct="0">
              <a:buFont typeface="Arial"/>
              <a:buChar char="•"/>
            </a:pPr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 eaLnBrk="0" hangingPunct="0">
              <a:buFont typeface="Arial"/>
              <a:buChar char="•"/>
            </a:pPr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 eaLnBrk="0" hangingPunct="0">
              <a:buFont typeface="Arial"/>
              <a:buChar char="•"/>
            </a:pPr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marL="285750" indent="-285750" eaLnBrk="0" hangingPunct="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Licenses Power &amp; Equipment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Narrowcast Lasers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CIR impact reporting (Haystack)</a:t>
            </a:r>
          </a:p>
          <a:p>
            <a:pPr marL="285750" indent="-285750" eaLnBrk="0" hangingPunct="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Installation Tool</a:t>
            </a:r>
          </a:p>
          <a:p>
            <a:pPr eaLnBrk="0" hangingPunct="0">
              <a:spcBef>
                <a:spcPts val="200"/>
              </a:spcBef>
            </a:pPr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>
              <a:ln w="3175" cmpd="sng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865120" y="1864495"/>
            <a:ext cx="2265680" cy="4372567"/>
          </a:xfrm>
          <a:prstGeom prst="rect">
            <a:avLst/>
          </a:prstGeom>
          <a:ln w="6350" cmpd="sng"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Q2 – Retail Cable Modem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CableLabs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Certified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TQM DOCSIS testing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Limited field testing 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ACEA tool updated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Field Advisory 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MyDevice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Info </a:t>
            </a:r>
          </a:p>
          <a:p>
            <a:pPr eaLnBrk="0" hangingPunct="0"/>
            <a:endParaRPr lang="en-US" sz="1400" dirty="0">
              <a:solidFill>
                <a:prstClr val="black"/>
              </a:solidFill>
              <a:latin typeface="Calibri"/>
              <a:ea typeface="ＭＳ Ｐゴシック" charset="-128"/>
              <a:cs typeface="Calibri"/>
            </a:endParaRPr>
          </a:p>
          <a:p>
            <a:pPr eaLnBrk="0" hangingPunct="0"/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Q3 (August) – XB6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TQM DOCSIS, Voice,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WiFi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 &amp; feature testing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Tech, Employee &amp; Customer trial complete</a:t>
            </a:r>
          </a:p>
          <a:p>
            <a:pPr marL="285750" indent="-285750" eaLnBrk="0" hangingPunct="0">
              <a:spcBef>
                <a:spcPts val="2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Scout/Einstein/My Account support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1400" dirty="0">
              <a:ln w="3175" cmpd="sng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374640" y="1864495"/>
            <a:ext cx="2265680" cy="4372567"/>
          </a:xfrm>
          <a:prstGeom prst="rect">
            <a:avLst/>
          </a:prstGeom>
          <a:ln w="6350" cmpd="sng"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Systems Readiness</a:t>
            </a:r>
          </a:p>
          <a:p>
            <a:pPr marL="171450" indent="-171450" eaLnBrk="0" hangingPunct="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D3.1 supported by network tools </a:t>
            </a:r>
          </a:p>
          <a:p>
            <a:pPr eaLnBrk="0" hangingPunct="0">
              <a:spcBef>
                <a:spcPts val="200"/>
              </a:spcBef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D3.1 Tech, Employee &amp; Customer trials complete</a:t>
            </a:r>
          </a:p>
          <a:p>
            <a:pPr eaLnBrk="0" hangingPunct="0">
              <a:spcBef>
                <a:spcPts val="400"/>
              </a:spcBef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D3.1 speeds &amp; signals validated</a:t>
            </a:r>
          </a:p>
          <a:p>
            <a:pPr eaLnBrk="0" hangingPunct="0">
              <a:spcBef>
                <a:spcPts val="400"/>
              </a:spcBef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Launch activities</a:t>
            </a:r>
          </a:p>
          <a:p>
            <a:pPr marL="171450" indent="-171450" eaLnBrk="0" hangingPunct="0">
              <a:spcBef>
                <a:spcPts val="4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OFA for new speed        tier &amp; rate codes</a:t>
            </a:r>
          </a:p>
          <a:p>
            <a:pPr marL="171450" indent="-171450" eaLnBrk="0" hangingPunct="0">
              <a:spcBef>
                <a:spcPts val="4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Speed Test Server Upgrade</a:t>
            </a:r>
          </a:p>
          <a:p>
            <a:pPr marL="171450" indent="-171450" eaLnBrk="0" hangingPunct="0">
              <a:spcBef>
                <a:spcPts val="4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Sales Approach </a:t>
            </a:r>
          </a:p>
          <a:p>
            <a:pPr marL="171450" indent="-171450" eaLnBrk="0" hangingPunct="0">
              <a:spcBef>
                <a:spcPts val="4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GTM Plan</a:t>
            </a:r>
          </a:p>
          <a:p>
            <a:pPr marL="171450" indent="-171450" eaLnBrk="0" hangingPunct="0">
              <a:spcBef>
                <a:spcPts val="4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Agent Training</a:t>
            </a:r>
          </a:p>
          <a:p>
            <a:pPr marL="171450" indent="-171450" eaLnBrk="0" hangingPunct="0">
              <a:spcBef>
                <a:spcPts val="400"/>
              </a:spcBef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Calibri"/>
              </a:rPr>
              <a:t>Field Ops Training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7833360" y="762000"/>
            <a:ext cx="1097280" cy="914400"/>
          </a:xfrm>
          <a:prstGeom prst="ellipse">
            <a:avLst/>
          </a:prstGeom>
          <a:solidFill>
            <a:srgbClr val="37A72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1GB Launch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71853"/>
            <a:ext cx="853836" cy="1230647"/>
          </a:xfrm>
          <a:prstGeom prst="rect">
            <a:avLst/>
          </a:prstGeom>
        </p:spPr>
      </p:pic>
      <p:pic>
        <p:nvPicPr>
          <p:cNvPr id="3" name="Picture 2" descr="XM6 Professional Pictur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33" y="2533651"/>
            <a:ext cx="616671" cy="13525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021" y="5181600"/>
            <a:ext cx="841983" cy="1447800"/>
          </a:xfrm>
          <a:prstGeom prst="rect">
            <a:avLst/>
          </a:prstGeom>
        </p:spPr>
      </p:pic>
      <p:pic>
        <p:nvPicPr>
          <p:cNvPr id="17" name="Picture 6" descr="http://www.cisco.com/c/dam/en/us/products/video/CBR-8/cBR-8-front-hi-res-KO470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4" y="3295652"/>
            <a:ext cx="1142999" cy="1428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5235" y="5105400"/>
            <a:ext cx="2168769" cy="1219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5" y="5628494"/>
            <a:ext cx="576153" cy="1229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804" y="1981202"/>
            <a:ext cx="1426065" cy="15069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0800" y="5795819"/>
            <a:ext cx="533799" cy="944924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2316441" y="6085692"/>
            <a:ext cx="457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1718" y="3657600"/>
            <a:ext cx="2026082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2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90"/>
            <a:ext cx="8229600" cy="917171"/>
          </a:xfrm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latin typeface="Helvetica Neue"/>
                <a:cs typeface="Helvetica Neue"/>
              </a:rPr>
              <a:t>Next Gen EPON – IEEE Standard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7350"/>
            <a:ext cx="8229600" cy="468560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Phase 1: Industry Connections (not all projects) </a:t>
            </a:r>
            <a:r>
              <a:rPr lang="en-US" sz="2400" b="1" dirty="0">
                <a:solidFill>
                  <a:srgbClr val="000000"/>
                </a:solidFill>
                <a:latin typeface="Helvetica Neue"/>
                <a:cs typeface="Helvetica Neue"/>
              </a:rPr>
              <a:t>- DONE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Outcome was a long report outlining need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Took 1 year, approved in March, 2015</a:t>
            </a:r>
          </a:p>
          <a:p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Phase 2: Call For Interest </a:t>
            </a:r>
            <a:r>
              <a:rPr lang="en-US" sz="2400" b="1" dirty="0">
                <a:solidFill>
                  <a:srgbClr val="000000"/>
                </a:solidFill>
                <a:latin typeface="Helvetica Neue"/>
                <a:cs typeface="Helvetica Neue"/>
              </a:rPr>
              <a:t>- DONE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Defines interest to create a new standard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Took 1 interval, approved during July plenary</a:t>
            </a:r>
          </a:p>
          <a:p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Phase 3: Study Group </a:t>
            </a:r>
            <a:r>
              <a:rPr lang="en-US" sz="2400" b="1" dirty="0">
                <a:solidFill>
                  <a:srgbClr val="000000"/>
                </a:solidFill>
                <a:latin typeface="Helvetica Neue"/>
                <a:cs typeface="Helvetica Neue"/>
              </a:rPr>
              <a:t>- DONE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Defines Objectives, Qualification Criteria &amp; PAR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25G, 50G and 100G EPON</a:t>
            </a:r>
          </a:p>
          <a:p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Phase 4: Task Force - Started in January </a:t>
            </a:r>
            <a:r>
              <a:rPr lang="fr-FR" sz="2400" dirty="0">
                <a:solidFill>
                  <a:srgbClr val="000000"/>
                </a:solidFill>
                <a:latin typeface="Helvetica Neue"/>
                <a:cs typeface="Helvetica Neue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16 - </a:t>
            </a:r>
            <a:r>
              <a:rPr lang="en-US" sz="2400" b="1" dirty="0">
                <a:solidFill>
                  <a:srgbClr val="000000"/>
                </a:solidFill>
                <a:latin typeface="Helvetica Neue"/>
                <a:cs typeface="Helvetica Neue"/>
              </a:rPr>
              <a:t>WIP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Task Force approved following November meeting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Project is called 802.3ca</a:t>
            </a:r>
          </a:p>
        </p:txBody>
      </p:sp>
    </p:spTree>
    <p:extLst>
      <p:ext uri="{BB962C8B-B14F-4D97-AF65-F5344CB8AC3E}">
        <p14:creationId xmlns:p14="http://schemas.microsoft.com/office/powerpoint/2010/main" val="1788722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187580"/>
            <a:ext cx="8381995" cy="610883"/>
          </a:xfrm>
        </p:spPr>
        <p:txBody>
          <a:bodyPr/>
          <a:lstStyle/>
          <a:p>
            <a:r>
              <a:rPr lang="en-US" sz="3000" dirty="0"/>
              <a:t>Nielsen’s Internet Use Growth Rate: 50% </a:t>
            </a:r>
            <a:r>
              <a:rPr lang="en-US" sz="3000" dirty="0" err="1"/>
              <a:t>YoY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66800"/>
            <a:ext cx="5181600" cy="510320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010400" y="2286000"/>
            <a:ext cx="1981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Empirical data from almost 20 years has very well tracked this theory. However, it does not clearly differentiate peak speed growth from usage growth rate.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130" y="4648200"/>
            <a:ext cx="1259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Source: Nielsen Norman Group</a:t>
            </a:r>
          </a:p>
        </p:txBody>
      </p:sp>
    </p:spTree>
    <p:extLst>
      <p:ext uri="{BB962C8B-B14F-4D97-AF65-F5344CB8AC3E}">
        <p14:creationId xmlns:p14="http://schemas.microsoft.com/office/powerpoint/2010/main" val="2922869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Observed </a:t>
            </a:r>
            <a:r>
              <a:rPr lang="en-US" u="sng" dirty="0"/>
              <a:t>Usage</a:t>
            </a:r>
            <a:r>
              <a:rPr lang="en-US" dirty="0"/>
              <a:t> Growth Rate: 40-60% </a:t>
            </a:r>
            <a:r>
              <a:rPr lang="en-US" dirty="0" err="1"/>
              <a:t>YoY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3054878" cy="251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8768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NG-EPON CFI Presentation (ngepon_cfi_R19 - Slide 17)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752600"/>
            <a:ext cx="4497009" cy="3632200"/>
          </a:xfrm>
          <a:prstGeom prst="rect">
            <a:avLst/>
          </a:prstGeom>
          <a:effectLst>
            <a:outerShdw blurRad="241300" dist="38100" dir="2700000" sx="103000" sy="103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495800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NG-EPON SG Presentation (ngepon-1509-salinger-1 – Slide 5)</a:t>
            </a:r>
          </a:p>
        </p:txBody>
      </p:sp>
    </p:spTree>
    <p:extLst>
      <p:ext uri="{BB962C8B-B14F-4D97-AF65-F5344CB8AC3E}">
        <p14:creationId xmlns:p14="http://schemas.microsoft.com/office/powerpoint/2010/main" val="2892530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Offered </a:t>
            </a:r>
            <a:r>
              <a:rPr lang="en-US" u="sng" dirty="0"/>
              <a:t>Peak Speed</a:t>
            </a:r>
            <a:r>
              <a:rPr lang="en-US" dirty="0"/>
              <a:t> Growth Rate: 50% </a:t>
            </a:r>
            <a:r>
              <a:rPr lang="en-US" dirty="0" err="1"/>
              <a:t>YoY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5" y="1905000"/>
            <a:ext cx="3865418" cy="2501153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66675" dist="38100" dir="2700000" sx="102000" sy="102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09600" y="4572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NG-EPON ICAD Report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ng_epon_report</a:t>
            </a:r>
            <a:r>
              <a:rPr lang="en-US" sz="1200" dirty="0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 – Figure 17)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027" y="1911099"/>
            <a:ext cx="4792884" cy="2504535"/>
          </a:xfrm>
          <a:prstGeom prst="rect">
            <a:avLst/>
          </a:prstGeom>
          <a:ln w="28575" cmpd="sng">
            <a:solidFill>
              <a:srgbClr val="000000"/>
            </a:solidFill>
          </a:ln>
          <a:effectLst>
            <a:outerShdw blurRad="66675" dist="38100" dir="2700000" sx="102000" sy="102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257800" y="4572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NeueLT Std Lt"/>
                <a:ea typeface="ヒラギノ角ゴ ProN W3" charset="-128"/>
                <a:cs typeface="HelveticaNeueLT Std Lt"/>
                <a:sym typeface="Gill Sans" pitchFamily="-112" charset="0"/>
              </a:rPr>
              <a:t>NG-EPON SG Presentation (ngepon-1509-salinger-1 – Slide 8)</a:t>
            </a:r>
          </a:p>
        </p:txBody>
      </p:sp>
    </p:spTree>
    <p:extLst>
      <p:ext uri="{BB962C8B-B14F-4D97-AF65-F5344CB8AC3E}">
        <p14:creationId xmlns:p14="http://schemas.microsoft.com/office/powerpoint/2010/main" val="2984133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Speed Growth </a:t>
            </a:r>
            <a:r>
              <a:rPr lang="en-US" dirty="0" err="1"/>
              <a:t>YoY</a:t>
            </a:r>
            <a:r>
              <a:rPr lang="en-US" dirty="0"/>
              <a:t> Projection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370864"/>
              </p:ext>
            </p:extLst>
          </p:nvPr>
        </p:nvGraphicFramePr>
        <p:xfrm>
          <a:off x="1676397" y="914400"/>
          <a:ext cx="3733803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Peak Speed Projection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Gbps (Actual)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Gbps (Actual)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&gt;100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Left Arrow 6"/>
          <p:cNvSpPr/>
          <p:nvPr/>
        </p:nvSpPr>
        <p:spPr>
          <a:xfrm>
            <a:off x="5562600" y="3124200"/>
            <a:ext cx="2590800" cy="1066800"/>
          </a:xfrm>
          <a:prstGeom prst="leftArrow">
            <a:avLst>
              <a:gd name="adj1" fmla="val 61127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10G EPON Capacity No Longer Effective</a:t>
            </a:r>
          </a:p>
        </p:txBody>
      </p:sp>
    </p:spTree>
    <p:extLst>
      <p:ext uri="{BB962C8B-B14F-4D97-AF65-F5344CB8AC3E}">
        <p14:creationId xmlns:p14="http://schemas.microsoft.com/office/powerpoint/2010/main" val="234501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NG-EPON Objectives and Process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800" dirty="0"/>
              <a:t>We don’t need 100G                                               to start in 2019</a:t>
            </a:r>
          </a:p>
          <a:p>
            <a:r>
              <a:rPr lang="en-US" sz="2800" dirty="0"/>
              <a:t>Everyone agrees that                                              we should develop a                                       scalable technology </a:t>
            </a:r>
          </a:p>
          <a:p>
            <a:r>
              <a:rPr lang="en-US" sz="2800" dirty="0"/>
              <a:t>The above objectives                                     present significant challenges for the TF to tackle</a:t>
            </a:r>
          </a:p>
          <a:p>
            <a:r>
              <a:rPr lang="en-US" sz="2800" dirty="0"/>
              <a:t>As a team, we worked through Call For Interest and Study Group with a timeline in mind</a:t>
            </a:r>
          </a:p>
          <a:p>
            <a:pPr lvl="1"/>
            <a:r>
              <a:rPr lang="en-US" sz="2800" dirty="0"/>
              <a:t>We targeted CFI presentation and SG Objectives, Criteria and PAR to meeting 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992" y="838200"/>
            <a:ext cx="4274408" cy="2766527"/>
          </a:xfrm>
          <a:prstGeom prst="rect">
            <a:avLst/>
          </a:prstGeom>
          <a:effectLst>
            <a:outerShdw blurRad="88900" dist="38100" dir="2700000" sx="103000" sy="103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752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599"/>
            <a:ext cx="8534400" cy="539830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Gigabit has become a core service component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DOCSIS 3.1 is the primary platform for gigabit services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All new construction is being implemented as FTTH</a:t>
            </a:r>
          </a:p>
          <a:p>
            <a:r>
              <a:rPr lang="en-US" sz="2400" dirty="0">
                <a:solidFill>
                  <a:schemeClr val="tx1"/>
                </a:solidFill>
              </a:rPr>
              <a:t>10G EPON deployments for MDU and SDU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Continue </a:t>
            </a:r>
            <a:r>
              <a:rPr lang="en-US" sz="2400" dirty="0" err="1">
                <a:solidFill>
                  <a:schemeClr val="tx1"/>
                </a:solidFill>
              </a:rPr>
              <a:t>MetroE</a:t>
            </a:r>
            <a:r>
              <a:rPr lang="en-US" sz="2400" dirty="0">
                <a:solidFill>
                  <a:schemeClr val="tx1"/>
                </a:solidFill>
              </a:rPr>
              <a:t> commercial services in entire footprint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Multi-gigabit services for residential and commercial subs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Long-term architecture plan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HFC evolution – Fiber Deep, DAA, Virtualization and Full Duplex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Near-term, success-based FTTH deployment and </a:t>
            </a:r>
            <a:r>
              <a:rPr lang="en-US" sz="2000" dirty="0" err="1">
                <a:solidFill>
                  <a:schemeClr val="tx1"/>
                </a:solidFill>
              </a:rPr>
              <a:t>GigPro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Long-term transition to FTTH throughout the footprint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Support +10-yr capacity and product expectations – NG-EPON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This is as exciting as it gets in access networks!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>
                <a:solidFill>
                  <a:prstClr val="white"/>
                </a:solidFill>
                <a:latin typeface="Calibri"/>
              </a:rPr>
              <a:t>Comcast National Capacity Planning 	Proprietary and  Confidential Information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latin typeface="Helvetica Neue"/>
                <a:cs typeface="Helvetica Neue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1027" y="6356349"/>
            <a:ext cx="2212975" cy="349251"/>
          </a:xfrm>
          <a:prstGeom prst="rect">
            <a:avLst/>
          </a:prstGeom>
        </p:spPr>
        <p:txBody>
          <a:bodyPr/>
          <a:lstStyle/>
          <a:p>
            <a:fld id="{47D9566A-FE59-4F68-9C69-8FCF91986037}" type="slidenum">
              <a:rPr lang="en-US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pPr/>
              <a:t>36</a:t>
            </a:fld>
            <a:endParaRPr lang="en-US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6" name="Slide Number Placeholder 1"/>
          <p:cNvSpPr txBox="1">
            <a:spLocks/>
          </p:cNvSpPr>
          <p:nvPr/>
        </p:nvSpPr>
        <p:spPr>
          <a:xfrm>
            <a:off x="3508686" y="629965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36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9180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766" y="1295402"/>
            <a:ext cx="8028634" cy="907145"/>
          </a:xfrm>
        </p:spPr>
        <p:txBody>
          <a:bodyPr>
            <a:noAutofit/>
          </a:bodyPr>
          <a:lstStyle/>
          <a:p>
            <a:r>
              <a:rPr lang="en-US" sz="3200" dirty="0"/>
              <a:t>Thank You !!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Questions, Comments or Suggestions?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Jorge Salinger</a:t>
            </a:r>
          </a:p>
          <a:p>
            <a:r>
              <a:rPr lang="en-US" dirty="0"/>
              <a:t>VP, Access Architecture</a:t>
            </a:r>
          </a:p>
          <a:p>
            <a:r>
              <a:rPr lang="en-US" dirty="0" err="1">
                <a:solidFill>
                  <a:srgbClr val="0000FF"/>
                </a:solidFill>
                <a:hlinkClick r:id="rId2"/>
              </a:rPr>
              <a:t>jorge_salinger@cable.comcast.com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71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145853"/>
            <a:ext cx="8492567" cy="610883"/>
          </a:xfrm>
        </p:spPr>
        <p:txBody>
          <a:bodyPr/>
          <a:lstStyle/>
          <a:p>
            <a:r>
              <a:rPr lang="en-US" dirty="0"/>
              <a:t>Spectrum Allocation and Capacity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72152" y="738073"/>
            <a:ext cx="8677625" cy="5728403"/>
          </a:xfrm>
        </p:spPr>
        <p:txBody>
          <a:bodyPr/>
          <a:lstStyle/>
          <a:p>
            <a:pPr marL="319990" lvl="1" indent="-319990">
              <a:spcBef>
                <a:spcPct val="20000"/>
              </a:spcBef>
              <a:buFont typeface="Arial"/>
              <a:buChar char="•"/>
            </a:pPr>
            <a:r>
              <a:rPr lang="en-US" sz="1800" b="1" dirty="0"/>
              <a:t>Downstream</a:t>
            </a:r>
          </a:p>
          <a:p>
            <a:pPr lvl="1"/>
            <a:r>
              <a:rPr lang="en-US" sz="1800" dirty="0"/>
              <a:t>Deploy D3.1 DS in available spectrum and bond with D3.0 DS channels</a:t>
            </a:r>
          </a:p>
          <a:p>
            <a:pPr lvl="1"/>
            <a:r>
              <a:rPr lang="en-US" sz="1800" dirty="0"/>
              <a:t>Plan: 24 D3.0 SC-QAMs + 96 MHz D3.1 OFDM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≈</a:t>
            </a:r>
            <a:r>
              <a:rPr lang="en-US" sz="1800" dirty="0"/>
              <a:t> 900 Mbps + 800 Mbps</a:t>
            </a:r>
          </a:p>
          <a:p>
            <a:pPr lvl="1"/>
            <a:r>
              <a:rPr lang="en-US" sz="1800" dirty="0"/>
              <a:t>Establish 1 Gbps tier from 1.7 Gbps capacity, and expand from there</a:t>
            </a:r>
          </a:p>
          <a:p>
            <a:pPr lvl="1"/>
            <a:r>
              <a:rPr lang="en-US" sz="1800" dirty="0"/>
              <a:t>Reclaim spectrum as needed: Analog </a:t>
            </a:r>
            <a:r>
              <a:rPr lang="en-US" sz="1800" dirty="0">
                <a:sym typeface="Wingdings"/>
              </a:rPr>
              <a:t> Digital  MPEG-4  IP Video</a:t>
            </a:r>
            <a:r>
              <a:rPr lang="en-US" sz="1800" dirty="0"/>
              <a:t> </a:t>
            </a:r>
          </a:p>
          <a:p>
            <a:r>
              <a:rPr lang="en-US" sz="1800" b="1" dirty="0"/>
              <a:t>Upstream</a:t>
            </a:r>
          </a:p>
          <a:p>
            <a:pPr lvl="1"/>
            <a:r>
              <a:rPr lang="en-US" sz="1800" dirty="0"/>
              <a:t>Initially use D3.0 US capacity in current spectrum (maximize use of US)</a:t>
            </a:r>
          </a:p>
          <a:p>
            <a:pPr lvl="1"/>
            <a:r>
              <a:rPr lang="en-US" sz="1800" dirty="0"/>
              <a:t>When available, deploy D3.1 US in all spectrum via </a:t>
            </a:r>
            <a:r>
              <a:rPr lang="en-US" sz="1800" dirty="0" err="1"/>
              <a:t>TaFDM</a:t>
            </a:r>
            <a:r>
              <a:rPr lang="en-US" sz="1800" dirty="0"/>
              <a:t> of D3.0 US</a:t>
            </a:r>
          </a:p>
        </p:txBody>
      </p:sp>
      <p:sp>
        <p:nvSpPr>
          <p:cNvPr id="97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3508686" y="629965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B9895BEA-64D8-4847-B87E-F83106E9A9D4}" type="slidenum">
              <a:rPr lang="en-US" smtClean="0"/>
              <a:pPr algn="ctr"/>
              <a:t>4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6788" y="3418732"/>
            <a:ext cx="8477250" cy="2794467"/>
            <a:chOff x="527420" y="3325913"/>
            <a:chExt cx="8477250" cy="2794464"/>
          </a:xfrm>
        </p:grpSpPr>
        <p:sp>
          <p:nvSpPr>
            <p:cNvPr id="5" name="Right Arrow 4"/>
            <p:cNvSpPr/>
            <p:nvPr/>
          </p:nvSpPr>
          <p:spPr>
            <a:xfrm rot="3268122">
              <a:off x="2169752" y="4888273"/>
              <a:ext cx="598200" cy="23388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56020" y="4330498"/>
              <a:ext cx="76073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48"/>
            <p:cNvSpPr txBox="1">
              <a:spLocks noChangeArrowheads="1"/>
            </p:cNvSpPr>
            <p:nvPr/>
          </p:nvSpPr>
          <p:spPr bwMode="auto">
            <a:xfrm>
              <a:off x="2193660" y="4296433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/>
                <a:t>54 MHz</a:t>
              </a:r>
            </a:p>
          </p:txBody>
        </p:sp>
        <p:sp>
          <p:nvSpPr>
            <p:cNvPr id="9" name="TextBox 49"/>
            <p:cNvSpPr txBox="1">
              <a:spLocks noChangeArrowheads="1"/>
            </p:cNvSpPr>
            <p:nvPr/>
          </p:nvSpPr>
          <p:spPr bwMode="auto">
            <a:xfrm>
              <a:off x="6775820" y="4294529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/>
                <a:t>750</a:t>
              </a:r>
            </a:p>
            <a:p>
              <a:pPr algn="ctr" eaLnBrk="1" hangingPunct="1"/>
              <a:r>
                <a:rPr lang="en-US" sz="900"/>
                <a:t>MHz</a:t>
              </a:r>
            </a:p>
          </p:txBody>
        </p:sp>
        <p:sp>
          <p:nvSpPr>
            <p:cNvPr id="10" name="TextBox 58"/>
            <p:cNvSpPr txBox="1">
              <a:spLocks noChangeArrowheads="1"/>
            </p:cNvSpPr>
            <p:nvPr/>
          </p:nvSpPr>
          <p:spPr bwMode="auto">
            <a:xfrm>
              <a:off x="527420" y="4296433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/>
                <a:t>5</a:t>
              </a:r>
            </a:p>
            <a:p>
              <a:pPr algn="ctr" eaLnBrk="1" hangingPunct="1"/>
              <a:r>
                <a:rPr lang="en-US" sz="900"/>
                <a:t>MHz</a:t>
              </a:r>
            </a:p>
          </p:txBody>
        </p:sp>
        <p:sp>
          <p:nvSpPr>
            <p:cNvPr id="11" name="TextBox 59"/>
            <p:cNvSpPr txBox="1">
              <a:spLocks noChangeArrowheads="1"/>
            </p:cNvSpPr>
            <p:nvPr/>
          </p:nvSpPr>
          <p:spPr bwMode="auto">
            <a:xfrm>
              <a:off x="1893940" y="4296433"/>
              <a:ext cx="609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/>
                <a:t>42</a:t>
              </a:r>
            </a:p>
            <a:p>
              <a:pPr algn="ctr" eaLnBrk="1" hangingPunct="1"/>
              <a:r>
                <a:rPr lang="en-US" sz="900" dirty="0"/>
                <a:t>MHz</a:t>
              </a: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1289420" y="385805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TextBox 49"/>
            <p:cNvSpPr txBox="1">
              <a:spLocks noChangeArrowheads="1"/>
            </p:cNvSpPr>
            <p:nvPr/>
          </p:nvSpPr>
          <p:spPr bwMode="auto">
            <a:xfrm>
              <a:off x="7309220" y="4294529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/>
                <a:t>860</a:t>
              </a:r>
            </a:p>
            <a:p>
              <a:pPr algn="ctr" eaLnBrk="1" hangingPunct="1"/>
              <a:r>
                <a:rPr lang="en-US" sz="900"/>
                <a:t>MHz</a:t>
              </a:r>
            </a:p>
          </p:txBody>
        </p:sp>
        <p:sp>
          <p:nvSpPr>
            <p:cNvPr id="14" name="TextBox 49"/>
            <p:cNvSpPr txBox="1">
              <a:spLocks noChangeArrowheads="1"/>
            </p:cNvSpPr>
            <p:nvPr/>
          </p:nvSpPr>
          <p:spPr bwMode="auto">
            <a:xfrm>
              <a:off x="7918820" y="4281193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/>
                <a:t>1,000</a:t>
              </a:r>
            </a:p>
            <a:p>
              <a:pPr algn="ctr" eaLnBrk="1" hangingPunct="1"/>
              <a:r>
                <a:rPr lang="en-US" sz="900"/>
                <a:t>MHz</a:t>
              </a:r>
            </a:p>
          </p:txBody>
        </p:sp>
        <p:sp>
          <p:nvSpPr>
            <p:cNvPr id="15" name="Trapezoid 14"/>
            <p:cNvSpPr/>
            <p:nvPr/>
          </p:nvSpPr>
          <p:spPr>
            <a:xfrm>
              <a:off x="1518020" y="385805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Trapezoid 15"/>
            <p:cNvSpPr/>
            <p:nvPr/>
          </p:nvSpPr>
          <p:spPr>
            <a:xfrm>
              <a:off x="1746620" y="385805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Trapezoid 16"/>
            <p:cNvSpPr/>
            <p:nvPr/>
          </p:nvSpPr>
          <p:spPr>
            <a:xfrm>
              <a:off x="1975220" y="385805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Trapezoid 17"/>
            <p:cNvSpPr/>
            <p:nvPr/>
          </p:nvSpPr>
          <p:spPr>
            <a:xfrm>
              <a:off x="5419460" y="385805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Trapezoid 18"/>
            <p:cNvSpPr/>
            <p:nvPr/>
          </p:nvSpPr>
          <p:spPr>
            <a:xfrm>
              <a:off x="5648060" y="385805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Trapezoid 19"/>
            <p:cNvSpPr/>
            <p:nvPr/>
          </p:nvSpPr>
          <p:spPr>
            <a:xfrm>
              <a:off x="4718420" y="385805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Trapezoid 20"/>
            <p:cNvSpPr/>
            <p:nvPr/>
          </p:nvSpPr>
          <p:spPr>
            <a:xfrm>
              <a:off x="4947020" y="385805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TextBox 104"/>
            <p:cNvSpPr txBox="1">
              <a:spLocks noChangeArrowheads="1"/>
            </p:cNvSpPr>
            <p:nvPr/>
          </p:nvSpPr>
          <p:spPr bwMode="auto">
            <a:xfrm>
              <a:off x="1153364" y="3499805"/>
              <a:ext cx="13223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3-4 D3.0 Chan</a:t>
              </a:r>
            </a:p>
          </p:txBody>
        </p:sp>
        <p:sp>
          <p:nvSpPr>
            <p:cNvPr id="23" name="TextBox 104"/>
            <p:cNvSpPr txBox="1">
              <a:spLocks noChangeArrowheads="1"/>
            </p:cNvSpPr>
            <p:nvPr/>
          </p:nvSpPr>
          <p:spPr bwMode="auto">
            <a:xfrm>
              <a:off x="4713340" y="3499805"/>
              <a:ext cx="116332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16-24 D3.0</a:t>
              </a:r>
            </a:p>
          </p:txBody>
        </p:sp>
        <p:sp>
          <p:nvSpPr>
            <p:cNvPr id="24" name="TextBox 104"/>
            <p:cNvSpPr txBox="1">
              <a:spLocks noChangeArrowheads="1"/>
            </p:cNvSpPr>
            <p:nvPr/>
          </p:nvSpPr>
          <p:spPr bwMode="auto">
            <a:xfrm>
              <a:off x="4787953" y="3762810"/>
              <a:ext cx="1035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. . .</a:t>
              </a:r>
            </a:p>
          </p:txBody>
        </p:sp>
        <p:sp>
          <p:nvSpPr>
            <p:cNvPr id="25" name="Trapezoid 24"/>
            <p:cNvSpPr/>
            <p:nvPr/>
          </p:nvSpPr>
          <p:spPr>
            <a:xfrm>
              <a:off x="863896" y="3858058"/>
              <a:ext cx="152400" cy="472440"/>
            </a:xfrm>
            <a:prstGeom prst="trapezoid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Trapezoid 25"/>
            <p:cNvSpPr/>
            <p:nvPr/>
          </p:nvSpPr>
          <p:spPr>
            <a:xfrm>
              <a:off x="832220" y="3858058"/>
              <a:ext cx="46038" cy="472440"/>
            </a:xfrm>
            <a:prstGeom prst="trapezoid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Trapezoid 26"/>
            <p:cNvSpPr/>
            <p:nvPr/>
          </p:nvSpPr>
          <p:spPr>
            <a:xfrm>
              <a:off x="915704" y="3858058"/>
              <a:ext cx="46038" cy="472440"/>
            </a:xfrm>
            <a:prstGeom prst="trapezoid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Trapezoid 27"/>
            <p:cNvSpPr/>
            <p:nvPr/>
          </p:nvSpPr>
          <p:spPr>
            <a:xfrm>
              <a:off x="1003952" y="3858058"/>
              <a:ext cx="46037" cy="472440"/>
            </a:xfrm>
            <a:prstGeom prst="trapezoid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756020" y="4729430"/>
              <a:ext cx="1524000" cy="9526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04"/>
            <p:cNvSpPr txBox="1">
              <a:spLocks noChangeArrowheads="1"/>
            </p:cNvSpPr>
            <p:nvPr/>
          </p:nvSpPr>
          <p:spPr bwMode="auto">
            <a:xfrm>
              <a:off x="1213220" y="4446056"/>
              <a:ext cx="685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Upstream</a:t>
              </a:r>
            </a:p>
          </p:txBody>
        </p:sp>
        <p:sp>
          <p:nvSpPr>
            <p:cNvPr id="31" name="TextBox 104"/>
            <p:cNvSpPr txBox="1">
              <a:spLocks noChangeArrowheads="1"/>
            </p:cNvSpPr>
            <p:nvPr/>
          </p:nvSpPr>
          <p:spPr bwMode="auto">
            <a:xfrm>
              <a:off x="2469176" y="3331629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Legacy</a:t>
              </a:r>
            </a:p>
            <a:p>
              <a:pPr algn="ctr" eaLnBrk="1" hangingPunct="1"/>
              <a:r>
                <a:rPr lang="en-US" sz="1200" dirty="0"/>
                <a:t>OOB DS</a:t>
              </a:r>
            </a:p>
          </p:txBody>
        </p:sp>
        <p:sp>
          <p:nvSpPr>
            <p:cNvPr id="32" name="TextBox 104"/>
            <p:cNvSpPr txBox="1">
              <a:spLocks noChangeArrowheads="1"/>
            </p:cNvSpPr>
            <p:nvPr/>
          </p:nvSpPr>
          <p:spPr bwMode="auto">
            <a:xfrm>
              <a:off x="640749" y="3325913"/>
              <a:ext cx="609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Legacy OOB US</a:t>
              </a:r>
            </a:p>
          </p:txBody>
        </p:sp>
        <p:sp>
          <p:nvSpPr>
            <p:cNvPr id="33" name="Trapezoid 32"/>
            <p:cNvSpPr/>
            <p:nvPr/>
          </p:nvSpPr>
          <p:spPr>
            <a:xfrm>
              <a:off x="2727060" y="3858058"/>
              <a:ext cx="152400" cy="472440"/>
            </a:xfrm>
            <a:prstGeom prst="trapezoid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4" name="Trapezoid 33"/>
            <p:cNvSpPr/>
            <p:nvPr/>
          </p:nvSpPr>
          <p:spPr>
            <a:xfrm>
              <a:off x="2666100" y="3858058"/>
              <a:ext cx="152400" cy="472440"/>
            </a:xfrm>
            <a:prstGeom prst="trapezoid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775820" y="3858058"/>
              <a:ext cx="1447800" cy="47244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  <a:ea typeface="ＭＳ Ｐゴシック" pitchFamily="-84" charset="-128"/>
                  <a:cs typeface="ＭＳ Ｐゴシック" pitchFamily="-84" charset="-128"/>
                </a:rPr>
                <a:t>Initial Spectrum for DOCSIS 3.1</a:t>
              </a:r>
              <a:endParaRPr lang="en-US" sz="600" dirty="0">
                <a:solidFill>
                  <a:schemeClr val="tx1"/>
                </a:solidFill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2356220" y="4729430"/>
              <a:ext cx="5791200" cy="3048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56"/>
            <p:cNvSpPr txBox="1">
              <a:spLocks noChangeArrowheads="1"/>
            </p:cNvSpPr>
            <p:nvPr/>
          </p:nvSpPr>
          <p:spPr bwMode="auto">
            <a:xfrm>
              <a:off x="5328020" y="4446056"/>
              <a:ext cx="9271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/>
                <a:t>Downstream</a:t>
              </a:r>
            </a:p>
          </p:txBody>
        </p:sp>
        <p:sp>
          <p:nvSpPr>
            <p:cNvPr id="38" name="Trapezoid 37"/>
            <p:cNvSpPr/>
            <p:nvPr/>
          </p:nvSpPr>
          <p:spPr>
            <a:xfrm>
              <a:off x="1518020" y="3858058"/>
              <a:ext cx="1524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92200" y="3858058"/>
              <a:ext cx="1187823" cy="47244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  <a:ea typeface="ＭＳ Ｐゴシック" pitchFamily="-84" charset="-128"/>
                  <a:cs typeface="ＭＳ Ｐゴシック" pitchFamily="-84" charset="-128"/>
                </a:rPr>
                <a:t>Future DOCSIS 3.1</a:t>
              </a:r>
              <a:endParaRPr lang="en-US" sz="600" dirty="0">
                <a:solidFill>
                  <a:schemeClr val="tx1"/>
                </a:solidFill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756020" y="5702438"/>
              <a:ext cx="82486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8"/>
            <p:cNvSpPr txBox="1">
              <a:spLocks noChangeArrowheads="1"/>
            </p:cNvSpPr>
            <p:nvPr/>
          </p:nvSpPr>
          <p:spPr bwMode="auto">
            <a:xfrm>
              <a:off x="2640700" y="5668375"/>
              <a:ext cx="609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/>
                <a:t>102</a:t>
              </a:r>
            </a:p>
            <a:p>
              <a:pPr algn="ctr" eaLnBrk="1" hangingPunct="1"/>
              <a:r>
                <a:rPr lang="en-US" sz="900" dirty="0"/>
                <a:t>MHz</a:t>
              </a:r>
            </a:p>
          </p:txBody>
        </p:sp>
        <p:sp>
          <p:nvSpPr>
            <p:cNvPr id="42" name="TextBox 49"/>
            <p:cNvSpPr txBox="1">
              <a:spLocks noChangeArrowheads="1"/>
            </p:cNvSpPr>
            <p:nvPr/>
          </p:nvSpPr>
          <p:spPr bwMode="auto">
            <a:xfrm>
              <a:off x="6775820" y="5666469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/>
                <a:t>750</a:t>
              </a:r>
            </a:p>
            <a:p>
              <a:pPr algn="ctr" eaLnBrk="1" hangingPunct="1"/>
              <a:r>
                <a:rPr lang="en-US" sz="900"/>
                <a:t>MHz</a:t>
              </a:r>
            </a:p>
          </p:txBody>
        </p:sp>
        <p:sp>
          <p:nvSpPr>
            <p:cNvPr id="43" name="TextBox 58"/>
            <p:cNvSpPr txBox="1">
              <a:spLocks noChangeArrowheads="1"/>
            </p:cNvSpPr>
            <p:nvPr/>
          </p:nvSpPr>
          <p:spPr bwMode="auto">
            <a:xfrm>
              <a:off x="527420" y="5668375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/>
                <a:t>5</a:t>
              </a:r>
            </a:p>
            <a:p>
              <a:pPr algn="ctr" eaLnBrk="1" hangingPunct="1"/>
              <a:r>
                <a:rPr lang="en-US" sz="900" dirty="0"/>
                <a:t>MHz</a:t>
              </a:r>
            </a:p>
          </p:txBody>
        </p:sp>
        <p:sp>
          <p:nvSpPr>
            <p:cNvPr id="44" name="TextBox 59"/>
            <p:cNvSpPr txBox="1">
              <a:spLocks noChangeArrowheads="1"/>
            </p:cNvSpPr>
            <p:nvPr/>
          </p:nvSpPr>
          <p:spPr bwMode="auto">
            <a:xfrm>
              <a:off x="2376540" y="5668375"/>
              <a:ext cx="609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/>
                <a:t>85</a:t>
              </a:r>
            </a:p>
            <a:p>
              <a:pPr algn="ctr" eaLnBrk="1" hangingPunct="1"/>
              <a:r>
                <a:rPr lang="en-US" sz="900" dirty="0"/>
                <a:t>MHz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756020" y="6089897"/>
              <a:ext cx="1993392" cy="9526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104"/>
            <p:cNvSpPr txBox="1">
              <a:spLocks noChangeArrowheads="1"/>
            </p:cNvSpPr>
            <p:nvPr/>
          </p:nvSpPr>
          <p:spPr bwMode="auto">
            <a:xfrm>
              <a:off x="1213220" y="5817999"/>
              <a:ext cx="6858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Upstream</a:t>
              </a:r>
            </a:p>
          </p:txBody>
        </p:sp>
        <p:sp>
          <p:nvSpPr>
            <p:cNvPr id="47" name="Trapezoid 46"/>
            <p:cNvSpPr/>
            <p:nvPr/>
          </p:nvSpPr>
          <p:spPr>
            <a:xfrm>
              <a:off x="5419460" y="522999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8" name="Trapezoid 47"/>
            <p:cNvSpPr/>
            <p:nvPr/>
          </p:nvSpPr>
          <p:spPr>
            <a:xfrm>
              <a:off x="5648060" y="522999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Trapezoid 48"/>
            <p:cNvSpPr/>
            <p:nvPr/>
          </p:nvSpPr>
          <p:spPr>
            <a:xfrm>
              <a:off x="4718420" y="522999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Trapezoid 49"/>
            <p:cNvSpPr/>
            <p:nvPr/>
          </p:nvSpPr>
          <p:spPr>
            <a:xfrm>
              <a:off x="4947020" y="522999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TextBox 104"/>
            <p:cNvSpPr txBox="1">
              <a:spLocks noChangeArrowheads="1"/>
            </p:cNvSpPr>
            <p:nvPr/>
          </p:nvSpPr>
          <p:spPr bwMode="auto">
            <a:xfrm>
              <a:off x="4718420" y="4853817"/>
              <a:ext cx="11582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16-32 D3.0</a:t>
              </a:r>
            </a:p>
          </p:txBody>
        </p:sp>
        <p:sp>
          <p:nvSpPr>
            <p:cNvPr id="52" name="Trapezoid 51"/>
            <p:cNvSpPr/>
            <p:nvPr/>
          </p:nvSpPr>
          <p:spPr>
            <a:xfrm>
              <a:off x="1289420" y="522999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Trapezoid 52"/>
            <p:cNvSpPr/>
            <p:nvPr/>
          </p:nvSpPr>
          <p:spPr>
            <a:xfrm>
              <a:off x="1518020" y="522999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Trapezoid 53"/>
            <p:cNvSpPr/>
            <p:nvPr/>
          </p:nvSpPr>
          <p:spPr>
            <a:xfrm>
              <a:off x="1746620" y="522999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Trapezoid 54"/>
            <p:cNvSpPr/>
            <p:nvPr/>
          </p:nvSpPr>
          <p:spPr>
            <a:xfrm>
              <a:off x="1975220" y="5229998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Trapezoid 55"/>
            <p:cNvSpPr/>
            <p:nvPr/>
          </p:nvSpPr>
          <p:spPr>
            <a:xfrm>
              <a:off x="868677" y="5229998"/>
              <a:ext cx="152400" cy="472440"/>
            </a:xfrm>
            <a:prstGeom prst="trapezoid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Trapezoid 56"/>
            <p:cNvSpPr/>
            <p:nvPr/>
          </p:nvSpPr>
          <p:spPr>
            <a:xfrm>
              <a:off x="832220" y="5229998"/>
              <a:ext cx="46038" cy="472440"/>
            </a:xfrm>
            <a:prstGeom prst="trapezoid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915704" y="5229998"/>
              <a:ext cx="46038" cy="472440"/>
            </a:xfrm>
            <a:prstGeom prst="trapezoid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Trapezoid 58"/>
            <p:cNvSpPr/>
            <p:nvPr/>
          </p:nvSpPr>
          <p:spPr>
            <a:xfrm>
              <a:off x="1003952" y="5229998"/>
              <a:ext cx="46037" cy="472440"/>
            </a:xfrm>
            <a:prstGeom prst="trapezoid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TextBox 104"/>
            <p:cNvSpPr txBox="1">
              <a:spLocks noChangeArrowheads="1"/>
            </p:cNvSpPr>
            <p:nvPr/>
          </p:nvSpPr>
          <p:spPr bwMode="auto">
            <a:xfrm>
              <a:off x="1365620" y="4853817"/>
              <a:ext cx="1066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4-8 D3.0 Chan</a:t>
              </a:r>
            </a:p>
          </p:txBody>
        </p:sp>
        <p:sp>
          <p:nvSpPr>
            <p:cNvPr id="61" name="Trapezoid 60"/>
            <p:cNvSpPr/>
            <p:nvPr/>
          </p:nvSpPr>
          <p:spPr>
            <a:xfrm>
              <a:off x="2965820" y="5229998"/>
              <a:ext cx="152400" cy="472440"/>
            </a:xfrm>
            <a:prstGeom prst="trapezoid">
              <a:avLst/>
            </a:prstGeom>
            <a:solidFill>
              <a:srgbClr val="008000"/>
            </a:solidFill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2" name="Trapezoid 61"/>
            <p:cNvSpPr/>
            <p:nvPr/>
          </p:nvSpPr>
          <p:spPr>
            <a:xfrm>
              <a:off x="2904860" y="5229998"/>
              <a:ext cx="152400" cy="472440"/>
            </a:xfrm>
            <a:prstGeom prst="trapezoid">
              <a:avLst/>
            </a:prstGeom>
            <a:solidFill>
              <a:srgbClr val="0000FF"/>
            </a:solidFill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118220" y="5229998"/>
              <a:ext cx="914400" cy="47244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  <a:ea typeface="ＭＳ Ｐゴシック" pitchFamily="-84" charset="-128"/>
                  <a:cs typeface="ＭＳ Ｐゴシック" pitchFamily="-84" charset="-128"/>
                </a:rPr>
                <a:t>DOCSIS 3.1</a:t>
              </a:r>
              <a:endParaRPr lang="en-US" sz="600" dirty="0">
                <a:solidFill>
                  <a:schemeClr val="tx1"/>
                </a:solidFill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64" name="TextBox 49"/>
            <p:cNvSpPr txBox="1">
              <a:spLocks noChangeArrowheads="1"/>
            </p:cNvSpPr>
            <p:nvPr/>
          </p:nvSpPr>
          <p:spPr bwMode="auto">
            <a:xfrm>
              <a:off x="7309220" y="5666472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/>
                <a:t>860</a:t>
              </a:r>
            </a:p>
            <a:p>
              <a:pPr algn="ctr" eaLnBrk="1" hangingPunct="1"/>
              <a:r>
                <a:rPr lang="en-US" sz="900"/>
                <a:t>MHz</a:t>
              </a:r>
            </a:p>
          </p:txBody>
        </p:sp>
        <p:sp>
          <p:nvSpPr>
            <p:cNvPr id="65" name="TextBox 49"/>
            <p:cNvSpPr txBox="1">
              <a:spLocks noChangeArrowheads="1"/>
            </p:cNvSpPr>
            <p:nvPr/>
          </p:nvSpPr>
          <p:spPr bwMode="auto">
            <a:xfrm>
              <a:off x="7842620" y="5653134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/>
                <a:t>1,000</a:t>
              </a:r>
            </a:p>
            <a:p>
              <a:pPr algn="ctr" eaLnBrk="1" hangingPunct="1"/>
              <a:r>
                <a:rPr lang="en-US" sz="900"/>
                <a:t>MHz</a:t>
              </a:r>
            </a:p>
          </p:txBody>
        </p:sp>
        <p:sp>
          <p:nvSpPr>
            <p:cNvPr id="66" name="TextBox 49"/>
            <p:cNvSpPr txBox="1">
              <a:spLocks noChangeArrowheads="1"/>
            </p:cNvSpPr>
            <p:nvPr/>
          </p:nvSpPr>
          <p:spPr bwMode="auto">
            <a:xfrm>
              <a:off x="8482700" y="5653134"/>
              <a:ext cx="457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900" dirty="0"/>
                <a:t>1,200</a:t>
              </a:r>
            </a:p>
            <a:p>
              <a:pPr algn="ctr" eaLnBrk="1" hangingPunct="1"/>
              <a:r>
                <a:rPr lang="en-US" sz="900" dirty="0"/>
                <a:t>MHz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775820" y="5229998"/>
              <a:ext cx="1941460" cy="47244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  <a:ea typeface="ＭＳ Ｐゴシック" pitchFamily="-84" charset="-128"/>
                  <a:cs typeface="ＭＳ Ｐゴシック" pitchFamily="-84" charset="-128"/>
                </a:rPr>
                <a:t>DOCSIS 3.1</a:t>
              </a:r>
              <a:endParaRPr lang="en-US" sz="600" dirty="0">
                <a:solidFill>
                  <a:schemeClr val="tx1"/>
                </a:solidFill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68" name="Trapezoid 67"/>
            <p:cNvSpPr/>
            <p:nvPr/>
          </p:nvSpPr>
          <p:spPr>
            <a:xfrm>
              <a:off x="2391780" y="5224284"/>
              <a:ext cx="228600" cy="472440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92200" y="5229998"/>
              <a:ext cx="1634863" cy="47244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  <a:ea typeface="ＭＳ Ｐゴシック" pitchFamily="-84" charset="-128"/>
                  <a:cs typeface="ＭＳ Ｐゴシック" pitchFamily="-84" charset="-128"/>
                </a:rPr>
                <a:t>DOCSIS 3.1</a:t>
              </a:r>
              <a:endParaRPr lang="en-US" sz="600" dirty="0">
                <a:solidFill>
                  <a:schemeClr val="tx1"/>
                </a:solidFill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2843900" y="6089897"/>
              <a:ext cx="5879592" cy="3048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56"/>
            <p:cNvSpPr txBox="1">
              <a:spLocks noChangeArrowheads="1"/>
            </p:cNvSpPr>
            <p:nvPr/>
          </p:nvSpPr>
          <p:spPr bwMode="auto">
            <a:xfrm>
              <a:off x="5339971" y="5817998"/>
              <a:ext cx="9271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Downstream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121210" y="3861646"/>
              <a:ext cx="914400" cy="47244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  <a:ea typeface="ＭＳ Ｐゴシック" pitchFamily="-84" charset="-128"/>
                  <a:cs typeface="ＭＳ Ｐゴシック" pitchFamily="-84" charset="-128"/>
                </a:rPr>
                <a:t>Future Spectrum for DOCSIS 3.1</a:t>
              </a:r>
              <a:endParaRPr lang="en-US" sz="600" dirty="0">
                <a:solidFill>
                  <a:schemeClr val="tx1"/>
                </a:solidFill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73" name="TextBox 104"/>
            <p:cNvSpPr txBox="1">
              <a:spLocks noChangeArrowheads="1"/>
            </p:cNvSpPr>
            <p:nvPr/>
          </p:nvSpPr>
          <p:spPr bwMode="auto">
            <a:xfrm>
              <a:off x="4787953" y="5140508"/>
              <a:ext cx="1035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. . .</a:t>
              </a:r>
            </a:p>
          </p:txBody>
        </p:sp>
        <p:sp>
          <p:nvSpPr>
            <p:cNvPr id="74" name="Trapezoid 73"/>
            <p:cNvSpPr/>
            <p:nvPr/>
          </p:nvSpPr>
          <p:spPr>
            <a:xfrm>
              <a:off x="4484740" y="3858058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5" name="Trapezoid 74"/>
            <p:cNvSpPr/>
            <p:nvPr/>
          </p:nvSpPr>
          <p:spPr>
            <a:xfrm>
              <a:off x="4047860" y="3858058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6" name="TextBox 104"/>
            <p:cNvSpPr txBox="1">
              <a:spLocks noChangeArrowheads="1"/>
            </p:cNvSpPr>
            <p:nvPr/>
          </p:nvSpPr>
          <p:spPr bwMode="auto">
            <a:xfrm>
              <a:off x="3873553" y="3762810"/>
              <a:ext cx="1035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. . .</a:t>
              </a:r>
            </a:p>
          </p:txBody>
        </p:sp>
        <p:sp>
          <p:nvSpPr>
            <p:cNvPr id="77" name="TextBox 104"/>
            <p:cNvSpPr txBox="1">
              <a:spLocks noChangeArrowheads="1"/>
            </p:cNvSpPr>
            <p:nvPr/>
          </p:nvSpPr>
          <p:spPr bwMode="auto">
            <a:xfrm>
              <a:off x="5702353" y="3762810"/>
              <a:ext cx="1035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. . .</a:t>
              </a:r>
            </a:p>
          </p:txBody>
        </p:sp>
        <p:sp>
          <p:nvSpPr>
            <p:cNvPr id="78" name="TextBox 104"/>
            <p:cNvSpPr txBox="1">
              <a:spLocks noChangeArrowheads="1"/>
            </p:cNvSpPr>
            <p:nvPr/>
          </p:nvSpPr>
          <p:spPr bwMode="auto">
            <a:xfrm>
              <a:off x="3920860" y="3499805"/>
              <a:ext cx="8940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Dig. Video</a:t>
              </a:r>
            </a:p>
          </p:txBody>
        </p:sp>
        <p:sp>
          <p:nvSpPr>
            <p:cNvPr id="79" name="Trapezoid 78"/>
            <p:cNvSpPr/>
            <p:nvPr/>
          </p:nvSpPr>
          <p:spPr>
            <a:xfrm>
              <a:off x="6323700" y="3858058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0" name="Trapezoid 79"/>
            <p:cNvSpPr/>
            <p:nvPr/>
          </p:nvSpPr>
          <p:spPr>
            <a:xfrm>
              <a:off x="5886820" y="3858058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1" name="TextBox 104"/>
            <p:cNvSpPr txBox="1">
              <a:spLocks noChangeArrowheads="1"/>
            </p:cNvSpPr>
            <p:nvPr/>
          </p:nvSpPr>
          <p:spPr bwMode="auto">
            <a:xfrm>
              <a:off x="5851260" y="3499805"/>
              <a:ext cx="8940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Dig. Video</a:t>
              </a:r>
            </a:p>
          </p:txBody>
        </p:sp>
        <p:sp>
          <p:nvSpPr>
            <p:cNvPr id="82" name="Trapezoid 81"/>
            <p:cNvSpPr/>
            <p:nvPr/>
          </p:nvSpPr>
          <p:spPr>
            <a:xfrm>
              <a:off x="6547220" y="3858058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3" name="Trapezoid 82"/>
            <p:cNvSpPr/>
            <p:nvPr/>
          </p:nvSpPr>
          <p:spPr>
            <a:xfrm>
              <a:off x="2889620" y="3858058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4" name="Trapezoid 83"/>
            <p:cNvSpPr/>
            <p:nvPr/>
          </p:nvSpPr>
          <p:spPr>
            <a:xfrm>
              <a:off x="2432420" y="3858058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5" name="Right Arrow 84"/>
            <p:cNvSpPr/>
            <p:nvPr/>
          </p:nvSpPr>
          <p:spPr>
            <a:xfrm rot="3268122">
              <a:off x="8154542" y="4928887"/>
              <a:ext cx="598200" cy="23388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rapezoid 85"/>
            <p:cNvSpPr/>
            <p:nvPr/>
          </p:nvSpPr>
          <p:spPr>
            <a:xfrm>
              <a:off x="4484740" y="5235754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7" name="Trapezoid 86"/>
            <p:cNvSpPr/>
            <p:nvPr/>
          </p:nvSpPr>
          <p:spPr>
            <a:xfrm>
              <a:off x="4047860" y="5235754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8" name="TextBox 104"/>
            <p:cNvSpPr txBox="1">
              <a:spLocks noChangeArrowheads="1"/>
            </p:cNvSpPr>
            <p:nvPr/>
          </p:nvSpPr>
          <p:spPr bwMode="auto">
            <a:xfrm>
              <a:off x="3873553" y="5140508"/>
              <a:ext cx="1035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. . .</a:t>
              </a:r>
            </a:p>
          </p:txBody>
        </p:sp>
        <p:sp>
          <p:nvSpPr>
            <p:cNvPr id="89" name="TextBox 104"/>
            <p:cNvSpPr txBox="1">
              <a:spLocks noChangeArrowheads="1"/>
            </p:cNvSpPr>
            <p:nvPr/>
          </p:nvSpPr>
          <p:spPr bwMode="auto">
            <a:xfrm>
              <a:off x="5702353" y="5140508"/>
              <a:ext cx="1035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. . .</a:t>
              </a:r>
            </a:p>
          </p:txBody>
        </p:sp>
        <p:sp>
          <p:nvSpPr>
            <p:cNvPr id="90" name="TextBox 104"/>
            <p:cNvSpPr txBox="1">
              <a:spLocks noChangeArrowheads="1"/>
            </p:cNvSpPr>
            <p:nvPr/>
          </p:nvSpPr>
          <p:spPr bwMode="auto">
            <a:xfrm>
              <a:off x="3920860" y="4877501"/>
              <a:ext cx="8940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Dig. Video</a:t>
              </a:r>
            </a:p>
          </p:txBody>
        </p:sp>
        <p:sp>
          <p:nvSpPr>
            <p:cNvPr id="91" name="Trapezoid 90"/>
            <p:cNvSpPr/>
            <p:nvPr/>
          </p:nvSpPr>
          <p:spPr>
            <a:xfrm>
              <a:off x="6323700" y="5235754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2" name="Trapezoid 91"/>
            <p:cNvSpPr/>
            <p:nvPr/>
          </p:nvSpPr>
          <p:spPr>
            <a:xfrm>
              <a:off x="5886820" y="5235754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3" name="TextBox 104"/>
            <p:cNvSpPr txBox="1">
              <a:spLocks noChangeArrowheads="1"/>
            </p:cNvSpPr>
            <p:nvPr/>
          </p:nvSpPr>
          <p:spPr bwMode="auto">
            <a:xfrm>
              <a:off x="5851260" y="4877501"/>
              <a:ext cx="89408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/>
                <a:t>Dig. Video</a:t>
              </a:r>
            </a:p>
          </p:txBody>
        </p:sp>
        <p:sp>
          <p:nvSpPr>
            <p:cNvPr id="94" name="Trapezoid 93"/>
            <p:cNvSpPr/>
            <p:nvPr/>
          </p:nvSpPr>
          <p:spPr>
            <a:xfrm>
              <a:off x="6547220" y="5235754"/>
              <a:ext cx="228600" cy="472440"/>
            </a:xfrm>
            <a:prstGeom prst="trapezoid">
              <a:avLst/>
            </a:prstGeom>
            <a:solidFill>
              <a:srgbClr val="CCFFCC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5" name="TextBox 104"/>
            <p:cNvSpPr txBox="1">
              <a:spLocks noChangeArrowheads="1"/>
            </p:cNvSpPr>
            <p:nvPr/>
          </p:nvSpPr>
          <p:spPr bwMode="auto">
            <a:xfrm>
              <a:off x="1790753" y="5140508"/>
              <a:ext cx="1035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dirty="0"/>
                <a:t>. .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081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895BEA-64D8-4847-B87E-F83106E9A9D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38100"/>
            <a:ext cx="5588000" cy="6781800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6" name="Explosion 1 5"/>
          <p:cNvSpPr/>
          <p:nvPr/>
        </p:nvSpPr>
        <p:spPr>
          <a:xfrm>
            <a:off x="4343400" y="1600200"/>
            <a:ext cx="4648200" cy="3657600"/>
          </a:xfrm>
          <a:prstGeom prst="irregularSeal1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Started trial in Philly, and now also have DOCSIS 3.1 in Atlanta, Fresno and Santa Rosa</a:t>
            </a:r>
          </a:p>
        </p:txBody>
      </p:sp>
    </p:spTree>
    <p:extLst>
      <p:ext uri="{BB962C8B-B14F-4D97-AF65-F5344CB8AC3E}">
        <p14:creationId xmlns:p14="http://schemas.microsoft.com/office/powerpoint/2010/main" val="124829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DOCSIS 3.1 deployments have begun 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22" y="838201"/>
            <a:ext cx="8492561" cy="4754555"/>
          </a:xfrm>
        </p:spPr>
        <p:txBody>
          <a:bodyPr/>
          <a:lstStyle/>
          <a:p>
            <a:r>
              <a:rPr lang="en-US" sz="2000" dirty="0"/>
              <a:t>Originally targeting 3Q16 for DOCSIS 3.1 deployments</a:t>
            </a:r>
          </a:p>
          <a:p>
            <a:r>
              <a:rPr lang="en-US" sz="2000" dirty="0"/>
              <a:t>However, given competitive pressures, started deployments in March with XM6-like cable modem</a:t>
            </a:r>
          </a:p>
          <a:p>
            <a:pPr lvl="1"/>
            <a:r>
              <a:rPr lang="en-US" sz="2000" dirty="0"/>
              <a:t>Atlanta, Nashville, Chicago, Detroit, Miami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9895BEA-64D8-4847-B87E-F83106E9A9D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533882"/>
            <a:ext cx="3200400" cy="225701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sx="103000" sy="103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518260"/>
            <a:ext cx="4724400" cy="115036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sx="103000" sy="103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614" y="3356460"/>
            <a:ext cx="4249586" cy="2362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sx="103000" sy="103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289429"/>
            <a:ext cx="3886200" cy="112443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sx="103000" sy="103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118461"/>
            <a:ext cx="4191000" cy="198622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sx="103000" sy="103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240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165515"/>
            <a:ext cx="8229601" cy="645792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Helvetica Neue"/>
                <a:cs typeface="Helvetica Neue"/>
              </a:rPr>
              <a:t>Comcast’s Network Technology &amp; Deployment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12206" y="6539780"/>
            <a:ext cx="296862" cy="228600"/>
          </a:xfrm>
          <a:prstGeom prst="rect">
            <a:avLst/>
          </a:prstGeom>
        </p:spPr>
        <p:txBody>
          <a:bodyPr/>
          <a:lstStyle/>
          <a:p>
            <a:fld id="{E73DD6C2-2E78-E144-898F-830B271C1F0E}" type="slidenum">
              <a:rPr lang="en-US" smtClean="0">
                <a:solidFill>
                  <a:srgbClr val="000000">
                    <a:lumMod val="75000"/>
                    <a:lumOff val="25000"/>
                  </a:srgbClr>
                </a:solidFill>
              </a:rPr>
              <a:pPr/>
              <a:t>7</a:t>
            </a:fld>
            <a:endParaRPr lang="en-US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6319746" y="574109"/>
            <a:ext cx="2796989" cy="578273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85309" y="740358"/>
            <a:ext cx="5305521" cy="5486962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b="1" dirty="0"/>
              <a:t>Technology Deployment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MPEG4 /DOCSIS 3.1 Deployment plan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EPON – Enables Gbit+ Symmetrical Services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Project GRAM – Evolution to an All IP Network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X1 Acceleration</a:t>
            </a:r>
          </a:p>
          <a:p>
            <a:pPr marL="342900" lvl="1" indent="-342900">
              <a:buFont typeface="+mj-lt"/>
              <a:buAutoNum type="arabicPeriod" startAt="2"/>
            </a:pPr>
            <a:r>
              <a:rPr lang="en-US" b="1" dirty="0"/>
              <a:t>Fiber Deep (fiber to small neighborhoods ~100 HHP)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Target 50% of footprint by 2022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Market Priority based on Competitive Exposure &amp; Intensity</a:t>
            </a:r>
          </a:p>
          <a:p>
            <a:pPr marL="342900" lvl="1" indent="-342900">
              <a:buFont typeface="+mj-lt"/>
              <a:buAutoNum type="arabicPeriod" startAt="2"/>
            </a:pPr>
            <a:r>
              <a:rPr lang="en-US" b="1" dirty="0">
                <a:ea typeface="ヒラギノ角ゴ Pro W3" charset="0"/>
              </a:rPr>
              <a:t>Fiber-to-the-Customer (FTTC)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Success-Based Fiber Network Evolution Customer by Customer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Enablement Head-End Capital ($15M)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Staff C-MAP Network Planning &amp; Control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Facilitates Commercial High-Bandwidth customers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Reorientation of Direct Sales Model</a:t>
            </a:r>
          </a:p>
          <a:p>
            <a:pPr marL="342900" lvl="1" indent="-342900">
              <a:buFont typeface="+mj-lt"/>
              <a:buAutoNum type="arabicPeriod" startAt="2"/>
            </a:pPr>
            <a:r>
              <a:rPr lang="en-US" b="1" dirty="0">
                <a:ea typeface="ヒラギノ角ゴ Pro W3" charset="0"/>
              </a:rPr>
              <a:t>Fiber-to-the-Home (FTTH)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All New Build, MDU &amp; SFU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Enemy Trench &amp; Construction Sharing via Municipalities &amp; Gov’t Affairs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Contract Driven Properties – Limited &amp; CHQ Approved</a:t>
            </a:r>
          </a:p>
          <a:p>
            <a:pPr marL="228600" lvl="1" indent="-228600">
              <a:buFont typeface="+mj-lt"/>
              <a:buAutoNum type="arabicPeriod" startAt="5"/>
            </a:pPr>
            <a:r>
              <a:rPr lang="en-US" b="1" dirty="0">
                <a:ea typeface="ヒラギノ角ゴ Pro W3" charset="0"/>
              </a:rPr>
              <a:t>Fiber-to-the-Building in MDU’s (FTTB)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Supports ACN Branding &amp; Initiatives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MDU Offload for Capacity Relief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EPON Overlay/Ethernet Switched Solution</a:t>
            </a:r>
          </a:p>
          <a:p>
            <a:pPr marL="228600" lvl="1" indent="-228600">
              <a:buFont typeface="+mj-lt"/>
              <a:buAutoNum type="arabicPeriod" startAt="6"/>
            </a:pPr>
            <a:r>
              <a:rPr lang="en-US" b="1" dirty="0">
                <a:ea typeface="ヒラギノ角ゴ Pro W3" charset="0"/>
              </a:rPr>
              <a:t>Commercial Metro-Core Fiber Builds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100" dirty="0"/>
              <a:t>Commercial Proactive Fiber Overlays in Major Metros (aka Philadelphia) </a:t>
            </a:r>
          </a:p>
          <a:p>
            <a:pPr marL="342900" lvl="1" indent="-342900">
              <a:buFont typeface="+mj-lt"/>
              <a:buAutoNum type="arabicPeriod" startAt="2"/>
            </a:pPr>
            <a:endParaRPr lang="en-US" sz="1100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984874" y="745406"/>
            <a:ext cx="30211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3092449" y="1839099"/>
            <a:ext cx="291353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2975909" y="2547313"/>
            <a:ext cx="30300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2949014" y="3918910"/>
            <a:ext cx="305696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2975909" y="4842275"/>
            <a:ext cx="30300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2949014" y="5738748"/>
            <a:ext cx="305696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975909" y="6267659"/>
            <a:ext cx="303007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ight Brace 17"/>
          <p:cNvSpPr/>
          <p:nvPr/>
        </p:nvSpPr>
        <p:spPr bwMode="auto">
          <a:xfrm>
            <a:off x="6032875" y="852982"/>
            <a:ext cx="206188" cy="89198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ight Brace 18"/>
          <p:cNvSpPr/>
          <p:nvPr/>
        </p:nvSpPr>
        <p:spPr bwMode="auto">
          <a:xfrm>
            <a:off x="6041838" y="1897370"/>
            <a:ext cx="197225" cy="63649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6041837" y="2654894"/>
            <a:ext cx="197226" cy="114299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ight Brace 20"/>
          <p:cNvSpPr/>
          <p:nvPr/>
        </p:nvSpPr>
        <p:spPr bwMode="auto">
          <a:xfrm>
            <a:off x="6032874" y="4008561"/>
            <a:ext cx="206188" cy="73511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ight Brace 21"/>
          <p:cNvSpPr/>
          <p:nvPr/>
        </p:nvSpPr>
        <p:spPr bwMode="auto">
          <a:xfrm>
            <a:off x="6032872" y="4922960"/>
            <a:ext cx="206188" cy="73511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ight Brace 22"/>
          <p:cNvSpPr/>
          <p:nvPr/>
        </p:nvSpPr>
        <p:spPr bwMode="auto">
          <a:xfrm>
            <a:off x="6032874" y="5788052"/>
            <a:ext cx="206186" cy="43479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19746" y="996421"/>
            <a:ext cx="2796989" cy="600164"/>
          </a:xfrm>
          <a:prstGeom prst="rect">
            <a:avLst/>
          </a:prstGeom>
          <a:gradFill>
            <a:gsLst>
              <a:gs pos="23000">
                <a:schemeClr val="bg1">
                  <a:lumMod val="9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Bandwidth Reclaim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Enables Asymmetrical- Gigabit speeds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Less Expensive CPE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19746" y="1758415"/>
            <a:ext cx="2796990" cy="938719"/>
          </a:xfrm>
          <a:prstGeom prst="rect">
            <a:avLst/>
          </a:prstGeom>
          <a:gradFill>
            <a:gsLst>
              <a:gs pos="23000">
                <a:schemeClr val="bg1">
                  <a:lumMod val="9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Leverages existing HFC long term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+ Customer Experience - net reliability 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Solid Penetration Asymmetrical Gigabit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Improved Bandwidth – forward &amp; return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Lower OPEX  (~$5 per HHP)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19742" y="2842098"/>
            <a:ext cx="2796993" cy="769441"/>
          </a:xfrm>
          <a:prstGeom prst="rect">
            <a:avLst/>
          </a:prstGeom>
          <a:gradFill>
            <a:gsLst>
              <a:gs pos="23000">
                <a:schemeClr val="bg1">
                  <a:lumMod val="9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Supports 2Gbit product roll-out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Expands Commercial FTTX Reach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Long term network evolution strategy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Logical network build &amp; control function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19745" y="3972701"/>
            <a:ext cx="2796990" cy="769441"/>
          </a:xfrm>
          <a:prstGeom prst="rect">
            <a:avLst/>
          </a:prstGeom>
          <a:gradFill>
            <a:gsLst>
              <a:gs pos="23000">
                <a:schemeClr val="bg1">
                  <a:lumMod val="9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Enables Gigabit+ speeds 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Brownfield competition at house level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Long term network evolution strategy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Lower OPEX over time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9743" y="4896067"/>
            <a:ext cx="2796992" cy="769441"/>
          </a:xfrm>
          <a:prstGeom prst="rect">
            <a:avLst/>
          </a:prstGeom>
          <a:gradFill>
            <a:gsLst>
              <a:gs pos="23000">
                <a:schemeClr val="bg1">
                  <a:lumMod val="9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Fiber to the premise claims re ACN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Capacity node split relief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Fiber close to customer (2 putt)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Solution to fend off small competitors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19745" y="5756675"/>
            <a:ext cx="2805955" cy="600164"/>
          </a:xfrm>
          <a:prstGeom prst="rect">
            <a:avLst/>
          </a:prstGeom>
          <a:gradFill>
            <a:gsLst>
              <a:gs pos="23000">
                <a:schemeClr val="bg1">
                  <a:lumMod val="9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8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Rapid growth of commercial footprint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Access to mid &amp; large cap enterprise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Long term network evolution strategy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8426" y="574109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u="sng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Business Drivers</a:t>
            </a:r>
          </a:p>
        </p:txBody>
      </p:sp>
      <p:sp>
        <p:nvSpPr>
          <p:cNvPr id="30" name="Slide Number Placeholder 1"/>
          <p:cNvSpPr txBox="1">
            <a:spLocks/>
          </p:cNvSpPr>
          <p:nvPr/>
        </p:nvSpPr>
        <p:spPr>
          <a:xfrm>
            <a:off x="3562104" y="63592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895BEA-64D8-4847-B87E-F83106E9A9D4}" type="slidenum">
              <a:rPr lang="en-US" smtClean="0">
                <a:solidFill>
                  <a:prstClr val="black"/>
                </a:solidFill>
                <a:latin typeface="Calibri"/>
              </a:rPr>
              <a:pPr algn="ctr"/>
              <a:t>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48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70" y="141990"/>
            <a:ext cx="8686800" cy="6858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Why Fiber Deep? The </a:t>
            </a:r>
            <a:r>
              <a:rPr lang="en-US" sz="2800" u="sng" dirty="0">
                <a:solidFill>
                  <a:srgbClr val="000000"/>
                </a:solidFill>
                <a:latin typeface="Helvetica Neue"/>
                <a:cs typeface="Helvetica Neue"/>
              </a:rPr>
              <a:t>10+ Year</a:t>
            </a:r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 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37714" y="774021"/>
            <a:ext cx="4863676" cy="4102544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An untenable level of node splits is emerging</a:t>
            </a:r>
          </a:p>
          <a:p>
            <a:r>
              <a:rPr lang="en-US" sz="1800" dirty="0"/>
              <a:t>Initially driven by exhaustion of upstream capacity; later shifting to downstream</a:t>
            </a:r>
          </a:p>
          <a:p>
            <a:pPr>
              <a:buFont typeface="Wingdings" panose="05000000000000000000" pitchFamily="2" charset="2"/>
              <a:buChar char="ð"/>
            </a:pPr>
            <a:r>
              <a:rPr lang="en-US" sz="1800" i="1" dirty="0"/>
              <a:t>Build Fiber Deep with Mid-Split upstream as fast as possible for long-term capacity relief and a straightforward path to FTTH</a:t>
            </a:r>
          </a:p>
          <a:p>
            <a:pPr>
              <a:buFont typeface="Wingdings" panose="05000000000000000000" pitchFamily="2" charset="2"/>
              <a:buChar char="ð"/>
            </a:pPr>
            <a:endParaRPr lang="en-US" sz="900" i="1" dirty="0"/>
          </a:p>
          <a:p>
            <a:r>
              <a:rPr lang="en-US" sz="1800" dirty="0"/>
              <a:t>The pace that FD can be built in practice leaves markets exposed to CAGR for many years</a:t>
            </a:r>
          </a:p>
          <a:p>
            <a:endParaRPr lang="en-US" sz="800" dirty="0"/>
          </a:p>
          <a:p>
            <a:r>
              <a:rPr lang="en-US" sz="1800" dirty="0"/>
              <a:t>The FD investment must be complemented:</a:t>
            </a:r>
          </a:p>
          <a:p>
            <a:pPr lvl="1"/>
            <a:r>
              <a:rPr lang="en-US" sz="1600" dirty="0"/>
              <a:t>Continue node splits – “Fiber Deep Only”</a:t>
            </a:r>
          </a:p>
          <a:p>
            <a:pPr lvl="2"/>
            <a:r>
              <a:rPr lang="en-US" dirty="0"/>
              <a:t>Explosive growth in splits</a:t>
            </a:r>
          </a:p>
          <a:p>
            <a:pPr lvl="2"/>
            <a:r>
              <a:rPr lang="en-US" dirty="0"/>
              <a:t>HSD product offering limited</a:t>
            </a:r>
          </a:p>
          <a:p>
            <a:pPr marL="0" lvl="1" indent="0">
              <a:buNone/>
            </a:pPr>
            <a:r>
              <a:rPr lang="en-US" dirty="0"/>
              <a:t>OR</a:t>
            </a:r>
          </a:p>
          <a:p>
            <a:pPr lvl="1"/>
            <a:r>
              <a:rPr lang="en-US" sz="1600" dirty="0"/>
              <a:t>Complement with Active Drop-In – “Fiber Deep + ADI”</a:t>
            </a:r>
          </a:p>
          <a:p>
            <a:pPr lvl="2"/>
            <a:r>
              <a:rPr lang="en-US" dirty="0"/>
              <a:t>More cost effective (defers and reduces node splits)</a:t>
            </a:r>
          </a:p>
          <a:p>
            <a:pPr lvl="2"/>
            <a:r>
              <a:rPr lang="en-US" dirty="0"/>
              <a:t>Provides a platform for a consistent HSD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8788" y="6480175"/>
            <a:ext cx="296862" cy="228600"/>
          </a:xfrm>
          <a:prstGeom prst="rect">
            <a:avLst/>
          </a:prstGeom>
        </p:spPr>
        <p:txBody>
          <a:bodyPr/>
          <a:lstStyle/>
          <a:p>
            <a:fld id="{E73DD6C2-2E78-E144-898F-830B271C1F0E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3867" y="4301014"/>
            <a:ext cx="403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Calibri"/>
                <a:ea typeface="ヒラギノ角ゴ Pro W3" charset="0"/>
                <a:cs typeface="Calibri"/>
              </a:rPr>
              <a:t>Note: ADI includes cost of subsequent node splits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4105" y="5859379"/>
            <a:ext cx="635267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DOCSIS 3.1 is our predominant long-term capacity, speed, and IP transition technology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95" y="1267679"/>
            <a:ext cx="4206605" cy="297510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4030579" y="3672840"/>
            <a:ext cx="2781701" cy="369771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017168" y="3739456"/>
            <a:ext cx="2540487" cy="134990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4504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880" y="132715"/>
            <a:ext cx="8822119" cy="61088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Distributed Architecture (DAA) is Key to Fiber Deep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8015" y="980826"/>
            <a:ext cx="6636730" cy="4269654"/>
          </a:xfrm>
        </p:spPr>
        <p:txBody>
          <a:bodyPr/>
          <a:lstStyle/>
          <a:p>
            <a:r>
              <a:rPr lang="en-US" sz="2000" b="1" dirty="0">
                <a:sym typeface="Wingdings"/>
              </a:rPr>
              <a:t>HFC Network Benefits</a:t>
            </a:r>
            <a:endParaRPr lang="en-US" sz="1800" dirty="0">
              <a:sym typeface="Wingdings"/>
            </a:endParaRPr>
          </a:p>
          <a:p>
            <a:pPr marL="628650" indent="-285750"/>
            <a:r>
              <a:rPr lang="en-US" sz="1800" dirty="0">
                <a:sym typeface="Wingdings"/>
              </a:rPr>
              <a:t>Maximum Capacity of DOCSIS 3.1</a:t>
            </a:r>
          </a:p>
          <a:p>
            <a:pPr marL="628650" indent="-285750"/>
            <a:r>
              <a:rPr lang="en-US" sz="1800" dirty="0">
                <a:sym typeface="Wingdings"/>
              </a:rPr>
              <a:t>Simplification of digital fiber                                              and Ethernet vs AM</a:t>
            </a:r>
          </a:p>
          <a:p>
            <a:pPr marL="857216" lvl="1" indent="95246"/>
            <a:endParaRPr lang="en-US" sz="900" dirty="0">
              <a:sym typeface="Wingdings"/>
            </a:endParaRPr>
          </a:p>
          <a:p>
            <a:r>
              <a:rPr lang="en-US" sz="2000" b="1" dirty="0">
                <a:sym typeface="Wingdings"/>
              </a:rPr>
              <a:t>Fiber Efficiency of Digital Optics</a:t>
            </a:r>
            <a:endParaRPr lang="en-US" sz="2000" dirty="0">
              <a:sym typeface="Wingdings"/>
            </a:endParaRPr>
          </a:p>
          <a:p>
            <a:pPr marL="627062" lvl="3" indent="-285750">
              <a:buFont typeface="Arial" pitchFamily="34" charset="0"/>
              <a:buChar char="•"/>
            </a:pPr>
            <a:r>
              <a:rPr lang="en-US" sz="1800" dirty="0">
                <a:sym typeface="Wingdings"/>
              </a:rPr>
              <a:t>More wavelengths and longer reach</a:t>
            </a:r>
          </a:p>
          <a:p>
            <a:pPr marL="627062" lvl="3" indent="-285750">
              <a:buFont typeface="Arial" pitchFamily="34" charset="0"/>
              <a:buChar char="•"/>
            </a:pPr>
            <a:r>
              <a:rPr lang="en-US" sz="1800" dirty="0">
                <a:sym typeface="Wingdings"/>
              </a:rPr>
              <a:t>Volume/cost curves of standardized                              digital optics</a:t>
            </a:r>
          </a:p>
          <a:p>
            <a:pPr lvl="2"/>
            <a:endParaRPr lang="en-US" sz="900" dirty="0">
              <a:sym typeface="Wingdings"/>
            </a:endParaRPr>
          </a:p>
          <a:p>
            <a:r>
              <a:rPr lang="en-US" sz="2000" b="1" dirty="0">
                <a:solidFill>
                  <a:schemeClr val="tx1"/>
                </a:solidFill>
                <a:sym typeface="Wingdings"/>
              </a:rPr>
              <a:t>Facilities Scaling</a:t>
            </a:r>
            <a:endParaRPr lang="en-US" sz="2000" dirty="0">
              <a:solidFill>
                <a:schemeClr val="tx1"/>
              </a:solidFill>
              <a:sym typeface="Wingdings"/>
            </a:endParaRPr>
          </a:p>
          <a:p>
            <a:pPr marL="605740" indent="-285750"/>
            <a:r>
              <a:rPr lang="en-US" sz="1800" dirty="0">
                <a:solidFill>
                  <a:schemeClr val="tx1"/>
                </a:solidFill>
                <a:sym typeface="Wingdings"/>
              </a:rPr>
              <a:t>Significant Space, Power and                                      Cooling efficiencies</a:t>
            </a:r>
            <a:endParaRPr lang="en-US" sz="600" dirty="0">
              <a:solidFill>
                <a:schemeClr val="tx1"/>
              </a:solidFill>
              <a:sym typeface="Wingdings"/>
            </a:endParaRPr>
          </a:p>
          <a:p>
            <a:pPr lvl="2"/>
            <a:endParaRPr lang="en-US" sz="900" dirty="0">
              <a:sym typeface="Wingdings"/>
            </a:endParaRPr>
          </a:p>
          <a:p>
            <a:r>
              <a:rPr lang="en-US" sz="2000" b="1" dirty="0">
                <a:solidFill>
                  <a:schemeClr val="tx1"/>
                </a:solidFill>
                <a:sym typeface="Wingdings"/>
              </a:rPr>
              <a:t>Alignment to NFV/SDN Initiatives</a:t>
            </a:r>
          </a:p>
          <a:p>
            <a:pPr marL="625475" lvl="3" indent="-285750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/>
              </a:rPr>
              <a:t>“DAA </a:t>
            </a:r>
            <a:r>
              <a:rPr lang="en-US" sz="1800" dirty="0" err="1">
                <a:solidFill>
                  <a:schemeClr val="tx1"/>
                </a:solidFill>
                <a:sym typeface="Wingdings"/>
              </a:rPr>
              <a:t>fo</a:t>
            </a:r>
            <a:r>
              <a:rPr lang="en-US" sz="1800" dirty="0">
                <a:solidFill>
                  <a:schemeClr val="tx1"/>
                </a:solidFill>
                <a:sym typeface="Wingdings"/>
              </a:rPr>
              <a:t> PON” needed for HFC infrastructure</a:t>
            </a:r>
          </a:p>
          <a:p>
            <a:pPr marL="625475" lvl="3" indent="-285750">
              <a:buFont typeface="Arial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sym typeface="Wingdings"/>
              </a:rPr>
              <a:t>Virtualization CCAP Core is the objective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67612"/>
            <a:ext cx="3947160" cy="33558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0379533"/>
      </p:ext>
    </p:extLst>
  </p:cSld>
  <p:clrMapOvr>
    <a:masterClrMapping/>
  </p:clrMapOvr>
</p:sld>
</file>

<file path=ppt/theme/theme1.xml><?xml version="1.0" encoding="utf-8"?>
<a:theme xmlns:a="http://schemas.openxmlformats.org/drawingml/2006/main" name="CCP 2012 Templat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cast_PPT_20130711">
  <a:themeElements>
    <a:clrScheme name="Comcast">
      <a:dk1>
        <a:srgbClr val="000000"/>
      </a:dk1>
      <a:lt1>
        <a:srgbClr val="FFFFFF"/>
      </a:lt1>
      <a:dk2>
        <a:srgbClr val="54585A"/>
      </a:dk2>
      <a:lt2>
        <a:srgbClr val="97999B"/>
      </a:lt2>
      <a:accent1>
        <a:srgbClr val="0050B9"/>
      </a:accent1>
      <a:accent2>
        <a:srgbClr val="003359"/>
      </a:accent2>
      <a:accent3>
        <a:srgbClr val="007377"/>
      </a:accent3>
      <a:accent4>
        <a:srgbClr val="6F5091"/>
      </a:accent4>
      <a:accent5>
        <a:srgbClr val="E87722"/>
      </a:accent5>
      <a:accent6>
        <a:srgbClr val="FFB81C"/>
      </a:accent6>
      <a:hlink>
        <a:srgbClr val="0050B9"/>
      </a:hlink>
      <a:folHlink>
        <a:srgbClr val="6F5091"/>
      </a:folHlink>
    </a:clrScheme>
    <a:fontScheme name="XFN_PowerPoint_2010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XFN_PowerPoint_2010 1">
        <a:dk1>
          <a:srgbClr val="000000"/>
        </a:dk1>
        <a:lt1>
          <a:srgbClr val="FFFFFF"/>
        </a:lt1>
        <a:dk2>
          <a:srgbClr val="C8001D"/>
        </a:dk2>
        <a:lt2>
          <a:srgbClr val="808080"/>
        </a:lt2>
        <a:accent1>
          <a:srgbClr val="C8001D"/>
        </a:accent1>
        <a:accent2>
          <a:srgbClr val="FFCB00"/>
        </a:accent2>
        <a:accent3>
          <a:srgbClr val="FFFFFF"/>
        </a:accent3>
        <a:accent4>
          <a:srgbClr val="000000"/>
        </a:accent4>
        <a:accent5>
          <a:srgbClr val="E0AAAB"/>
        </a:accent5>
        <a:accent6>
          <a:srgbClr val="E7B800"/>
        </a:accent6>
        <a:hlink>
          <a:srgbClr val="5A5A5C"/>
        </a:hlink>
        <a:folHlink>
          <a:srgbClr val="15C4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mcast_PPT_20130711">
  <a:themeElements>
    <a:clrScheme name="Comcast">
      <a:dk1>
        <a:srgbClr val="000000"/>
      </a:dk1>
      <a:lt1>
        <a:srgbClr val="FFFFFF"/>
      </a:lt1>
      <a:dk2>
        <a:srgbClr val="54585A"/>
      </a:dk2>
      <a:lt2>
        <a:srgbClr val="97999B"/>
      </a:lt2>
      <a:accent1>
        <a:srgbClr val="0050B9"/>
      </a:accent1>
      <a:accent2>
        <a:srgbClr val="003359"/>
      </a:accent2>
      <a:accent3>
        <a:srgbClr val="007377"/>
      </a:accent3>
      <a:accent4>
        <a:srgbClr val="6F5091"/>
      </a:accent4>
      <a:accent5>
        <a:srgbClr val="E87722"/>
      </a:accent5>
      <a:accent6>
        <a:srgbClr val="FFB81C"/>
      </a:accent6>
      <a:hlink>
        <a:srgbClr val="0050B9"/>
      </a:hlink>
      <a:folHlink>
        <a:srgbClr val="6F5091"/>
      </a:folHlink>
    </a:clrScheme>
    <a:fontScheme name="XFN_PowerPoint_2010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XFN_PowerPoint_2010 1">
        <a:dk1>
          <a:srgbClr val="000000"/>
        </a:dk1>
        <a:lt1>
          <a:srgbClr val="FFFFFF"/>
        </a:lt1>
        <a:dk2>
          <a:srgbClr val="C8001D"/>
        </a:dk2>
        <a:lt2>
          <a:srgbClr val="808080"/>
        </a:lt2>
        <a:accent1>
          <a:srgbClr val="C8001D"/>
        </a:accent1>
        <a:accent2>
          <a:srgbClr val="FFCB00"/>
        </a:accent2>
        <a:accent3>
          <a:srgbClr val="FFFFFF"/>
        </a:accent3>
        <a:accent4>
          <a:srgbClr val="000000"/>
        </a:accent4>
        <a:accent5>
          <a:srgbClr val="E0AAAB"/>
        </a:accent5>
        <a:accent6>
          <a:srgbClr val="E7B800"/>
        </a:accent6>
        <a:hlink>
          <a:srgbClr val="5A5A5C"/>
        </a:hlink>
        <a:folHlink>
          <a:srgbClr val="15C4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P Template 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>
          <a:lnSpc>
            <a:spcPct val="200000"/>
          </a:lnSpc>
          <a:defRPr sz="800" b="0" i="0" kern="1200" dirty="0" smtClean="0">
            <a:solidFill>
              <a:srgbClr val="109CF0"/>
            </a:solidFill>
            <a:latin typeface="HelveticaNeueLT Std Lt"/>
            <a:ea typeface="ヒラギノ角ゴ ProN W3" charset="-128"/>
            <a:cs typeface="HelveticaNeueLT Std Lt"/>
            <a:sym typeface="Gill Sans" pitchFamily="-112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Comcast_PPT_20130711">
  <a:themeElements>
    <a:clrScheme name="Comcast">
      <a:dk1>
        <a:srgbClr val="000000"/>
      </a:dk1>
      <a:lt1>
        <a:srgbClr val="FFFFFF"/>
      </a:lt1>
      <a:dk2>
        <a:srgbClr val="54585A"/>
      </a:dk2>
      <a:lt2>
        <a:srgbClr val="97999B"/>
      </a:lt2>
      <a:accent1>
        <a:srgbClr val="0050B9"/>
      </a:accent1>
      <a:accent2>
        <a:srgbClr val="003359"/>
      </a:accent2>
      <a:accent3>
        <a:srgbClr val="007377"/>
      </a:accent3>
      <a:accent4>
        <a:srgbClr val="6F5091"/>
      </a:accent4>
      <a:accent5>
        <a:srgbClr val="E87722"/>
      </a:accent5>
      <a:accent6>
        <a:srgbClr val="FFB81C"/>
      </a:accent6>
      <a:hlink>
        <a:srgbClr val="0050B9"/>
      </a:hlink>
      <a:folHlink>
        <a:srgbClr val="6F5091"/>
      </a:folHlink>
    </a:clrScheme>
    <a:fontScheme name="XFN_PowerPoint_2010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XFN_PowerPoint_2010 1">
        <a:dk1>
          <a:srgbClr val="000000"/>
        </a:dk1>
        <a:lt1>
          <a:srgbClr val="FFFFFF"/>
        </a:lt1>
        <a:dk2>
          <a:srgbClr val="C8001D"/>
        </a:dk2>
        <a:lt2>
          <a:srgbClr val="808080"/>
        </a:lt2>
        <a:accent1>
          <a:srgbClr val="C8001D"/>
        </a:accent1>
        <a:accent2>
          <a:srgbClr val="FFCB00"/>
        </a:accent2>
        <a:accent3>
          <a:srgbClr val="FFFFFF"/>
        </a:accent3>
        <a:accent4>
          <a:srgbClr val="000000"/>
        </a:accent4>
        <a:accent5>
          <a:srgbClr val="E0AAAB"/>
        </a:accent5>
        <a:accent6>
          <a:srgbClr val="E7B800"/>
        </a:accent6>
        <a:hlink>
          <a:srgbClr val="5A5A5C"/>
        </a:hlink>
        <a:folHlink>
          <a:srgbClr val="15C4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Comcast_PPT_20130711">
  <a:themeElements>
    <a:clrScheme name="Comcast">
      <a:dk1>
        <a:srgbClr val="000000"/>
      </a:dk1>
      <a:lt1>
        <a:srgbClr val="FFFFFF"/>
      </a:lt1>
      <a:dk2>
        <a:srgbClr val="54585A"/>
      </a:dk2>
      <a:lt2>
        <a:srgbClr val="97999B"/>
      </a:lt2>
      <a:accent1>
        <a:srgbClr val="0050B9"/>
      </a:accent1>
      <a:accent2>
        <a:srgbClr val="003359"/>
      </a:accent2>
      <a:accent3>
        <a:srgbClr val="007377"/>
      </a:accent3>
      <a:accent4>
        <a:srgbClr val="6F5091"/>
      </a:accent4>
      <a:accent5>
        <a:srgbClr val="E87722"/>
      </a:accent5>
      <a:accent6>
        <a:srgbClr val="FFB81C"/>
      </a:accent6>
      <a:hlink>
        <a:srgbClr val="0050B9"/>
      </a:hlink>
      <a:folHlink>
        <a:srgbClr val="6F5091"/>
      </a:folHlink>
    </a:clrScheme>
    <a:fontScheme name="XFN_PowerPoint_2010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XFN_PowerPoint_2010 1">
        <a:dk1>
          <a:srgbClr val="000000"/>
        </a:dk1>
        <a:lt1>
          <a:srgbClr val="FFFFFF"/>
        </a:lt1>
        <a:dk2>
          <a:srgbClr val="C8001D"/>
        </a:dk2>
        <a:lt2>
          <a:srgbClr val="808080"/>
        </a:lt2>
        <a:accent1>
          <a:srgbClr val="C8001D"/>
        </a:accent1>
        <a:accent2>
          <a:srgbClr val="FFCB00"/>
        </a:accent2>
        <a:accent3>
          <a:srgbClr val="FFFFFF"/>
        </a:accent3>
        <a:accent4>
          <a:srgbClr val="000000"/>
        </a:accent4>
        <a:accent5>
          <a:srgbClr val="E0AAAB"/>
        </a:accent5>
        <a:accent6>
          <a:srgbClr val="E7B800"/>
        </a:accent6>
        <a:hlink>
          <a:srgbClr val="5A5A5C"/>
        </a:hlink>
        <a:folHlink>
          <a:srgbClr val="15C4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P Template 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>
          <a:lnSpc>
            <a:spcPct val="200000"/>
          </a:lnSpc>
          <a:defRPr sz="800" b="0" i="0" kern="1200" dirty="0" smtClean="0">
            <a:solidFill>
              <a:srgbClr val="109CF0"/>
            </a:solidFill>
            <a:latin typeface="HelveticaNeueLT Std Lt"/>
            <a:ea typeface="ヒラギノ角ゴ ProN W3" charset="-128"/>
            <a:cs typeface="HelveticaNeueLT Std Lt"/>
            <a:sym typeface="Gill Sans" pitchFamily="-112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4_TP Template 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>
          <a:lnSpc>
            <a:spcPct val="200000"/>
          </a:lnSpc>
          <a:defRPr sz="800" b="0" i="0" kern="1200" dirty="0" smtClean="0">
            <a:solidFill>
              <a:srgbClr val="109CF0"/>
            </a:solidFill>
            <a:latin typeface="HelveticaNeueLT Std Lt"/>
            <a:ea typeface="ヒラギノ角ゴ ProN W3" charset="-128"/>
            <a:cs typeface="HelveticaNeueLT Std Lt"/>
            <a:sym typeface="Gill Sans" pitchFamily="-112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5_TP Template 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>
          <a:lnSpc>
            <a:spcPct val="200000"/>
          </a:lnSpc>
          <a:defRPr sz="800" b="0" i="0" kern="1200" dirty="0" smtClean="0">
            <a:solidFill>
              <a:srgbClr val="109CF0"/>
            </a:solidFill>
            <a:latin typeface="HelveticaNeueLT Std Lt"/>
            <a:ea typeface="ヒラギノ角ゴ ProN W3" charset="-128"/>
            <a:cs typeface="HelveticaNeueLT Std Lt"/>
            <a:sym typeface="Gill Sans" pitchFamily="-112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Philly3</Template>
  <TotalTime>61584</TotalTime>
  <Words>2414</Words>
  <Application>Microsoft Macintosh PowerPoint</Application>
  <PresentationFormat>On-screen Show (4:3)</PresentationFormat>
  <Paragraphs>565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64" baseType="lpstr">
      <vt:lpstr>ＭＳ Ｐゴシック</vt:lpstr>
      <vt:lpstr>ヒラギノ角ゴ Pro W3</vt:lpstr>
      <vt:lpstr>ヒラギノ角ゴ ProN W3</vt:lpstr>
      <vt:lpstr>Arial</vt:lpstr>
      <vt:lpstr>Calibri</vt:lpstr>
      <vt:lpstr>Gill Sans</vt:lpstr>
      <vt:lpstr>Gill Sans Light</vt:lpstr>
      <vt:lpstr>Gill Sans MT</vt:lpstr>
      <vt:lpstr>Helvetica</vt:lpstr>
      <vt:lpstr>Helvetica Neue</vt:lpstr>
      <vt:lpstr>Helvetica Neue Light</vt:lpstr>
      <vt:lpstr>Helvetica Neue Medium</vt:lpstr>
      <vt:lpstr>Helvetica Neue UltraLight</vt:lpstr>
      <vt:lpstr>HelveticaNeueLT Std Lt</vt:lpstr>
      <vt:lpstr>Lucida Grande</vt:lpstr>
      <vt:lpstr>Segoe UI</vt:lpstr>
      <vt:lpstr>Verdana</vt:lpstr>
      <vt:lpstr>Wingdings</vt:lpstr>
      <vt:lpstr>CCP 2012 Template</vt:lpstr>
      <vt:lpstr>Comcast_PPT_20130711</vt:lpstr>
      <vt:lpstr>1_Comcast_PPT_20130711</vt:lpstr>
      <vt:lpstr>TP Template Normal</vt:lpstr>
      <vt:lpstr>2_Comcast_PPT_20130711</vt:lpstr>
      <vt:lpstr>3_Comcast_PPT_20130711</vt:lpstr>
      <vt:lpstr>3_TP Template Normal</vt:lpstr>
      <vt:lpstr>4_TP Template Normal</vt:lpstr>
      <vt:lpstr>5_TP Template Normal</vt:lpstr>
      <vt:lpstr>Comcast’s Network Architecture</vt:lpstr>
      <vt:lpstr>Comcast’s Access Network Strategy</vt:lpstr>
      <vt:lpstr>DOCSIS 3.1 - Readiness Phases</vt:lpstr>
      <vt:lpstr>Spectrum Allocation and Capacity</vt:lpstr>
      <vt:lpstr>PowerPoint Presentation</vt:lpstr>
      <vt:lpstr>DOCSIS 3.1 deployments have begun !</vt:lpstr>
      <vt:lpstr>Comcast’s Network Technology &amp; Deployment Strategy</vt:lpstr>
      <vt:lpstr>Why Fiber Deep? The 10+ Year Look</vt:lpstr>
      <vt:lpstr>Distributed Architecture (DAA) is Key to Fiber Deep</vt:lpstr>
      <vt:lpstr>Options for Distributed Access Architecture</vt:lpstr>
      <vt:lpstr>Remote Architectures Easily Deployed</vt:lpstr>
      <vt:lpstr>Digital Node Segmentation</vt:lpstr>
      <vt:lpstr>Simple and Scalable Migration</vt:lpstr>
      <vt:lpstr>The Road to Virtual CCAP</vt:lpstr>
      <vt:lpstr>Consideration of Full Duplex</vt:lpstr>
      <vt:lpstr>Potential of Full Duplex DOCSIS</vt:lpstr>
      <vt:lpstr>Now in Detailed Feasibility Stage</vt:lpstr>
      <vt:lpstr>Brownfield FTTP Planned Enablement</vt:lpstr>
      <vt:lpstr>FTTP Chronology</vt:lpstr>
      <vt:lpstr>FTTP Chronology</vt:lpstr>
      <vt:lpstr>FTTP Chronology</vt:lpstr>
      <vt:lpstr>FTTP Chronology</vt:lpstr>
      <vt:lpstr>FTTP Chronology</vt:lpstr>
      <vt:lpstr>10G/10G EPON Selected</vt:lpstr>
      <vt:lpstr>PON Architecture Components for Cable</vt:lpstr>
      <vt:lpstr>Gram: All-IP Content Delivery</vt:lpstr>
      <vt:lpstr>Do we use Unicast or Multicast? Answer: both</vt:lpstr>
      <vt:lpstr>Network Capacity Benefit from Multicast</vt:lpstr>
      <vt:lpstr>IP Video on EPON/DPoE Systems</vt:lpstr>
      <vt:lpstr>Next Gen EPON – IEEE Standard</vt:lpstr>
      <vt:lpstr>Nielsen’s Internet Use Growth Rate: 50% YoY</vt:lpstr>
      <vt:lpstr>Observed Usage Growth Rate: 40-60% YoY</vt:lpstr>
      <vt:lpstr>Offered Peak Speed Growth Rate: 50% YoY</vt:lpstr>
      <vt:lpstr>Peak Speed Growth YoY Projection</vt:lpstr>
      <vt:lpstr>NG-EPON Objectives and Process</vt:lpstr>
      <vt:lpstr>Summary</vt:lpstr>
      <vt:lpstr>Thank You !!  Questions, Comments or Suggestions?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X</dc:title>
  <dc:creator>Heslip, John</dc:creator>
  <cp:lastModifiedBy>Michael Bowe</cp:lastModifiedBy>
  <cp:revision>553</cp:revision>
  <cp:lastPrinted>2015-09-28T02:15:38Z</cp:lastPrinted>
  <dcterms:created xsi:type="dcterms:W3CDTF">2014-08-04T14:57:03Z</dcterms:created>
  <dcterms:modified xsi:type="dcterms:W3CDTF">2019-08-26T03:31:42Z</dcterms:modified>
</cp:coreProperties>
</file>