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0" r:id="rId2"/>
    <p:sldMasterId id="2147483706" r:id="rId3"/>
  </p:sldMasterIdLst>
  <p:notesMasterIdLst>
    <p:notesMasterId r:id="rId20"/>
  </p:notesMasterIdLst>
  <p:sldIdLst>
    <p:sldId id="256" r:id="rId4"/>
    <p:sldId id="286" r:id="rId5"/>
    <p:sldId id="348" r:id="rId6"/>
    <p:sldId id="343" r:id="rId7"/>
    <p:sldId id="353" r:id="rId8"/>
    <p:sldId id="357" r:id="rId9"/>
    <p:sldId id="354" r:id="rId10"/>
    <p:sldId id="355" r:id="rId11"/>
    <p:sldId id="371" r:id="rId12"/>
    <p:sldId id="372" r:id="rId13"/>
    <p:sldId id="380" r:id="rId14"/>
    <p:sldId id="356" r:id="rId15"/>
    <p:sldId id="361" r:id="rId16"/>
    <p:sldId id="364" r:id="rId17"/>
    <p:sldId id="358" r:id="rId18"/>
    <p:sldId id="359" r:id="rId19"/>
  </p:sldIdLst>
  <p:sldSz cx="9144000" cy="5143500" type="screen16x9"/>
  <p:notesSz cx="6858000" cy="9144000"/>
  <p:defaultTextStyle>
    <a:defPPr>
      <a:defRPr lang="en-US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5"/>
    <p:restoredTop sz="50000" autoAdjust="0"/>
  </p:normalViewPr>
  <p:slideViewPr>
    <p:cSldViewPr>
      <p:cViewPr>
        <p:scale>
          <a:sx n="200" d="100"/>
          <a:sy n="200" d="100"/>
        </p:scale>
        <p:origin x="608" y="10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FBDD4-BC34-4845-85CB-A72B107E734A}" type="datetimeFigureOut">
              <a:rPr lang="en-US" smtClean="0"/>
              <a:t>8/21/19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81532-B627-974E-B6CF-616E2E617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3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45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45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45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45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45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45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45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45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3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49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84213"/>
            <a:ext cx="6097587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79900" y="4343399"/>
            <a:ext cx="5439326" cy="4114820"/>
          </a:xfrm>
          <a:prstGeom prst="rect">
            <a:avLst/>
          </a:prstGeom>
        </p:spPr>
        <p:txBody>
          <a:bodyPr lIns="76844" tIns="76844" rIns="76844" bIns="76844" anchor="t" anchorCtr="0">
            <a:noAutofit/>
          </a:bodyPr>
          <a:lstStyle/>
          <a:p>
            <a:endParaRPr dirty="0"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51187" y="8685214"/>
            <a:ext cx="2946228" cy="457304"/>
          </a:xfrm>
          <a:prstGeom prst="rect">
            <a:avLst/>
          </a:prstGeom>
        </p:spPr>
        <p:txBody>
          <a:bodyPr lIns="78021" tIns="39000" rIns="78021" bIns="39000" anchor="b" anchorCtr="0">
            <a:noAutofit/>
          </a:bodyPr>
          <a:lstStyle/>
          <a:p>
            <a:fld id="{00000000-1234-1234-1234-12341234123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9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D24C3-E109-461E-B228-7C80ADB53D6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5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54038" y="889000"/>
            <a:ext cx="7907338" cy="4448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prstClr val="black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ct val="25000"/>
                <a:buFont typeface="Calibri"/>
                <a:buNone/>
              </a:pPr>
              <a:t>9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0113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21339" y="4515107"/>
            <a:ext cx="5770821" cy="4277489"/>
          </a:xfrm>
          <a:prstGeom prst="rect">
            <a:avLst/>
          </a:prstGeom>
        </p:spPr>
        <p:txBody>
          <a:bodyPr lIns="80286" tIns="80286" rIns="80286" bIns="80286" anchor="t" anchorCtr="0">
            <a:noAutofit/>
          </a:bodyPr>
          <a:lstStyle/>
          <a:p>
            <a:endParaRPr sz="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09613"/>
            <a:ext cx="6338887" cy="35671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130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15131" y="4515106"/>
            <a:ext cx="5721162" cy="4277489"/>
          </a:xfrm>
          <a:prstGeom prst="rect">
            <a:avLst/>
          </a:prstGeom>
        </p:spPr>
        <p:txBody>
          <a:bodyPr lIns="80286" tIns="80286" rIns="80286" bIns="80286" anchor="t" anchorCtr="0">
            <a:noAutofit/>
          </a:bodyPr>
          <a:lstStyle/>
          <a:p>
            <a:endParaRPr sz="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709613"/>
            <a:ext cx="6338888" cy="35671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284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48" y="1698431"/>
            <a:ext cx="8237175" cy="680359"/>
          </a:xfrm>
          <a:prstGeom prst="rect">
            <a:avLst/>
          </a:prstGeom>
        </p:spPr>
        <p:txBody>
          <a:bodyPr lIns="0" rIns="102383">
            <a:noAutofit/>
          </a:bodyPr>
          <a:lstStyle>
            <a:lvl1pPr>
              <a:defRPr sz="3100">
                <a:solidFill>
                  <a:srgbClr val="00000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5030" y="2343002"/>
            <a:ext cx="8219084" cy="0"/>
          </a:xfrm>
          <a:prstGeom prst="line">
            <a:avLst/>
          </a:prstGeom>
          <a:ln w="38100" cmpd="sng">
            <a:solidFill>
              <a:srgbClr val="1484D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8686" y="4767267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B9895BEA-64D8-4847-B87E-F83106E9A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7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86766" y="1141282"/>
            <a:ext cx="7461763" cy="680359"/>
          </a:xfrm>
          <a:prstGeom prst="rect">
            <a:avLst/>
          </a:prstGeom>
        </p:spPr>
        <p:txBody>
          <a:bodyPr lIns="0" rIns="102383">
            <a:noAutofit/>
          </a:bodyPr>
          <a:lstStyle>
            <a:lvl1pPr>
              <a:defRPr sz="3600">
                <a:solidFill>
                  <a:srgbClr val="00000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2165" y="2145666"/>
            <a:ext cx="7466498" cy="0"/>
          </a:xfrm>
          <a:prstGeom prst="line">
            <a:avLst/>
          </a:prstGeom>
          <a:ln w="38100" cmpd="sng">
            <a:solidFill>
              <a:srgbClr val="1484D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887415" y="2461570"/>
            <a:ext cx="7461250" cy="14316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3508686" y="4767267"/>
            <a:ext cx="2133600" cy="273844"/>
          </a:xfrm>
          <a:prstGeom prst="rect">
            <a:avLst/>
          </a:prstGeom>
        </p:spPr>
        <p:txBody>
          <a:bodyPr/>
          <a:lstStyle/>
          <a:p>
            <a:fld id="{B9895BEA-64D8-4847-B87E-F83106E9A9D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35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23" y="140689"/>
            <a:ext cx="8492567" cy="45816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80000"/>
              </a:lnSpc>
              <a:defRPr sz="3200">
                <a:solidFill>
                  <a:srgbClr val="00000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edit Master title style 2 Line</a:t>
            </a:r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457230" y="753043"/>
            <a:ext cx="8492561" cy="35659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1pPr>
            <a:lvl2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2pPr>
            <a:lvl3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3pPr>
            <a:lvl4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4pPr>
            <a:lvl5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3508686" y="4767267"/>
            <a:ext cx="2133600" cy="273844"/>
          </a:xfrm>
          <a:prstGeom prst="rect">
            <a:avLst/>
          </a:prstGeom>
        </p:spPr>
        <p:txBody>
          <a:bodyPr/>
          <a:lstStyle/>
          <a:p>
            <a:fld id="{B9895BEA-64D8-4847-B87E-F83106E9A9D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30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3360"/>
            <a:ext cx="8839200" cy="569119"/>
          </a:xfrm>
          <a:effectLst/>
        </p:spPr>
        <p:txBody>
          <a:bodyPr anchor="b"/>
          <a:lstStyle>
            <a:lvl1pPr algn="l">
              <a:defRPr sz="3600" b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" y="1200150"/>
            <a:ext cx="8839200" cy="3124200"/>
          </a:xfrm>
        </p:spPr>
        <p:txBody>
          <a:bodyPr/>
          <a:lstStyle>
            <a:lvl1pPr>
              <a:defRPr b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" y="666750"/>
            <a:ext cx="6400800" cy="304800"/>
          </a:xfrm>
          <a:effectLst/>
        </p:spPr>
        <p:txBody>
          <a:bodyPr anchor="ctr"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1"/>
                </a:solidFill>
                <a:effectLst>
                  <a:glow rad="508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4552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D8D8D8">
                    <a:lumMod val="50000"/>
                  </a:srgbClr>
                </a:solidFill>
                <a:latin typeface="Arial"/>
              </a:rPr>
              <a:t>Slide </a:t>
            </a:r>
            <a:fld id="{E4359386-05E0-4F47-AE78-12F821A00290}" type="slidenum">
              <a:rPr lang="en-US" smtClean="0">
                <a:solidFill>
                  <a:srgbClr val="D8D8D8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D8D8D8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854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2715C600-8801-4FFF-BC49-D09EDC6BA28D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8/21/19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48EC-9ABD-4E01-8EF8-AAF7AFE16C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5515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17" y="140686"/>
            <a:ext cx="8492567" cy="45816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80000"/>
              </a:lnSpc>
              <a:defRPr sz="3200">
                <a:solidFill>
                  <a:srgbClr val="00000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edit Master title style 2 Line</a:t>
            </a:r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457224" y="753040"/>
            <a:ext cx="8492561" cy="35659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1pPr>
            <a:lvl2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2pPr>
            <a:lvl3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3pPr>
            <a:lvl4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4pPr>
            <a:lvl5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3508686" y="4767267"/>
            <a:ext cx="2133600" cy="273844"/>
          </a:xfrm>
          <a:prstGeom prst="rect">
            <a:avLst/>
          </a:prstGeom>
        </p:spPr>
        <p:txBody>
          <a:bodyPr/>
          <a:lstStyle/>
          <a:p>
            <a:fld id="{B9895BEA-64D8-4847-B87E-F83106E9A9D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4430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-81349"/>
            <a:ext cx="9144000" cy="276999"/>
          </a:xfrm>
          <a:prstGeom prst="rect">
            <a:avLst/>
          </a:prstGeom>
          <a:solidFill>
            <a:srgbClr val="C0C0C0">
              <a:alpha val="4588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5" y="264321"/>
            <a:ext cx="3433762" cy="73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92312"/>
            <a:ext cx="7772400" cy="1102519"/>
          </a:xfrm>
        </p:spPr>
        <p:txBody>
          <a:bodyPr/>
          <a:lstStyle>
            <a:lvl1pPr algn="r">
              <a:defRPr sz="4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09650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864E3-9FE5-4FE4-A7CF-41248F7FAA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5541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2" indent="0">
              <a:buNone/>
              <a:defRPr sz="1800"/>
            </a:lvl2pPr>
            <a:lvl3pPr marL="914288" indent="0">
              <a:buNone/>
              <a:defRPr sz="1600"/>
            </a:lvl3pPr>
            <a:lvl4pPr marL="1371430" indent="0">
              <a:buNone/>
              <a:defRPr sz="1400"/>
            </a:lvl4pPr>
            <a:lvl5pPr marL="1828574" indent="0">
              <a:buNone/>
              <a:defRPr sz="1400"/>
            </a:lvl5pPr>
            <a:lvl6pPr marL="2285715" indent="0">
              <a:buNone/>
              <a:defRPr sz="1400"/>
            </a:lvl6pPr>
            <a:lvl7pPr marL="2742857" indent="0">
              <a:buNone/>
              <a:defRPr sz="1400"/>
            </a:lvl7pPr>
            <a:lvl8pPr marL="3200000" indent="0">
              <a:buNone/>
              <a:defRPr sz="1400"/>
            </a:lvl8pPr>
            <a:lvl9pPr marL="36571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7B00B-2A83-43F5-A8C1-29F18B4080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3289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4172"/>
            <a:ext cx="40386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4172"/>
            <a:ext cx="40386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029C0-8097-4D6A-B441-364D79401D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5938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C74C9-FCD0-420B-A7A9-AEBACA4651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510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86766" y="1141282"/>
            <a:ext cx="7461763" cy="680359"/>
          </a:xfrm>
          <a:prstGeom prst="rect">
            <a:avLst/>
          </a:prstGeom>
        </p:spPr>
        <p:txBody>
          <a:bodyPr lIns="0" rIns="102383">
            <a:noAutofit/>
          </a:bodyPr>
          <a:lstStyle>
            <a:lvl1pPr>
              <a:defRPr sz="3600">
                <a:solidFill>
                  <a:srgbClr val="00000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2165" y="2145666"/>
            <a:ext cx="7466498" cy="0"/>
          </a:xfrm>
          <a:prstGeom prst="line">
            <a:avLst/>
          </a:prstGeom>
          <a:ln w="38100" cmpd="sng">
            <a:solidFill>
              <a:srgbClr val="1484D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887415" y="2461570"/>
            <a:ext cx="7461250" cy="14316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3508686" y="4767267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B9895BEA-64D8-4847-B87E-F83106E9A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19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480AB-B85E-47C5-A721-A875654CF4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7488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562AF-4291-4204-8F9A-C64A3666F3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8540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D6FBA-E5E1-4238-8889-344396FDCD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2872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4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2E283-312C-42DE-ABAD-31D78F55EF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9759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4EBE-0477-457C-B720-84F131DFB1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6180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8606"/>
            <a:ext cx="2057400" cy="43160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8606"/>
            <a:ext cx="6019800" cy="43160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B46F9-65ED-4513-9DE0-5DD5CE9C09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3287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606"/>
            <a:ext cx="8229600" cy="342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4172"/>
            <a:ext cx="8229600" cy="36004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6CF22-264A-4C76-8856-8EE55889EE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0908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606"/>
            <a:ext cx="8229600" cy="342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4172"/>
            <a:ext cx="4038600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4172"/>
            <a:ext cx="4038600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BE57F-2407-44A6-91F2-F02DED9EB2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560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23" y="140689"/>
            <a:ext cx="8492567" cy="45816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80000"/>
              </a:lnSpc>
              <a:defRPr sz="3200">
                <a:solidFill>
                  <a:srgbClr val="00000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edit Master title style 2 Line</a:t>
            </a:r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457230" y="753043"/>
            <a:ext cx="8492561" cy="35659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1pPr>
            <a:lvl2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2pPr>
            <a:lvl3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3pPr>
            <a:lvl4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4pPr>
            <a:lvl5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3508686" y="4767267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B9895BEA-64D8-4847-B87E-F83106E9A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3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3360"/>
            <a:ext cx="8839200" cy="569119"/>
          </a:xfrm>
          <a:effectLst/>
        </p:spPr>
        <p:txBody>
          <a:bodyPr anchor="b"/>
          <a:lstStyle>
            <a:lvl1pPr algn="l">
              <a:defRPr sz="3600" b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" y="1200150"/>
            <a:ext cx="8839200" cy="3124200"/>
          </a:xfrm>
        </p:spPr>
        <p:txBody>
          <a:bodyPr/>
          <a:lstStyle>
            <a:lvl1pPr>
              <a:defRPr b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" y="666750"/>
            <a:ext cx="6400800" cy="304800"/>
          </a:xfrm>
          <a:effectLst/>
        </p:spPr>
        <p:txBody>
          <a:bodyPr anchor="ctr"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1"/>
                </a:solidFill>
                <a:effectLst>
                  <a:glow rad="508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455295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D8D8D8">
                    <a:lumMod val="50000"/>
                  </a:srgbClr>
                </a:solidFill>
                <a:latin typeface="Arial"/>
              </a:rPr>
              <a:t>Slide </a:t>
            </a:r>
            <a:fld id="{E4359386-05E0-4F47-AE78-12F821A00290}" type="slidenum">
              <a:rPr lang="en-US" smtClean="0">
                <a:solidFill>
                  <a:srgbClr val="D8D8D8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D8D8D8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42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17" y="140686"/>
            <a:ext cx="8492567" cy="45816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80000"/>
              </a:lnSpc>
              <a:defRPr sz="3200">
                <a:solidFill>
                  <a:srgbClr val="00000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edit Master title style 2 Line</a:t>
            </a:r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457224" y="753040"/>
            <a:ext cx="8492561" cy="35659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1pPr>
            <a:lvl2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2pPr>
            <a:lvl3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3pPr>
            <a:lvl4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4pPr>
            <a:lvl5pPr>
              <a:defRPr sz="2400">
                <a:solidFill>
                  <a:srgbClr val="000000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3508686" y="4767267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B9895BEA-64D8-4847-B87E-F83106E9A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5181" y="219458"/>
            <a:ext cx="8229601" cy="525978"/>
          </a:xfrm>
          <a:prstGeom prst="rect">
            <a:avLst/>
          </a:prstGeom>
          <a:noFill/>
          <a:ln>
            <a:noFill/>
          </a:ln>
        </p:spPr>
        <p:txBody>
          <a:bodyPr lIns="68561" tIns="68561" rIns="68561" bIns="68561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Calibri"/>
              <a:buNone/>
              <a:defRPr sz="2400" b="1" i="0" u="none" strike="noStrike" cap="none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15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15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15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15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857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715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573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43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8400" y="849298"/>
            <a:ext cx="8229599" cy="3742580"/>
          </a:xfrm>
          <a:prstGeom prst="rect">
            <a:avLst/>
          </a:prstGeom>
          <a:noFill/>
          <a:ln>
            <a:noFill/>
          </a:ln>
        </p:spPr>
        <p:txBody>
          <a:bodyPr lIns="68561" tIns="68561" rIns="68561" bIns="68561" anchor="t" anchorCtr="0"/>
          <a:lstStyle>
            <a:lvl1pPr marL="209525" marR="0" lvl="0" indent="-196429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AAAF0"/>
              </a:buClr>
              <a:buSzPct val="100000"/>
              <a:buFont typeface="Calibri"/>
              <a:buChar char="•"/>
              <a:tabLst/>
              <a:defRPr sz="21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3572" marR="0" lvl="1" indent="-258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AAF0"/>
              </a:buClr>
              <a:buSzPct val="119999"/>
              <a:buFont typeface="Calibri"/>
              <a:buChar char="◦"/>
              <a:defRPr sz="21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54763" marR="0" lvl="2" indent="-738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AAF0"/>
              </a:buClr>
              <a:buSzPct val="1000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27382" marR="0" lvl="3" indent="-98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AAF0"/>
              </a:buClr>
              <a:buSzPct val="72891"/>
              <a:buFont typeface="Calibri"/>
              <a:buChar char="–"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00001" marR="0" lvl="4" indent="-4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289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144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285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  <a:p>
            <a:pPr lvl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610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5177" y="219458"/>
            <a:ext cx="8229601" cy="525978"/>
          </a:xfrm>
          <a:prstGeom prst="rect">
            <a:avLst/>
          </a:prstGeom>
          <a:noFill/>
          <a:ln>
            <a:noFill/>
          </a:ln>
        </p:spPr>
        <p:txBody>
          <a:bodyPr lIns="68561" tIns="68561" rIns="68561" bIns="68561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Calibri"/>
              <a:buNone/>
              <a:defRPr sz="1800" b="1" i="0" u="none" strike="noStrike" cap="none">
                <a:solidFill>
                  <a:srgbClr val="7F7F7F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15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15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15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15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857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715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573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43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8396" y="849298"/>
            <a:ext cx="8229599" cy="3742580"/>
          </a:xfrm>
          <a:prstGeom prst="rect">
            <a:avLst/>
          </a:prstGeom>
          <a:noFill/>
          <a:ln>
            <a:noFill/>
          </a:ln>
        </p:spPr>
        <p:txBody>
          <a:bodyPr lIns="68561" tIns="68561" rIns="68561" bIns="68561" anchor="t" anchorCtr="0"/>
          <a:lstStyle>
            <a:lvl1pPr marL="214288" marR="0" lvl="0" indent="-61906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AAAF0"/>
              </a:buClr>
              <a:buSzPct val="100000"/>
              <a:buFont typeface="Calibri"/>
              <a:buChar char="•"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8097" marR="0" lvl="1" indent="-433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AAF0"/>
              </a:buClr>
              <a:buSzPct val="119999"/>
              <a:buFont typeface="Calibri"/>
              <a:buChar char="◦"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54763" marR="0" lvl="2" indent="-738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AAF0"/>
              </a:buClr>
              <a:buSzPct val="1000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27382" marR="0" lvl="3" indent="-98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AAF0"/>
              </a:buClr>
              <a:buSzPct val="72891"/>
              <a:buFont typeface="Calibri"/>
              <a:buChar char="–"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00001" marR="0" lvl="4" indent="-4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289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144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285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88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5177" y="219458"/>
            <a:ext cx="8229601" cy="525978"/>
          </a:xfrm>
          <a:prstGeom prst="rect">
            <a:avLst/>
          </a:prstGeom>
          <a:noFill/>
          <a:ln>
            <a:noFill/>
          </a:ln>
        </p:spPr>
        <p:txBody>
          <a:bodyPr lIns="68561" tIns="68561" rIns="68561" bIns="68561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Calibri"/>
              <a:buNone/>
              <a:defRPr sz="1800" b="1" i="0" u="none" strike="noStrike" cap="none">
                <a:solidFill>
                  <a:srgbClr val="7F7F7F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15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15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15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15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857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715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573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43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8396" y="849298"/>
            <a:ext cx="8229599" cy="3742580"/>
          </a:xfrm>
          <a:prstGeom prst="rect">
            <a:avLst/>
          </a:prstGeom>
          <a:noFill/>
          <a:ln>
            <a:noFill/>
          </a:ln>
        </p:spPr>
        <p:txBody>
          <a:bodyPr lIns="68561" tIns="68561" rIns="68561" bIns="68561" anchor="t" anchorCtr="0"/>
          <a:lstStyle>
            <a:lvl1pPr marL="214288" marR="0" lvl="0" indent="-61906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AAAF0"/>
              </a:buClr>
              <a:buSzPct val="100000"/>
              <a:buFont typeface="Calibri"/>
              <a:buChar char="•"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8097" marR="0" lvl="1" indent="-433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AAF0"/>
              </a:buClr>
              <a:buSzPct val="119999"/>
              <a:buFont typeface="Calibri"/>
              <a:buChar char="◦"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54763" marR="0" lvl="2" indent="-738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AAF0"/>
              </a:buClr>
              <a:buSzPct val="100000"/>
              <a:buFont typeface="Noto Sans Symbols"/>
              <a:buChar char="▪"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27382" marR="0" lvl="3" indent="-98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AAF0"/>
              </a:buClr>
              <a:buSzPct val="72891"/>
              <a:buFont typeface="Calibri"/>
              <a:buChar char="–"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00001" marR="0" lvl="4" indent="-4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289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144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285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99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48" y="1698431"/>
            <a:ext cx="8237175" cy="680359"/>
          </a:xfrm>
          <a:prstGeom prst="rect">
            <a:avLst/>
          </a:prstGeom>
        </p:spPr>
        <p:txBody>
          <a:bodyPr lIns="0" rIns="102383">
            <a:noAutofit/>
          </a:bodyPr>
          <a:lstStyle>
            <a:lvl1pPr>
              <a:defRPr sz="3100">
                <a:solidFill>
                  <a:srgbClr val="00000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5030" y="2343002"/>
            <a:ext cx="8219084" cy="0"/>
          </a:xfrm>
          <a:prstGeom prst="line">
            <a:avLst/>
          </a:prstGeom>
          <a:ln w="38100" cmpd="sng">
            <a:solidFill>
              <a:srgbClr val="1484D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8686" y="4767267"/>
            <a:ext cx="2133600" cy="273844"/>
          </a:xfrm>
          <a:prstGeom prst="rect">
            <a:avLst/>
          </a:prstGeom>
        </p:spPr>
        <p:txBody>
          <a:bodyPr/>
          <a:lstStyle/>
          <a:p>
            <a:fld id="{B9895BEA-64D8-4847-B87E-F83106E9A9D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18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714750"/>
          </a:xfrm>
          <a:prstGeom prst="rect">
            <a:avLst/>
          </a:prstGeom>
        </p:spPr>
        <p:txBody>
          <a:bodyPr vert="horz" lIns="0" tIns="51194" rIns="102383" bIns="51194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Placeholder 29"/>
          <p:cNvSpPr>
            <a:spLocks noGrp="1"/>
          </p:cNvSpPr>
          <p:nvPr>
            <p:ph type="title"/>
          </p:nvPr>
        </p:nvSpPr>
        <p:spPr>
          <a:xfrm>
            <a:off x="457200" y="57151"/>
            <a:ext cx="8229600" cy="687878"/>
          </a:xfrm>
          <a:prstGeom prst="rect">
            <a:avLst/>
          </a:prstGeom>
        </p:spPr>
        <p:txBody>
          <a:bodyPr vert="horz" lIns="0" tIns="51194" rIns="102383" bIns="51194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47187" y="5081156"/>
            <a:ext cx="184661" cy="32508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marL="0">
              <a:lnSpc>
                <a:spcPct val="200000"/>
              </a:lnSpc>
            </a:pPr>
            <a:endParaRPr lang="en-US" sz="800" b="0" i="0" kern="1200" dirty="0">
              <a:solidFill>
                <a:srgbClr val="109CF0"/>
              </a:solidFill>
              <a:latin typeface="HelveticaNeueLT Std Lt"/>
              <a:ea typeface="ヒラギノ角ゴ ProN W3" charset="-128"/>
              <a:cs typeface="HelveticaNeueLT Std Lt"/>
              <a:sym typeface="Gill Sans" pitchFamily="-112" charset="0"/>
            </a:endParaRPr>
          </a:p>
        </p:txBody>
      </p:sp>
      <p:sp>
        <p:nvSpPr>
          <p:cNvPr id="10" name="Shape 13"/>
          <p:cNvSpPr/>
          <p:nvPr userDrawn="1"/>
        </p:nvSpPr>
        <p:spPr>
          <a:xfrm>
            <a:off x="2209801" y="4854412"/>
            <a:ext cx="4731836" cy="256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>
            <a:spAutoFit/>
          </a:bodyPr>
          <a:lstStyle>
            <a:lvl1pPr>
              <a:spcBef>
                <a:spcPts val="900"/>
              </a:spcBef>
              <a:defRPr sz="1200" cap="all" spc="300">
                <a:solidFill>
                  <a:srgbClr val="5A5A5C"/>
                </a:solidFill>
                <a:latin typeface="+mn-lt"/>
                <a:ea typeface="+mn-ea"/>
                <a:cs typeface="+mn-cs"/>
                <a:sym typeface="Gotham Light"/>
              </a:defRPr>
            </a:lvl1pPr>
          </a:lstStyle>
          <a:p>
            <a:pPr algn="ctr">
              <a:spcBef>
                <a:spcPts val="0"/>
              </a:spcBef>
            </a:pPr>
            <a:r>
              <a:rPr sz="1000" cap="all" baseline="0" dirty="0">
                <a:latin typeface="+mj-lt"/>
              </a:rPr>
              <a:t>Confidential and proprietary Comcast information</a:t>
            </a:r>
          </a:p>
        </p:txBody>
      </p:sp>
      <p:pic>
        <p:nvPicPr>
          <p:cNvPr id="18" name="Comcast_S_COLOR_BLK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8" y="4694617"/>
            <a:ext cx="1043104" cy="3678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197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0" r:id="rId5"/>
    <p:sldLayoutId id="2147483721" r:id="rId6"/>
    <p:sldLayoutId id="2147483725" r:id="rId7"/>
    <p:sldLayoutId id="2147483726" r:id="rId8"/>
  </p:sldLayoutIdLst>
  <p:hf hdr="0" ftr="0" dt="0"/>
  <p:txStyles>
    <p:titleStyle>
      <a:lvl1pPr algn="l" defTabSz="511922" rtl="0" eaLnBrk="1" latinLnBrk="0" hangingPunct="1">
        <a:spcBef>
          <a:spcPct val="0"/>
        </a:spcBef>
        <a:buNone/>
        <a:defRPr sz="2800" b="1" i="0" kern="1200">
          <a:solidFill>
            <a:srgbClr val="000000"/>
          </a:solidFill>
          <a:latin typeface="Helvetica Neue"/>
          <a:ea typeface="+mj-ea"/>
          <a:cs typeface="Helvetica Neue"/>
        </a:defRPr>
      </a:lvl1pPr>
    </p:titleStyle>
    <p:bodyStyle>
      <a:lvl1pPr marL="319950" indent="-319950" algn="l" defTabSz="511922" rtl="0" eaLnBrk="1" latinLnBrk="0" hangingPunct="1">
        <a:spcBef>
          <a:spcPct val="20000"/>
        </a:spcBef>
        <a:buClr>
          <a:srgbClr val="1484D1"/>
        </a:buClr>
        <a:buFont typeface="Arial"/>
        <a:buChar char="•"/>
        <a:defRPr sz="2000" b="0" i="0" kern="1200">
          <a:solidFill>
            <a:srgbClr val="000000"/>
          </a:solidFill>
          <a:latin typeface="Helvetica Neue"/>
          <a:ea typeface="+mn-ea"/>
          <a:cs typeface="Helvetica Neue"/>
        </a:defRPr>
      </a:lvl1pPr>
      <a:lvl2pPr marL="641678" indent="-232853" algn="l" defTabSz="511922" rtl="0" eaLnBrk="1" latinLnBrk="0" hangingPunct="1">
        <a:spcBef>
          <a:spcPts val="538"/>
        </a:spcBef>
        <a:buClr>
          <a:srgbClr val="1484D1"/>
        </a:buClr>
        <a:buFont typeface="Lucida Grande"/>
        <a:buChar char="–"/>
        <a:defRPr sz="2000" b="0" i="0" kern="1200" baseline="0">
          <a:solidFill>
            <a:srgbClr val="000000"/>
          </a:solidFill>
          <a:latin typeface="Helvetica Neue"/>
          <a:ea typeface="+mn-ea"/>
          <a:cs typeface="Helvetica Neue"/>
        </a:defRPr>
      </a:lvl2pPr>
      <a:lvl3pPr marL="1279799" indent="-255962" algn="l" defTabSz="511922" rtl="0" eaLnBrk="1" latinLnBrk="0" hangingPunct="1">
        <a:spcBef>
          <a:spcPct val="20000"/>
        </a:spcBef>
        <a:buClr>
          <a:srgbClr val="1484D1"/>
        </a:buClr>
        <a:buFont typeface="Lucida Grande"/>
        <a:buChar char="–"/>
        <a:defRPr sz="2000" b="0" i="0" kern="1200">
          <a:solidFill>
            <a:srgbClr val="000000"/>
          </a:solidFill>
          <a:latin typeface="Helvetica Neue"/>
          <a:ea typeface="+mn-ea"/>
          <a:cs typeface="Helvetica Neue"/>
        </a:defRPr>
      </a:lvl3pPr>
      <a:lvl4pPr marL="1791719" indent="-255962" algn="l" defTabSz="511922" rtl="0" eaLnBrk="1" latinLnBrk="0" hangingPunct="1">
        <a:spcBef>
          <a:spcPct val="20000"/>
        </a:spcBef>
        <a:buClr>
          <a:srgbClr val="1484D1"/>
        </a:buClr>
        <a:buFont typeface="Lucida Grande"/>
        <a:buChar char="–"/>
        <a:defRPr sz="2000" b="0" i="0" kern="1200">
          <a:solidFill>
            <a:srgbClr val="000000"/>
          </a:solidFill>
          <a:latin typeface="Helvetica Neue"/>
          <a:ea typeface="+mn-ea"/>
          <a:cs typeface="Helvetica Neue"/>
        </a:defRPr>
      </a:lvl4pPr>
      <a:lvl5pPr marL="2303641" indent="-255962" algn="l" defTabSz="511922" rtl="0" eaLnBrk="1" latinLnBrk="0" hangingPunct="1">
        <a:spcBef>
          <a:spcPct val="20000"/>
        </a:spcBef>
        <a:buClr>
          <a:srgbClr val="1484D1"/>
        </a:buClr>
        <a:buFont typeface="Lucida Grande"/>
        <a:buChar char="–"/>
        <a:defRPr sz="2000" b="0" i="0" kern="1200">
          <a:solidFill>
            <a:srgbClr val="000000"/>
          </a:solidFill>
          <a:latin typeface="Helvetica Neue"/>
          <a:ea typeface="+mn-ea"/>
          <a:cs typeface="Helvetica Neue"/>
        </a:defRPr>
      </a:lvl5pPr>
      <a:lvl6pPr marL="2815559" indent="-255962" algn="l" defTabSz="51192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479" indent="-255962" algn="l" defTabSz="51192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397" indent="-255962" algn="l" defTabSz="51192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319" indent="-255962" algn="l" defTabSz="51192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22" algn="l" defTabSz="5119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841" algn="l" defTabSz="5119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756" algn="l" defTabSz="5119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679" algn="l" defTabSz="5119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599" algn="l" defTabSz="5119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519" algn="l" defTabSz="5119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436" algn="l" defTabSz="5119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359" algn="l" defTabSz="5119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714750"/>
          </a:xfrm>
          <a:prstGeom prst="rect">
            <a:avLst/>
          </a:prstGeom>
        </p:spPr>
        <p:txBody>
          <a:bodyPr vert="horz" lIns="0" tIns="51194" rIns="102383" bIns="51194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Placeholder 29"/>
          <p:cNvSpPr>
            <a:spLocks noGrp="1"/>
          </p:cNvSpPr>
          <p:nvPr>
            <p:ph type="title"/>
          </p:nvPr>
        </p:nvSpPr>
        <p:spPr>
          <a:xfrm>
            <a:off x="457200" y="57151"/>
            <a:ext cx="8229600" cy="687878"/>
          </a:xfrm>
          <a:prstGeom prst="rect">
            <a:avLst/>
          </a:prstGeom>
        </p:spPr>
        <p:txBody>
          <a:bodyPr vert="horz" lIns="0" tIns="51194" rIns="102383" bIns="51194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47187" y="5081156"/>
            <a:ext cx="184661" cy="32508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>
              <a:lnSpc>
                <a:spcPct val="200000"/>
              </a:lnSpc>
            </a:pPr>
            <a:endParaRPr lang="en-US" sz="800" dirty="0">
              <a:solidFill>
                <a:srgbClr val="109CF0"/>
              </a:solidFill>
              <a:latin typeface="HelveticaNeueLT Std Lt"/>
              <a:ea typeface="ヒラギノ角ゴ ProN W3" charset="-128"/>
              <a:cs typeface="HelveticaNeueLT Std Lt"/>
              <a:sym typeface="Gill Sans" pitchFamily="-112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63326" y="4733247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>
            <a:lvl1pPr algn="ctr"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5640A544-9905-0049-B055-8DB212B025B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asted-image.pdf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985" y="4799209"/>
            <a:ext cx="952617" cy="311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Comcast_S_COLOR_BLK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9" y="4770817"/>
            <a:ext cx="1043104" cy="367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df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86" y="4746941"/>
            <a:ext cx="1488884" cy="4156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934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hdr="0" ftr="0" dt="0"/>
  <p:txStyles>
    <p:titleStyle>
      <a:lvl1pPr algn="l" defTabSz="511922" rtl="0" eaLnBrk="1" latinLnBrk="0" hangingPunct="1">
        <a:spcBef>
          <a:spcPct val="0"/>
        </a:spcBef>
        <a:buNone/>
        <a:defRPr sz="2800" b="1" i="0" kern="1200">
          <a:solidFill>
            <a:srgbClr val="000000"/>
          </a:solidFill>
          <a:latin typeface="Helvetica Neue"/>
          <a:ea typeface="+mj-ea"/>
          <a:cs typeface="Helvetica Neue"/>
        </a:defRPr>
      </a:lvl1pPr>
    </p:titleStyle>
    <p:bodyStyle>
      <a:lvl1pPr marL="319950" indent="-319950" algn="l" defTabSz="511922" rtl="0" eaLnBrk="1" latinLnBrk="0" hangingPunct="1">
        <a:spcBef>
          <a:spcPct val="20000"/>
        </a:spcBef>
        <a:buClr>
          <a:srgbClr val="1484D1"/>
        </a:buClr>
        <a:buFont typeface="Arial"/>
        <a:buChar char="•"/>
        <a:defRPr sz="2000" b="0" i="0" kern="1200">
          <a:solidFill>
            <a:srgbClr val="000000"/>
          </a:solidFill>
          <a:latin typeface="Helvetica Neue"/>
          <a:ea typeface="+mn-ea"/>
          <a:cs typeface="Helvetica Neue"/>
        </a:defRPr>
      </a:lvl1pPr>
      <a:lvl2pPr marL="641678" indent="-232853" algn="l" defTabSz="511922" rtl="0" eaLnBrk="1" latinLnBrk="0" hangingPunct="1">
        <a:spcBef>
          <a:spcPts val="538"/>
        </a:spcBef>
        <a:buClr>
          <a:srgbClr val="1484D1"/>
        </a:buClr>
        <a:buFont typeface="Lucida Grande"/>
        <a:buChar char="–"/>
        <a:defRPr sz="2000" b="0" i="0" kern="1200" baseline="0">
          <a:solidFill>
            <a:srgbClr val="000000"/>
          </a:solidFill>
          <a:latin typeface="Helvetica Neue"/>
          <a:ea typeface="+mn-ea"/>
          <a:cs typeface="Helvetica Neue"/>
        </a:defRPr>
      </a:lvl2pPr>
      <a:lvl3pPr marL="1279799" indent="-255962" algn="l" defTabSz="511922" rtl="0" eaLnBrk="1" latinLnBrk="0" hangingPunct="1">
        <a:spcBef>
          <a:spcPct val="20000"/>
        </a:spcBef>
        <a:buClr>
          <a:srgbClr val="1484D1"/>
        </a:buClr>
        <a:buFont typeface="Lucida Grande"/>
        <a:buChar char="–"/>
        <a:defRPr sz="2000" b="0" i="0" kern="1200">
          <a:solidFill>
            <a:srgbClr val="000000"/>
          </a:solidFill>
          <a:latin typeface="Helvetica Neue"/>
          <a:ea typeface="+mn-ea"/>
          <a:cs typeface="Helvetica Neue"/>
        </a:defRPr>
      </a:lvl3pPr>
      <a:lvl4pPr marL="1791719" indent="-255962" algn="l" defTabSz="511922" rtl="0" eaLnBrk="1" latinLnBrk="0" hangingPunct="1">
        <a:spcBef>
          <a:spcPct val="20000"/>
        </a:spcBef>
        <a:buClr>
          <a:srgbClr val="1484D1"/>
        </a:buClr>
        <a:buFont typeface="Lucida Grande"/>
        <a:buChar char="–"/>
        <a:defRPr sz="2000" b="0" i="0" kern="1200">
          <a:solidFill>
            <a:srgbClr val="000000"/>
          </a:solidFill>
          <a:latin typeface="Helvetica Neue"/>
          <a:ea typeface="+mn-ea"/>
          <a:cs typeface="Helvetica Neue"/>
        </a:defRPr>
      </a:lvl4pPr>
      <a:lvl5pPr marL="2303641" indent="-255962" algn="l" defTabSz="511922" rtl="0" eaLnBrk="1" latinLnBrk="0" hangingPunct="1">
        <a:spcBef>
          <a:spcPct val="20000"/>
        </a:spcBef>
        <a:buClr>
          <a:srgbClr val="1484D1"/>
        </a:buClr>
        <a:buFont typeface="Lucida Grande"/>
        <a:buChar char="–"/>
        <a:defRPr sz="2000" b="0" i="0" kern="1200">
          <a:solidFill>
            <a:srgbClr val="000000"/>
          </a:solidFill>
          <a:latin typeface="Helvetica Neue"/>
          <a:ea typeface="+mn-ea"/>
          <a:cs typeface="Helvetica Neue"/>
        </a:defRPr>
      </a:lvl5pPr>
      <a:lvl6pPr marL="2815559" indent="-255962" algn="l" defTabSz="51192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479" indent="-255962" algn="l" defTabSz="51192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397" indent="-255962" algn="l" defTabSz="51192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319" indent="-255962" algn="l" defTabSz="51192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22" algn="l" defTabSz="5119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841" algn="l" defTabSz="5119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756" algn="l" defTabSz="5119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679" algn="l" defTabSz="5119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599" algn="l" defTabSz="5119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519" algn="l" defTabSz="5119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436" algn="l" defTabSz="5119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359" algn="l" defTabSz="5119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8606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4172"/>
            <a:ext cx="8229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4869666"/>
            <a:ext cx="685800" cy="18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b="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BDEB622-77A8-418B-9801-2E25679E0FCD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-81349"/>
            <a:ext cx="9144000" cy="276999"/>
          </a:xfrm>
          <a:prstGeom prst="rect">
            <a:avLst/>
          </a:prstGeom>
          <a:solidFill>
            <a:srgbClr val="C0C0C0">
              <a:alpha val="4588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Box 12"/>
          <p:cNvSpPr txBox="1">
            <a:spLocks noChangeArrowheads="1"/>
          </p:cNvSpPr>
          <p:nvPr userDrawn="1"/>
        </p:nvSpPr>
        <p:spPr bwMode="auto">
          <a:xfrm>
            <a:off x="1425575" y="4738240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0" dirty="0">
                <a:solidFill>
                  <a:srgbClr val="595959"/>
                </a:solidFill>
                <a:cs typeface="Arial" charset="0"/>
              </a:rPr>
              <a:t>©  2015 Comcast. This document and its contents are Comcast confidential and proprietary.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0" dirty="0">
                <a:solidFill>
                  <a:srgbClr val="595959"/>
                </a:solidFill>
                <a:cs typeface="Arial" charset="0"/>
              </a:rPr>
              <a:t>They cannot be used, disclosed, or distributed without Comcast's prior written permission.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4698208"/>
            <a:ext cx="1905000" cy="40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85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C4D4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C4D4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C4D4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C4D4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C4D4F"/>
          </a:solidFill>
          <a:latin typeface="Arial" charset="0"/>
        </a:defRPr>
      </a:lvl5pPr>
      <a:lvl6pPr marL="457142" algn="l" rtl="0" fontAlgn="base">
        <a:spcBef>
          <a:spcPct val="0"/>
        </a:spcBef>
        <a:spcAft>
          <a:spcPct val="0"/>
        </a:spcAft>
        <a:defRPr sz="2000" b="1">
          <a:solidFill>
            <a:srgbClr val="4C4D4F"/>
          </a:solidFill>
          <a:latin typeface="Arial" charset="0"/>
        </a:defRPr>
      </a:lvl6pPr>
      <a:lvl7pPr marL="914288" algn="l" rtl="0" fontAlgn="base">
        <a:spcBef>
          <a:spcPct val="0"/>
        </a:spcBef>
        <a:spcAft>
          <a:spcPct val="0"/>
        </a:spcAft>
        <a:defRPr sz="2000" b="1">
          <a:solidFill>
            <a:srgbClr val="4C4D4F"/>
          </a:solidFill>
          <a:latin typeface="Arial" charset="0"/>
        </a:defRPr>
      </a:lvl7pPr>
      <a:lvl8pPr marL="1371430" algn="l" rtl="0" fontAlgn="base">
        <a:spcBef>
          <a:spcPct val="0"/>
        </a:spcBef>
        <a:spcAft>
          <a:spcPct val="0"/>
        </a:spcAft>
        <a:defRPr sz="2000" b="1">
          <a:solidFill>
            <a:srgbClr val="4C4D4F"/>
          </a:solidFill>
          <a:latin typeface="Arial" charset="0"/>
        </a:defRPr>
      </a:lvl8pPr>
      <a:lvl9pPr marL="1828574" algn="l" rtl="0" fontAlgn="base">
        <a:spcBef>
          <a:spcPct val="0"/>
        </a:spcBef>
        <a:spcAft>
          <a:spcPct val="0"/>
        </a:spcAft>
        <a:defRPr sz="2000" b="1">
          <a:solidFill>
            <a:srgbClr val="4C4D4F"/>
          </a:solidFill>
          <a:latin typeface="Arial" charset="0"/>
        </a:defRPr>
      </a:lvl9pPr>
    </p:titleStyle>
    <p:bodyStyle>
      <a:lvl1pPr marL="228570" indent="-22857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430" indent="-22857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2400">
          <a:solidFill>
            <a:schemeClr val="tx1"/>
          </a:solidFill>
          <a:latin typeface="+mn-lt"/>
          <a:cs typeface="Arial" charset="0"/>
        </a:defRPr>
      </a:lvl2pPr>
      <a:lvl3pPr marL="914288" indent="-22857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3pPr>
      <a:lvl4pPr marL="1257143" indent="-22857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2000">
          <a:solidFill>
            <a:schemeClr val="tx1"/>
          </a:solidFill>
          <a:latin typeface="+mn-lt"/>
          <a:cs typeface="Arial" charset="0"/>
        </a:defRPr>
      </a:lvl4pPr>
      <a:lvl5pPr marL="2057144" indent="-22857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»"/>
        <a:defRPr>
          <a:solidFill>
            <a:schemeClr val="tx1"/>
          </a:solidFill>
          <a:latin typeface="+mn-lt"/>
          <a:cs typeface="Arial" charset="0"/>
        </a:defRPr>
      </a:lvl5pPr>
      <a:lvl6pPr marL="2514285" indent="-22857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Arial" charset="0"/>
        </a:defRPr>
      </a:lvl6pPr>
      <a:lvl7pPr marL="2971430" indent="-22857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Arial" charset="0"/>
        </a:defRPr>
      </a:lvl7pPr>
      <a:lvl8pPr marL="3428573" indent="-22857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Arial" charset="0"/>
        </a:defRPr>
      </a:lvl8pPr>
      <a:lvl9pPr marL="3885715" indent="-22857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767" y="1815191"/>
            <a:ext cx="8028634" cy="680359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BFBFBF"/>
                </a:solidFill>
              </a:rPr>
              <a:t>Congreso</a:t>
            </a:r>
            <a:r>
              <a:rPr lang="en-US" sz="4400" dirty="0">
                <a:solidFill>
                  <a:srgbClr val="BFBFBF"/>
                </a:solidFill>
              </a:rPr>
              <a:t> TEPAL - 2017</a:t>
            </a:r>
            <a:br>
              <a:rPr lang="en-US" sz="4400" dirty="0">
                <a:solidFill>
                  <a:srgbClr val="BFBFBF"/>
                </a:solidFill>
              </a:rPr>
            </a:br>
            <a:br>
              <a:rPr lang="en-US" dirty="0"/>
            </a:br>
            <a:r>
              <a:rPr lang="en-US" sz="3200" dirty="0"/>
              <a:t>Comcast’s Access Network Strategy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sz="quarter" idx="12"/>
          </p:nvPr>
        </p:nvSpPr>
        <p:spPr>
          <a:xfrm>
            <a:off x="887415" y="3121342"/>
            <a:ext cx="7461250" cy="1431608"/>
          </a:xfrm>
        </p:spPr>
        <p:txBody>
          <a:bodyPr/>
          <a:lstStyle/>
          <a:p>
            <a:endParaRPr lang="en-US" sz="1200" b="1" dirty="0"/>
          </a:p>
          <a:p>
            <a:r>
              <a:rPr lang="en-US" b="1" dirty="0"/>
              <a:t>Jorge Salinger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VP, Access Architecture</a:t>
            </a:r>
          </a:p>
        </p:txBody>
      </p:sp>
    </p:spTree>
    <p:extLst>
      <p:ext uri="{BB962C8B-B14F-4D97-AF65-F5344CB8AC3E}">
        <p14:creationId xmlns:p14="http://schemas.microsoft.com/office/powerpoint/2010/main" val="371383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773" y="57150"/>
            <a:ext cx="8229600" cy="448056"/>
          </a:xfrm>
        </p:spPr>
        <p:txBody>
          <a:bodyPr/>
          <a:lstStyle/>
          <a:p>
            <a:r>
              <a:rPr lang="en-US" sz="3200" dirty="0"/>
              <a:t>Remote PHY Development in Progress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679" y="666750"/>
            <a:ext cx="83991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Comcast working with multiple vendors since 1Q16</a:t>
            </a:r>
          </a:p>
          <a:p>
            <a:pPr marL="628592" lvl="1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Work underway to implement interfaces and develop operational functionality</a:t>
            </a:r>
          </a:p>
          <a:p>
            <a:pPr marL="628592" lvl="1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Have nodes and cores from multiple vendors in multiple labs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Comcast Targets:</a:t>
            </a:r>
          </a:p>
          <a:p>
            <a:pPr marL="628592" lvl="1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Trials in 3Q17, Small-scale deployment in 4Q17, Full-scale by 1/1/18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CableLabs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Interops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underway since November, 2016</a:t>
            </a:r>
          </a:p>
          <a:p>
            <a:pPr marL="628592" lvl="1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Monthly events (6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next week)</a:t>
            </a:r>
          </a:p>
          <a:p>
            <a:pPr marL="628592" lvl="1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Extensive GCP, R-DTI and DEPI, some UEPI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OOB implementation well underway</a:t>
            </a:r>
          </a:p>
          <a:p>
            <a:pPr marL="628592" lvl="1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SCTE 55-1 DS with all vendors and US with 2 vendors</a:t>
            </a:r>
          </a:p>
          <a:p>
            <a:pPr marL="628592" lvl="1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Code from Broadcom; now scaling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Leakage Detection also well underway</a:t>
            </a:r>
          </a:p>
          <a:p>
            <a:pPr marL="628592" lvl="1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Working Group with several node/CMTS vendors and tool companies</a:t>
            </a:r>
          </a:p>
          <a:p>
            <a:pPr marL="628592" lvl="1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Specified RPD requirements for all participating vendors</a:t>
            </a:r>
          </a:p>
          <a:p>
            <a:pPr marL="628592" lvl="1" indent="-171450" fontAlgn="b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073714" y="4724742"/>
            <a:ext cx="76548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9895BEA-64D8-4847-B87E-F83106E9A9D4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3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773" y="57150"/>
            <a:ext cx="8229600" cy="448056"/>
          </a:xfrm>
        </p:spPr>
        <p:txBody>
          <a:bodyPr/>
          <a:lstStyle/>
          <a:p>
            <a:r>
              <a:rPr lang="en-US" sz="3200" dirty="0"/>
              <a:t>Remote PHY Development in Progress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679" y="666750"/>
            <a:ext cx="839912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Spectrum Surveillance work underway</a:t>
            </a:r>
          </a:p>
          <a:p>
            <a:pPr marL="628592" lvl="1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Replacement for tools such as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PathTrack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; monitor US for ingress detection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Started work on Sweep (FWD and RTN)</a:t>
            </a:r>
          </a:p>
          <a:p>
            <a:pPr marL="628592" lvl="1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Need to be compatible with field tech tools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Developing test/integration tools</a:t>
            </a:r>
          </a:p>
          <a:p>
            <a:pPr marL="628592" lvl="1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Ethernet Sniffer:</a:t>
            </a:r>
          </a:p>
          <a:p>
            <a:pPr marL="1085738" lvl="2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Monitor and debug interface between CMTS Core and RPD</a:t>
            </a:r>
          </a:p>
          <a:p>
            <a:pPr marL="1085738" lvl="2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Comcast funded; in use by all vendors and CableLabs; available to everyone</a:t>
            </a:r>
          </a:p>
          <a:p>
            <a:pPr marL="628592" lvl="1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RPD Reference Design</a:t>
            </a:r>
          </a:p>
          <a:p>
            <a:pPr marL="1085738" lvl="2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Based on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OpenRPD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– not required for interoperability</a:t>
            </a:r>
          </a:p>
          <a:p>
            <a:pPr marL="1085738" lvl="2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Intended for positive and negative testing of CMTS Cores</a:t>
            </a:r>
          </a:p>
          <a:p>
            <a:pPr marL="628592" lvl="1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Core Reference Design</a:t>
            </a:r>
          </a:p>
          <a:p>
            <a:pPr marL="1085738" lvl="2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3 Approaches Available: Broadcom Triton/Atlas, Vector Emulator, Tool from Altera/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Capacicom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085738" lvl="2" indent="-171450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Intended for positive and negative testing of RPDs</a:t>
            </a:r>
          </a:p>
          <a:p>
            <a:pPr marL="628592" lvl="1" indent="-171450" fontAlgn="b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28592" lvl="1" indent="-171450" fontAlgn="b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073714" y="4724742"/>
            <a:ext cx="76548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9895BEA-64D8-4847-B87E-F83106E9A9D4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2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07075" y="96442"/>
            <a:ext cx="8096534" cy="632729"/>
          </a:xfrm>
          <a:prstGeom prst="rect">
            <a:avLst/>
          </a:prstGeom>
          <a:noFill/>
          <a:ln>
            <a:noFill/>
          </a:ln>
        </p:spPr>
        <p:txBody>
          <a:bodyPr vert="horz" lIns="51422" tIns="51422" rIns="51422" bIns="51422" rtlCol="0" anchor="t" anchorCtr="0">
            <a:noAutofit/>
          </a:bodyPr>
          <a:lstStyle/>
          <a:p>
            <a:pPr>
              <a:spcBef>
                <a:spcPts val="338"/>
              </a:spcBef>
              <a:buSzPct val="25000"/>
            </a:pPr>
            <a:r>
              <a:rPr lang="en-US" sz="2800" dirty="0">
                <a:solidFill>
                  <a:srgbClr val="000000"/>
                </a:solidFill>
              </a:rPr>
              <a:t>Fiber Deep + RPHY: Enabler of “Full Duplex” DOCSIS</a:t>
            </a:r>
            <a:endParaRPr lang="en-US" sz="2800" dirty="0">
              <a:solidFill>
                <a:srgbClr val="000000"/>
              </a:solidFill>
              <a:ea typeface="Arial"/>
              <a:cs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7697" y="747727"/>
            <a:ext cx="7057503" cy="3694620"/>
          </a:xfrm>
          <a:prstGeom prst="rect">
            <a:avLst/>
          </a:prstGeom>
        </p:spPr>
        <p:txBody>
          <a:bodyPr lIns="68573" tIns="34289" rIns="68573" bIns="34289"/>
          <a:lstStyle>
            <a:lvl1pPr marL="342900" indent="-34290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defRPr>
            </a:lvl1pPr>
            <a:lvl2pPr marL="173038" indent="-173038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341313" indent="-173038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514350" indent="-174625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687388" indent="-174625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641" indent="-144641">
              <a:spcAft>
                <a:spcPts val="127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latin typeface="Helvetica Neue"/>
              </a:rPr>
              <a:t>Key dependencies are Comcast </a:t>
            </a:r>
            <a:r>
              <a:rPr lang="en-US" b="1" i="1" dirty="0" err="1">
                <a:latin typeface="Helvetica Neue"/>
              </a:rPr>
              <a:t>PoR</a:t>
            </a:r>
            <a:endParaRPr lang="en-US" b="1" i="1" dirty="0">
              <a:latin typeface="Helvetica Neue"/>
            </a:endParaRPr>
          </a:p>
          <a:p>
            <a:pPr marL="337484" lvl="1" indent="-144641">
              <a:spcAft>
                <a:spcPts val="127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Helvetica Neue"/>
              </a:rPr>
              <a:t>Passive Coax (i.e. Fiber Deep)</a:t>
            </a:r>
          </a:p>
          <a:p>
            <a:pPr marL="337484" lvl="1" indent="-144641">
              <a:spcAft>
                <a:spcPts val="127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Helvetica Neue"/>
              </a:rPr>
              <a:t>Distributed Architecture (DAA)</a:t>
            </a:r>
          </a:p>
          <a:p>
            <a:pPr marL="337484" lvl="1" indent="-144641">
              <a:spcAft>
                <a:spcPts val="127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Helvetica Neue"/>
              </a:rPr>
              <a:t>Transition to All-IP</a:t>
            </a:r>
          </a:p>
          <a:p>
            <a:pPr marL="337484" lvl="1" indent="-144641">
              <a:spcAft>
                <a:spcPts val="127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Helvetica Neue"/>
              </a:rPr>
              <a:t>DOCSIS 3.1 deployment plan</a:t>
            </a:r>
          </a:p>
          <a:p>
            <a:pPr marL="337484" lvl="1" indent="-144641">
              <a:spcAft>
                <a:spcPts val="127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700" dirty="0">
              <a:latin typeface="Helvetica Neue"/>
            </a:endParaRPr>
          </a:p>
          <a:p>
            <a:pPr marL="144641" indent="-144641">
              <a:spcAft>
                <a:spcPts val="127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latin typeface="Helvetica Neue"/>
              </a:rPr>
              <a:t>Key Objectives</a:t>
            </a:r>
          </a:p>
          <a:p>
            <a:pPr marL="318214" lvl="3" indent="-144646">
              <a:spcAft>
                <a:spcPts val="127"/>
              </a:spcAft>
              <a:buFont typeface="Calibri" panose="020F0502020204030204" pitchFamily="34" charset="0"/>
              <a:buChar char="‒"/>
            </a:pPr>
            <a:r>
              <a:rPr lang="en-US" dirty="0">
                <a:latin typeface="Helvetica Neue"/>
              </a:rPr>
              <a:t>Order of magnitude improvement in upstream capacity and speeds without extending split into Downstream spectrum</a:t>
            </a:r>
          </a:p>
          <a:p>
            <a:pPr marL="318214" lvl="3" indent="-144646">
              <a:spcAft>
                <a:spcPts val="127"/>
              </a:spcAft>
              <a:buFont typeface="Calibri" panose="020F0502020204030204" pitchFamily="34" charset="0"/>
              <a:buChar char="‒"/>
            </a:pPr>
            <a:r>
              <a:rPr lang="en-US" dirty="0">
                <a:latin typeface="Helvetica Neue"/>
              </a:rPr>
              <a:t>Services agnostic to last mile access technology or medium</a:t>
            </a:r>
          </a:p>
          <a:p>
            <a:pPr marL="318214" lvl="3" indent="-144646">
              <a:spcAft>
                <a:spcPts val="127"/>
              </a:spcAft>
              <a:buFont typeface="Calibri" panose="020F0502020204030204" pitchFamily="34" charset="0"/>
              <a:buChar char="‒"/>
            </a:pPr>
            <a:r>
              <a:rPr lang="en-US" dirty="0">
                <a:latin typeface="Helvetica Neue"/>
              </a:rPr>
              <a:t>Integrate with Fiber Deep DAA deployments ASAP</a:t>
            </a:r>
          </a:p>
          <a:p>
            <a:pPr marL="318214" lvl="3" indent="-144646">
              <a:spcAft>
                <a:spcPts val="127"/>
              </a:spcAft>
              <a:buFont typeface="Calibri" panose="020F0502020204030204" pitchFamily="34" charset="0"/>
              <a:buChar char="‒"/>
            </a:pPr>
            <a:r>
              <a:rPr lang="en-US" dirty="0">
                <a:latin typeface="Helvetica Neue"/>
              </a:rPr>
              <a:t>Gig Symmetric competitive - Brownfield MDU, future </a:t>
            </a:r>
            <a:r>
              <a:rPr lang="en-US" dirty="0" err="1">
                <a:latin typeface="Helvetica Neue"/>
              </a:rPr>
              <a:t>IoT</a:t>
            </a:r>
            <a:r>
              <a:rPr lang="en-US" dirty="0">
                <a:latin typeface="Helvetica Neue"/>
              </a:rPr>
              <a:t> capacity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521" y="2872524"/>
            <a:ext cx="2185479" cy="9184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913" y="673747"/>
            <a:ext cx="4999340" cy="19159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58889" y="3985686"/>
            <a:ext cx="771522" cy="646399"/>
          </a:xfrm>
          <a:prstGeom prst="rect">
            <a:avLst/>
          </a:prstGeom>
          <a:gradFill rotWithShape="1">
            <a:gsLst>
              <a:gs pos="0">
                <a:srgbClr val="135680">
                  <a:tint val="50000"/>
                  <a:satMod val="300000"/>
                </a:srgbClr>
              </a:gs>
              <a:gs pos="35000">
                <a:srgbClr val="135680">
                  <a:tint val="37000"/>
                  <a:satMod val="300000"/>
                </a:srgbClr>
              </a:gs>
              <a:gs pos="100000">
                <a:srgbClr val="13568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135680">
                <a:shade val="95000"/>
                <a:satMod val="105000"/>
              </a:srgbClr>
            </a:solidFill>
            <a:prstDash val="solid"/>
            <a:headEnd type="oval" w="sm" len="sm"/>
            <a:tailEnd type="oval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68573" tIns="34289" rIns="68573" bIns="34289" rtlCol="0" anchor="ctr"/>
          <a:lstStyle/>
          <a:p>
            <a:pPr algn="ctr">
              <a:defRPr/>
            </a:pPr>
            <a:r>
              <a:rPr lang="en-US" sz="900" b="1" dirty="0">
                <a:solidFill>
                  <a:srgbClr val="135680"/>
                </a:solidFill>
                <a:latin typeface="+mj-lt"/>
                <a:cs typeface="Calibri"/>
              </a:rPr>
              <a:t>Key Upcoming Activities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039435"/>
              </p:ext>
            </p:extLst>
          </p:nvPr>
        </p:nvGraphicFramePr>
        <p:xfrm>
          <a:off x="1280933" y="3961331"/>
          <a:ext cx="7818118" cy="891540"/>
        </p:xfrm>
        <a:graphic>
          <a:graphicData uri="http://schemas.openxmlformats.org/drawingml/2006/table">
            <a:tbl>
              <a:tblPr firstRow="1" bandRow="1"/>
              <a:tblGrid>
                <a:gridCol w="710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0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7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07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07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07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431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latin typeface="Calibri" panose="020F0502020204030204" pitchFamily="34" charset="0"/>
                        </a:rPr>
                        <a:t>3Q’16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68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latin typeface="Calibri" panose="020F0502020204030204" pitchFamily="34" charset="0"/>
                        </a:rPr>
                        <a:t>4Q’16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68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latin typeface="Calibri" panose="020F0502020204030204" pitchFamily="34" charset="0"/>
                        </a:rPr>
                        <a:t>1Q’17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68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latin typeface="Calibri" panose="020F0502020204030204" pitchFamily="34" charset="0"/>
                        </a:rPr>
                        <a:t>2Q’17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68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latin typeface="Calibri" panose="020F0502020204030204" pitchFamily="34" charset="0"/>
                        </a:rPr>
                        <a:t>3Q’17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68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latin typeface="Calibri" panose="020F0502020204030204" pitchFamily="34" charset="0"/>
                        </a:rPr>
                        <a:t>4Q’17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68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latin typeface="Calibri" panose="020F0502020204030204" pitchFamily="34" charset="0"/>
                        </a:rPr>
                        <a:t>1Q’18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68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latin typeface="Calibri" panose="020F0502020204030204" pitchFamily="34" charset="0"/>
                        </a:rPr>
                        <a:t>2Q’18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6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"/>
                          <a:cs typeface=""/>
                          <a:sym typeface="Arial"/>
                        </a:rPr>
                        <a:t>3Q’18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6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"/>
                          <a:cs typeface=""/>
                          <a:sym typeface="Arial"/>
                        </a:rPr>
                        <a:t>4Q’18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6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"/>
                          <a:cs typeface=""/>
                          <a:sym typeface="Arial"/>
                        </a:rPr>
                        <a:t>2019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3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34290" marR="3429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34290" marR="3429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34290" marR="3429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34290" marR="3429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34290" marR="3429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34290" marR="3429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34290" marR="3429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34290" marR="3429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34290" marR="3429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34290" marR="3429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>
            <a:spLocks/>
          </p:cNvSpPr>
          <p:nvPr/>
        </p:nvSpPr>
        <p:spPr bwMode="auto">
          <a:xfrm>
            <a:off x="1280930" y="4411295"/>
            <a:ext cx="7818120" cy="1334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600" dirty="0">
              <a:solidFill>
                <a:srgbClr val="135680"/>
              </a:solidFill>
              <a:latin typeface="+mj-lt"/>
              <a:cs typeface="Calibri"/>
            </a:endParaRPr>
          </a:p>
        </p:txBody>
      </p:sp>
      <p:sp>
        <p:nvSpPr>
          <p:cNvPr id="11" name="Shape 96"/>
          <p:cNvSpPr txBox="1"/>
          <p:nvPr/>
        </p:nvSpPr>
        <p:spPr>
          <a:xfrm>
            <a:off x="3264363" y="4143296"/>
            <a:ext cx="799997" cy="270675"/>
          </a:xfrm>
          <a:prstGeom prst="rect">
            <a:avLst/>
          </a:prstGeom>
          <a:noFill/>
          <a:ln>
            <a:noFill/>
          </a:ln>
        </p:spPr>
        <p:txBody>
          <a:bodyPr lIns="47995" tIns="47995" rIns="47995" bIns="47995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236"/>
              </a:spcAft>
              <a:buSzPct val="25000"/>
            </a:pPr>
            <a:r>
              <a:rPr lang="en-US" sz="7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FDX Standards Finalized </a:t>
            </a:r>
            <a:endParaRPr lang="en-US" sz="700" dirty="0">
              <a:latin typeface="+mj-lt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Shape 96"/>
          <p:cNvSpPr txBox="1"/>
          <p:nvPr/>
        </p:nvSpPr>
        <p:spPr>
          <a:xfrm>
            <a:off x="1622816" y="4546751"/>
            <a:ext cx="861467" cy="270675"/>
          </a:xfrm>
          <a:prstGeom prst="rect">
            <a:avLst/>
          </a:prstGeom>
          <a:noFill/>
          <a:ln>
            <a:noFill/>
          </a:ln>
        </p:spPr>
        <p:txBody>
          <a:bodyPr lIns="47995" tIns="47995" rIns="47995" bIns="47995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236"/>
              </a:spcAft>
              <a:buSzPct val="25000"/>
            </a:pPr>
            <a:r>
              <a:rPr lang="en-US" sz="700" dirty="0">
                <a:latin typeface="+mj-lt"/>
                <a:ea typeface="Calibri"/>
                <a:cs typeface="Arial" panose="020B0604020202020204" pitchFamily="34" charset="0"/>
                <a:sym typeface="Calibri"/>
              </a:rPr>
              <a:t>FDX </a:t>
            </a:r>
            <a:r>
              <a:rPr lang="en-US" sz="700" dirty="0" err="1">
                <a:latin typeface="+mj-lt"/>
                <a:ea typeface="Calibri"/>
                <a:cs typeface="Arial" panose="020B0604020202020204" pitchFamily="34" charset="0"/>
                <a:sym typeface="Calibri"/>
              </a:rPr>
              <a:t>CableLabs</a:t>
            </a:r>
            <a:r>
              <a:rPr lang="en-US" sz="700" dirty="0">
                <a:latin typeface="+mj-lt"/>
                <a:ea typeface="Calibri"/>
                <a:cs typeface="Arial" panose="020B0604020202020204" pitchFamily="34" charset="0"/>
                <a:sym typeface="Calibri"/>
              </a:rPr>
              <a:t> Kickoff</a:t>
            </a:r>
          </a:p>
        </p:txBody>
      </p:sp>
      <p:sp>
        <p:nvSpPr>
          <p:cNvPr id="16" name="Shape 220"/>
          <p:cNvSpPr/>
          <p:nvPr/>
        </p:nvSpPr>
        <p:spPr>
          <a:xfrm flipH="1">
            <a:off x="1935737" y="4407088"/>
            <a:ext cx="150876" cy="150876"/>
          </a:xfrm>
          <a:prstGeom prst="diamond">
            <a:avLst/>
          </a:prstGeom>
          <a:solidFill>
            <a:srgbClr val="0070C0"/>
          </a:solidFill>
          <a:ln w="9525" cap="flat" cmpd="sng">
            <a:solidFill>
              <a:srgbClr val="4C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37084" tIns="68543" rIns="137084" bIns="68543" anchor="ctr" anchorCtr="0">
            <a:noAutofit/>
          </a:bodyPr>
          <a:lstStyle/>
          <a:p>
            <a:pPr algn="ctr">
              <a:buClr>
                <a:srgbClr val="FFFFFF"/>
              </a:buClr>
              <a:buFont typeface="Arial"/>
            </a:pPr>
            <a:endParaRPr sz="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Shape 220"/>
          <p:cNvSpPr/>
          <p:nvPr/>
        </p:nvSpPr>
        <p:spPr>
          <a:xfrm flipH="1">
            <a:off x="3586793" y="4404340"/>
            <a:ext cx="150876" cy="150876"/>
          </a:xfrm>
          <a:prstGeom prst="diamond">
            <a:avLst/>
          </a:prstGeom>
          <a:solidFill>
            <a:srgbClr val="FFFF00"/>
          </a:solidFill>
          <a:ln w="9525" cap="flat" cmpd="sng">
            <a:solidFill>
              <a:srgbClr val="0E4B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37084" tIns="68543" rIns="137084" bIns="68543" anchor="ctr" anchorCtr="0">
            <a:noAutofit/>
          </a:bodyPr>
          <a:lstStyle/>
          <a:p>
            <a:pPr algn="ctr">
              <a:buClr>
                <a:srgbClr val="FFFFFF"/>
              </a:buClr>
              <a:buFont typeface="Arial"/>
            </a:pPr>
            <a:endParaRPr sz="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Shape 220"/>
          <p:cNvSpPr/>
          <p:nvPr/>
        </p:nvSpPr>
        <p:spPr>
          <a:xfrm flipH="1">
            <a:off x="1547855" y="4411741"/>
            <a:ext cx="150876" cy="150876"/>
          </a:xfrm>
          <a:prstGeom prst="diamond">
            <a:avLst/>
          </a:prstGeom>
          <a:solidFill>
            <a:srgbClr val="0070C0"/>
          </a:solidFill>
          <a:ln w="9525" cap="flat" cmpd="sng">
            <a:solidFill>
              <a:srgbClr val="4C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37084" tIns="68543" rIns="137084" bIns="68543" anchor="ctr" anchorCtr="0">
            <a:noAutofit/>
          </a:bodyPr>
          <a:lstStyle/>
          <a:p>
            <a:pPr algn="ctr">
              <a:buClr>
                <a:srgbClr val="FFFFFF"/>
              </a:buClr>
              <a:buFont typeface="Arial"/>
              <a:buNone/>
            </a:pPr>
            <a:endParaRPr sz="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Shape 96"/>
          <p:cNvSpPr txBox="1"/>
          <p:nvPr/>
        </p:nvSpPr>
        <p:spPr>
          <a:xfrm>
            <a:off x="7084992" y="4097848"/>
            <a:ext cx="1161845" cy="361568"/>
          </a:xfrm>
          <a:prstGeom prst="rect">
            <a:avLst/>
          </a:prstGeom>
          <a:noFill/>
          <a:ln>
            <a:noFill/>
          </a:ln>
        </p:spPr>
        <p:txBody>
          <a:bodyPr lIns="47995" tIns="47995" rIns="47995" bIns="47995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236"/>
              </a:spcAft>
              <a:buSzPct val="25000"/>
            </a:pPr>
            <a:r>
              <a:rPr lang="en-US" sz="7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Silicon Ready for Testing </a:t>
            </a:r>
            <a:endParaRPr lang="en-US" sz="700" dirty="0">
              <a:latin typeface="+mj-lt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" name="Shape 220"/>
          <p:cNvSpPr/>
          <p:nvPr/>
        </p:nvSpPr>
        <p:spPr>
          <a:xfrm flipH="1">
            <a:off x="7650313" y="4408991"/>
            <a:ext cx="150876" cy="150876"/>
          </a:xfrm>
          <a:prstGeom prst="diamond">
            <a:avLst/>
          </a:prstGeom>
          <a:solidFill>
            <a:srgbClr val="FFFF00"/>
          </a:solidFill>
          <a:ln w="9525" cap="flat" cmpd="sng">
            <a:solidFill>
              <a:srgbClr val="0E4B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37084" tIns="68543" rIns="137084" bIns="68543" anchor="ctr" anchorCtr="0">
            <a:noAutofit/>
          </a:bodyPr>
          <a:lstStyle/>
          <a:p>
            <a:pPr algn="ctr">
              <a:buClr>
                <a:srgbClr val="FFFFFF"/>
              </a:buClr>
              <a:buFont typeface="Arial"/>
            </a:pPr>
            <a:endParaRPr sz="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Shape 90"/>
          <p:cNvSpPr txBox="1"/>
          <p:nvPr/>
        </p:nvSpPr>
        <p:spPr>
          <a:xfrm>
            <a:off x="1130413" y="4190093"/>
            <a:ext cx="1015736" cy="177089"/>
          </a:xfrm>
          <a:prstGeom prst="rect">
            <a:avLst/>
          </a:prstGeom>
          <a:noFill/>
          <a:ln>
            <a:noFill/>
          </a:ln>
        </p:spPr>
        <p:txBody>
          <a:bodyPr lIns="47995" tIns="47995" rIns="47995" bIns="47995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sz="700" dirty="0">
                <a:latin typeface="+mj-lt"/>
                <a:ea typeface="Calibri"/>
                <a:cs typeface="Arial" panose="020B0604020202020204" pitchFamily="34" charset="0"/>
                <a:sym typeface="Calibri"/>
              </a:rPr>
              <a:t>MSO Requirements Finalized</a:t>
            </a:r>
          </a:p>
        </p:txBody>
      </p:sp>
      <p:sp>
        <p:nvSpPr>
          <p:cNvPr id="23" name="Shape 220"/>
          <p:cNvSpPr/>
          <p:nvPr/>
        </p:nvSpPr>
        <p:spPr>
          <a:xfrm flipH="1">
            <a:off x="8780272" y="4408991"/>
            <a:ext cx="150876" cy="150876"/>
          </a:xfrm>
          <a:prstGeom prst="diamond">
            <a:avLst/>
          </a:prstGeom>
          <a:solidFill>
            <a:srgbClr val="FFFF00"/>
          </a:solidFill>
          <a:ln w="9525" cap="flat" cmpd="sng">
            <a:solidFill>
              <a:srgbClr val="0E4B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37084" tIns="68543" rIns="137084" bIns="68543" anchor="ctr" anchorCtr="0">
            <a:noAutofit/>
          </a:bodyPr>
          <a:lstStyle/>
          <a:p>
            <a:pPr algn="ctr">
              <a:buClr>
                <a:srgbClr val="FFFFFF"/>
              </a:buClr>
              <a:buFont typeface="Arial"/>
            </a:pPr>
            <a:endParaRPr sz="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Shape 96"/>
          <p:cNvSpPr txBox="1"/>
          <p:nvPr/>
        </p:nvSpPr>
        <p:spPr>
          <a:xfrm>
            <a:off x="8593128" y="4128561"/>
            <a:ext cx="550877" cy="309839"/>
          </a:xfrm>
          <a:prstGeom prst="rect">
            <a:avLst/>
          </a:prstGeom>
          <a:noFill/>
          <a:ln>
            <a:noFill/>
          </a:ln>
        </p:spPr>
        <p:txBody>
          <a:bodyPr lIns="47995" tIns="47995" rIns="47995" bIns="47995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236"/>
              </a:spcAft>
              <a:buSzPct val="25000"/>
            </a:pPr>
            <a:r>
              <a:rPr lang="en-US" sz="7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Gig US / HFC </a:t>
            </a:r>
            <a:endParaRPr lang="en-US" sz="700" dirty="0">
              <a:latin typeface="+mj-lt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" name="Shape 220"/>
          <p:cNvSpPr/>
          <p:nvPr/>
        </p:nvSpPr>
        <p:spPr>
          <a:xfrm flipH="1">
            <a:off x="6171976" y="4396444"/>
            <a:ext cx="150876" cy="150876"/>
          </a:xfrm>
          <a:prstGeom prst="diamond">
            <a:avLst/>
          </a:prstGeom>
          <a:solidFill>
            <a:srgbClr val="FFFF00"/>
          </a:solidFill>
          <a:ln w="9525" cap="flat" cmpd="sng">
            <a:solidFill>
              <a:srgbClr val="0E4B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37084" tIns="68543" rIns="137084" bIns="68543" anchor="ctr" anchorCtr="0">
            <a:noAutofit/>
          </a:bodyPr>
          <a:lstStyle/>
          <a:p>
            <a:pPr algn="ctr">
              <a:buClr>
                <a:srgbClr val="FFFFFF"/>
              </a:buClr>
              <a:buFont typeface="Arial"/>
            </a:pPr>
            <a:endParaRPr sz="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Shape 96"/>
          <p:cNvSpPr txBox="1"/>
          <p:nvPr/>
        </p:nvSpPr>
        <p:spPr>
          <a:xfrm>
            <a:off x="5633469" y="4110397"/>
            <a:ext cx="1161845" cy="361568"/>
          </a:xfrm>
          <a:prstGeom prst="rect">
            <a:avLst/>
          </a:prstGeom>
          <a:noFill/>
          <a:ln>
            <a:noFill/>
          </a:ln>
        </p:spPr>
        <p:txBody>
          <a:bodyPr lIns="47995" tIns="47995" rIns="47995" bIns="47995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236"/>
              </a:spcAft>
              <a:buSzPct val="25000"/>
            </a:pPr>
            <a:r>
              <a:rPr lang="en-US" sz="7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Proposed </a:t>
            </a:r>
            <a:r>
              <a:rPr lang="en-US" sz="7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Maxlinear</a:t>
            </a:r>
            <a:r>
              <a:rPr lang="en-US" sz="7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ASIC availability </a:t>
            </a:r>
            <a:endParaRPr lang="en-US" sz="700" dirty="0">
              <a:latin typeface="+mj-lt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" name="Slide Number Placeholder 1"/>
          <p:cNvSpPr txBox="1">
            <a:spLocks/>
          </p:cNvSpPr>
          <p:nvPr/>
        </p:nvSpPr>
        <p:spPr>
          <a:xfrm>
            <a:off x="8073714" y="4724742"/>
            <a:ext cx="76548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9895BEA-64D8-4847-B87E-F83106E9A9D4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DOCSIS 3.1 provides multi-gigabit downstream, now in deployment</a:t>
            </a:r>
          </a:p>
          <a:p>
            <a:pPr lvl="1"/>
            <a:r>
              <a:rPr lang="en-US" dirty="0"/>
              <a:t>Competition drove message for gigabit symmetrical services</a:t>
            </a:r>
          </a:p>
          <a:p>
            <a:pPr lvl="1"/>
            <a:r>
              <a:rPr lang="en-US" dirty="0"/>
              <a:t>Full Duplex adds the remaining piece – multi-gigabit US</a:t>
            </a:r>
          </a:p>
          <a:p>
            <a:r>
              <a:rPr lang="en-US" dirty="0"/>
              <a:t>Full Duplex provides significantly more US capacity</a:t>
            </a:r>
          </a:p>
          <a:p>
            <a:pPr lvl="1"/>
            <a:r>
              <a:rPr lang="en-US" dirty="0"/>
              <a:t>Enables multi-gigabit symmetrical data services from 1</a:t>
            </a:r>
            <a:r>
              <a:rPr lang="en-US" baseline="30000" dirty="0"/>
              <a:t>st</a:t>
            </a:r>
            <a:r>
              <a:rPr lang="en-US" dirty="0"/>
              <a:t> generation</a:t>
            </a:r>
          </a:p>
          <a:p>
            <a:r>
              <a:rPr lang="en-US" dirty="0"/>
              <a:t>No need to move the split to expand US capacity</a:t>
            </a:r>
          </a:p>
          <a:p>
            <a:pPr lvl="1"/>
            <a:r>
              <a:rPr lang="en-US" dirty="0"/>
              <a:t>Keep existing DOCSIS services in the low part of the spectrum</a:t>
            </a:r>
          </a:p>
          <a:p>
            <a:r>
              <a:rPr lang="en-US" dirty="0"/>
              <a:t>Backwards compatible with deployed DOCSIS</a:t>
            </a:r>
          </a:p>
          <a:p>
            <a:pPr lvl="1"/>
            <a:r>
              <a:rPr lang="en-US" dirty="0"/>
              <a:t>Upgrade on a success basis, keeping other deployed devices</a:t>
            </a:r>
          </a:p>
          <a:p>
            <a:r>
              <a:rPr lang="en-US" dirty="0"/>
              <a:t>Existing technology, now applicable to HFC</a:t>
            </a:r>
          </a:p>
          <a:p>
            <a:pPr lvl="1"/>
            <a:r>
              <a:rPr lang="en-US" dirty="0"/>
              <a:t>Previously considered, but only now seemingly feasible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073714" y="4724742"/>
            <a:ext cx="76548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9895BEA-64D8-4847-B87E-F83106E9A9D4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00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Full Duplex Operation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Plant</a:t>
            </a:r>
          </a:p>
          <a:p>
            <a:pPr lvl="1"/>
            <a:r>
              <a:rPr lang="en-US" dirty="0"/>
              <a:t>Passive HFC network for Full Duplex DOCSIS (Fiber Deep, N+0)</a:t>
            </a:r>
          </a:p>
          <a:p>
            <a:pPr lvl="1"/>
            <a:r>
              <a:rPr lang="en-US" dirty="0"/>
              <a:t>Fiber Deep node contains a DAA module (R-PHY or R-MACPHY)</a:t>
            </a:r>
          </a:p>
          <a:p>
            <a:pPr lvl="1"/>
            <a:r>
              <a:rPr lang="en-US" dirty="0"/>
              <a:t>Highest possible port-to-port tap isolation</a:t>
            </a:r>
          </a:p>
          <a:p>
            <a:pPr lvl="1"/>
            <a:r>
              <a:rPr lang="en-US" dirty="0"/>
              <a:t>FDX CPE terminates HFC network</a:t>
            </a:r>
          </a:p>
          <a:p>
            <a:r>
              <a:rPr lang="en-US" dirty="0"/>
              <a:t>Spectrum</a:t>
            </a:r>
          </a:p>
          <a:p>
            <a:pPr lvl="1"/>
            <a:r>
              <a:rPr lang="en-US" dirty="0"/>
              <a:t>FDX uses D3.1 downstream and new upstream channel definition</a:t>
            </a:r>
          </a:p>
          <a:p>
            <a:pPr lvl="1"/>
            <a:r>
              <a:rPr lang="en-US" dirty="0"/>
              <a:t>FDX US transmissions use spectrum allocated to DOCSIS 3.1 DS</a:t>
            </a:r>
          </a:p>
          <a:p>
            <a:pPr lvl="1"/>
            <a:r>
              <a:rPr lang="en-US" dirty="0"/>
              <a:t>Spectrum allocated to QAM video or legacy DOCSIS not used for FDX</a:t>
            </a:r>
          </a:p>
          <a:p>
            <a:r>
              <a:rPr lang="en-US" dirty="0"/>
              <a:t>FDX CM receives OR transmits at any time</a:t>
            </a:r>
          </a:p>
          <a:p>
            <a:r>
              <a:rPr lang="en-US" dirty="0"/>
              <a:t>DAA/CMTS simultaneously receives and transmits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073714" y="4724742"/>
            <a:ext cx="76548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9895BEA-64D8-4847-B87E-F83106E9A9D4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73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79757" y="133350"/>
            <a:ext cx="6400800" cy="632729"/>
          </a:xfrm>
          <a:prstGeom prst="rect">
            <a:avLst/>
          </a:prstGeom>
          <a:noFill/>
          <a:ln>
            <a:noFill/>
          </a:ln>
        </p:spPr>
        <p:txBody>
          <a:bodyPr vert="horz" lIns="51422" tIns="51422" rIns="51422" bIns="51422" rtlCol="0" anchor="t" anchorCtr="0">
            <a:noAutofit/>
          </a:bodyPr>
          <a:lstStyle/>
          <a:p>
            <a:pPr>
              <a:spcBef>
                <a:spcPts val="338"/>
              </a:spcBef>
              <a:buSzPct val="25000"/>
            </a:pPr>
            <a:r>
              <a:rPr lang="en-US" sz="3200" dirty="0">
                <a:solidFill>
                  <a:srgbClr val="000000"/>
                </a:solidFill>
                <a:sym typeface="Arial"/>
              </a:rPr>
              <a:t>Synergistic Relationships</a:t>
            </a:r>
            <a:endParaRPr lang="en-US" sz="3200" dirty="0">
              <a:solidFill>
                <a:srgbClr val="000000"/>
              </a:solidFill>
              <a:ea typeface="Arial"/>
              <a:cs typeface="Arial"/>
            </a:endParaRPr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29517" y="4743451"/>
            <a:ext cx="402167" cy="261938"/>
          </a:xfrm>
          <a:prstGeom prst="rect">
            <a:avLst/>
          </a:prstGeom>
        </p:spPr>
        <p:txBody>
          <a:bodyPr lIns="68573" tIns="34289" rIns="68573" bIns="34289"/>
          <a:lstStyle/>
          <a:p>
            <a:fld id="{47D9566A-FE59-4F68-9C69-8FCF91986037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9521"/>
            <a:ext cx="5534995" cy="338327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1896212" y="2895808"/>
            <a:ext cx="6927" cy="103216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35" y="3854690"/>
            <a:ext cx="1981750" cy="874929"/>
          </a:xfrm>
          <a:prstGeom prst="rect">
            <a:avLst/>
          </a:prstGeom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8073714" y="4724742"/>
            <a:ext cx="76548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9895BEA-64D8-4847-B87E-F83106E9A9D4}" type="slidenum">
              <a:rPr lang="en-US" smtClean="0"/>
              <a:pPr algn="ctr"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3600" y="1276350"/>
            <a:ext cx="2895600" cy="236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More evolution         in the access network now and in 2-3 years than in the             past 20 years !!</a:t>
            </a:r>
          </a:p>
        </p:txBody>
      </p:sp>
    </p:spTree>
    <p:extLst>
      <p:ext uri="{BB962C8B-B14F-4D97-AF65-F5344CB8AC3E}">
        <p14:creationId xmlns:p14="http://schemas.microsoft.com/office/powerpoint/2010/main" val="16206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47" y="824599"/>
            <a:ext cx="3956563" cy="680359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You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Jorge Salinger</a:t>
            </a:r>
          </a:p>
          <a:p>
            <a:r>
              <a:rPr lang="en-US" dirty="0"/>
              <a:t>VP, Access Architecture</a:t>
            </a:r>
          </a:p>
          <a:p>
            <a:r>
              <a:rPr lang="en-US" dirty="0">
                <a:solidFill>
                  <a:srgbClr val="0000FF"/>
                </a:solidFill>
              </a:rPr>
              <a:t>jorge_salinger@cable.comcast.com </a:t>
            </a:r>
          </a:p>
        </p:txBody>
      </p:sp>
      <p:pic>
        <p:nvPicPr>
          <p:cNvPr id="5" name="Picture 2" descr="http://3.bp.blogspot.com/_BQrgUk0UFVU/TAQYeEzMJeI/AAAAAAAAABg/0tTKDMecxyY/s1600/kkhkhjk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09558"/>
            <a:ext cx="3048000" cy="1890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73714" y="4724742"/>
            <a:ext cx="765486" cy="273844"/>
          </a:xfrm>
          <a:prstGeom prst="rect">
            <a:avLst/>
          </a:prstGeom>
        </p:spPr>
        <p:txBody>
          <a:bodyPr/>
          <a:lstStyle/>
          <a:p>
            <a:pPr algn="ctr"/>
            <a:fld id="{B9895BEA-64D8-4847-B87E-F83106E9A9D4}" type="slidenum">
              <a:rPr lang="en-US" b="0" smtClean="0"/>
              <a:pPr algn="ctr"/>
              <a:t>16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719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Comcast’s Access Network Plan Components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8073714" y="4724742"/>
            <a:ext cx="765486" cy="273844"/>
          </a:xfrm>
          <a:prstGeom prst="rect">
            <a:avLst/>
          </a:prstGeom>
        </p:spPr>
        <p:txBody>
          <a:bodyPr/>
          <a:lstStyle/>
          <a:p>
            <a:pPr algn="ctr"/>
            <a:fld id="{B9895BEA-64D8-4847-B87E-F83106E9A9D4}" type="slidenum">
              <a:rPr lang="en-US" b="0" smtClean="0"/>
              <a:pPr algn="ctr"/>
              <a:t>2</a:t>
            </a:fld>
            <a:endParaRPr lang="en-US" b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900" dirty="0"/>
              <a:t>DOCSIS</a:t>
            </a:r>
            <a:r>
              <a:rPr lang="en-US" sz="1900" baseline="30000" dirty="0"/>
              <a:t>®</a:t>
            </a:r>
            <a:r>
              <a:rPr lang="en-US" sz="1900" dirty="0"/>
              <a:t> 3.1</a:t>
            </a:r>
          </a:p>
          <a:p>
            <a:pPr lvl="1"/>
            <a:r>
              <a:rPr lang="en-US" sz="1900" dirty="0"/>
              <a:t>Gigabit to 100% of homes via HFC</a:t>
            </a:r>
          </a:p>
          <a:p>
            <a:r>
              <a:rPr lang="en-US" sz="1900" dirty="0"/>
              <a:t>Fiber Deep</a:t>
            </a:r>
          </a:p>
          <a:p>
            <a:pPr lvl="1"/>
            <a:r>
              <a:rPr lang="en-US" sz="1900" dirty="0"/>
              <a:t>More cost effective than node splits and FTTH</a:t>
            </a:r>
          </a:p>
          <a:p>
            <a:pPr lvl="1"/>
            <a:r>
              <a:rPr lang="en-US" sz="1900" dirty="0"/>
              <a:t>Additional capacity for DOCSIS 3.1</a:t>
            </a:r>
          </a:p>
          <a:p>
            <a:r>
              <a:rPr lang="en-US" sz="1900" dirty="0"/>
              <a:t>Distributed Architectures</a:t>
            </a:r>
          </a:p>
          <a:p>
            <a:pPr lvl="1"/>
            <a:r>
              <a:rPr lang="en-US" sz="1900" dirty="0"/>
              <a:t>More efficient HE architecture and better DOCSIS 3.1 performance</a:t>
            </a:r>
          </a:p>
          <a:p>
            <a:r>
              <a:rPr lang="en-US" sz="1900" dirty="0"/>
              <a:t>Full Duplex DOCSIS</a:t>
            </a:r>
          </a:p>
          <a:p>
            <a:pPr lvl="1"/>
            <a:r>
              <a:rPr lang="en-US" sz="1900" dirty="0"/>
              <a:t>Enable multi-gigabit upstream capacity</a:t>
            </a:r>
          </a:p>
          <a:p>
            <a:r>
              <a:rPr lang="en-US" sz="1900" dirty="0"/>
              <a:t>Fiber to the Home/Premise</a:t>
            </a:r>
          </a:p>
          <a:p>
            <a:pPr lvl="1"/>
            <a:r>
              <a:rPr lang="en-US" sz="1900" dirty="0" err="1"/>
              <a:t>Resi</a:t>
            </a:r>
            <a:r>
              <a:rPr lang="en-US" sz="1900" dirty="0"/>
              <a:t> new build, </a:t>
            </a:r>
            <a:r>
              <a:rPr lang="en-US" sz="1900" dirty="0" err="1"/>
              <a:t>RFoG</a:t>
            </a:r>
            <a:r>
              <a:rPr lang="en-US" sz="1900" dirty="0"/>
              <a:t>/10G EPON/NG EPON, biz </a:t>
            </a:r>
            <a:r>
              <a:rPr lang="en-US" sz="1900" dirty="0" err="1"/>
              <a:t>MetroE</a:t>
            </a:r>
            <a:r>
              <a:rPr lang="en-US" sz="1900" dirty="0"/>
              <a:t> services, 2 Gig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656038"/>
            <a:ext cx="1676400" cy="1240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183" y="742957"/>
            <a:ext cx="3866218" cy="762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3325056"/>
            <a:ext cx="2832100" cy="99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rot="16200000">
            <a:off x="5133975" y="2124075"/>
            <a:ext cx="1085850" cy="8382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/>
            <a:r>
              <a:rPr lang="en-US" sz="1200" b="1" dirty="0"/>
              <a:t>Here now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81" y="57150"/>
            <a:ext cx="8229601" cy="525978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DOCSIS</a:t>
            </a:r>
            <a:r>
              <a:rPr lang="en-US" sz="3200" baseline="30000" dirty="0">
                <a:solidFill>
                  <a:srgbClr val="000000"/>
                </a:solidFill>
              </a:rPr>
              <a:t>®</a:t>
            </a:r>
            <a:r>
              <a:rPr lang="en-US" sz="3200" dirty="0">
                <a:solidFill>
                  <a:srgbClr val="000000"/>
                </a:solidFill>
              </a:rPr>
              <a:t> 3.1 Deployment Underway at Comcast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66877" y="685808"/>
            <a:ext cx="6353124" cy="1882053"/>
            <a:chOff x="339601" y="1242599"/>
            <a:chExt cx="7204199" cy="2690217"/>
          </a:xfrm>
        </p:grpSpPr>
        <p:sp>
          <p:nvSpPr>
            <p:cNvPr id="10" name="Chevron 9"/>
            <p:cNvSpPr/>
            <p:nvPr/>
          </p:nvSpPr>
          <p:spPr>
            <a:xfrm>
              <a:off x="609600" y="2047854"/>
              <a:ext cx="1447800" cy="838201"/>
            </a:xfrm>
            <a:prstGeom prst="chevron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rIns="0" anchor="ctr"/>
            <a:lstStyle/>
            <a:p>
              <a:pPr algn="ctr" defTabSz="5142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Initial D3.0</a:t>
              </a:r>
            </a:p>
          </p:txBody>
        </p:sp>
        <p:sp>
          <p:nvSpPr>
            <p:cNvPr id="11" name="TextBox 104"/>
            <p:cNvSpPr txBox="1">
              <a:spLocks noChangeArrowheads="1"/>
            </p:cNvSpPr>
            <p:nvPr/>
          </p:nvSpPr>
          <p:spPr bwMode="auto">
            <a:xfrm>
              <a:off x="609600" y="1395413"/>
              <a:ext cx="1447800" cy="659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Few 1.0/1.1</a:t>
              </a:r>
            </a:p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Lots of 2.0</a:t>
              </a:r>
            </a:p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Some 3.0</a:t>
              </a:r>
            </a:p>
          </p:txBody>
        </p:sp>
        <p:sp>
          <p:nvSpPr>
            <p:cNvPr id="12" name="TextBox 104"/>
            <p:cNvSpPr txBox="1">
              <a:spLocks noChangeArrowheads="1"/>
            </p:cNvSpPr>
            <p:nvPr/>
          </p:nvSpPr>
          <p:spPr bwMode="auto">
            <a:xfrm rot="16200000">
              <a:off x="-168496" y="1750696"/>
              <a:ext cx="1295399" cy="279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b="1" dirty="0">
                  <a:solidFill>
                    <a:prstClr val="black"/>
                  </a:solidFill>
                </a:rPr>
                <a:t>CPE Devices</a:t>
              </a:r>
            </a:p>
          </p:txBody>
        </p:sp>
        <p:sp>
          <p:nvSpPr>
            <p:cNvPr id="13" name="TextBox 104"/>
            <p:cNvSpPr txBox="1">
              <a:spLocks noChangeArrowheads="1"/>
            </p:cNvSpPr>
            <p:nvPr/>
          </p:nvSpPr>
          <p:spPr bwMode="auto">
            <a:xfrm rot="16200000">
              <a:off x="-340740" y="2973269"/>
              <a:ext cx="1639889" cy="279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b="1" dirty="0">
                  <a:solidFill>
                    <a:prstClr val="black"/>
                  </a:solidFill>
                </a:rPr>
                <a:t>HE Equipment</a:t>
              </a:r>
            </a:p>
          </p:txBody>
        </p:sp>
        <p:sp>
          <p:nvSpPr>
            <p:cNvPr id="14" name="TextBox 104"/>
            <p:cNvSpPr txBox="1">
              <a:spLocks noChangeArrowheads="1"/>
            </p:cNvSpPr>
            <p:nvPr/>
          </p:nvSpPr>
          <p:spPr bwMode="auto">
            <a:xfrm>
              <a:off x="609600" y="2946450"/>
              <a:ext cx="1447800" cy="83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5-42/65 MHz US</a:t>
              </a:r>
            </a:p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3.0 CMTS</a:t>
              </a:r>
            </a:p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DS Bonding</a:t>
              </a:r>
            </a:p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Legacy OOB</a:t>
              </a:r>
            </a:p>
          </p:txBody>
        </p:sp>
        <p:sp>
          <p:nvSpPr>
            <p:cNvPr id="15" name="Chevron 14"/>
            <p:cNvSpPr/>
            <p:nvPr/>
          </p:nvSpPr>
          <p:spPr>
            <a:xfrm>
              <a:off x="1981200" y="2047854"/>
              <a:ext cx="1447800" cy="838201"/>
            </a:xfrm>
            <a:prstGeom prst="chevron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rIns="0" anchor="ctr"/>
            <a:lstStyle/>
            <a:p>
              <a:pPr algn="ctr" defTabSz="5142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Broad D3.0</a:t>
              </a:r>
            </a:p>
          </p:txBody>
        </p:sp>
        <p:sp>
          <p:nvSpPr>
            <p:cNvPr id="16" name="TextBox 104"/>
            <p:cNvSpPr txBox="1">
              <a:spLocks noChangeArrowheads="1"/>
            </p:cNvSpPr>
            <p:nvPr/>
          </p:nvSpPr>
          <p:spPr bwMode="auto">
            <a:xfrm>
              <a:off x="1981199" y="1497015"/>
              <a:ext cx="1447800" cy="48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Remove 1.0/1.1</a:t>
              </a:r>
            </a:p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More 3.0</a:t>
              </a:r>
            </a:p>
          </p:txBody>
        </p:sp>
        <p:sp>
          <p:nvSpPr>
            <p:cNvPr id="17" name="TextBox 104"/>
            <p:cNvSpPr txBox="1">
              <a:spLocks noChangeArrowheads="1"/>
            </p:cNvSpPr>
            <p:nvPr/>
          </p:nvSpPr>
          <p:spPr bwMode="auto">
            <a:xfrm>
              <a:off x="1981199" y="2946450"/>
              <a:ext cx="1447800" cy="83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3.0 CCAP</a:t>
              </a:r>
            </a:p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More DS Bonding</a:t>
              </a:r>
            </a:p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US Bonding</a:t>
              </a:r>
            </a:p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S-CDMA</a:t>
              </a:r>
            </a:p>
          </p:txBody>
        </p:sp>
        <p:sp>
          <p:nvSpPr>
            <p:cNvPr id="18" name="Chevron 17"/>
            <p:cNvSpPr/>
            <p:nvPr/>
          </p:nvSpPr>
          <p:spPr>
            <a:xfrm>
              <a:off x="3352800" y="2047854"/>
              <a:ext cx="1447800" cy="838201"/>
            </a:xfrm>
            <a:prstGeom prst="chevron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rIns="0" anchor="ctr"/>
            <a:lstStyle/>
            <a:p>
              <a:pPr algn="ctr" defTabSz="5142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3.1 CPE</a:t>
              </a:r>
            </a:p>
          </p:txBody>
        </p:sp>
        <p:sp>
          <p:nvSpPr>
            <p:cNvPr id="19" name="TextBox 104"/>
            <p:cNvSpPr txBox="1">
              <a:spLocks noChangeArrowheads="1"/>
            </p:cNvSpPr>
            <p:nvPr/>
          </p:nvSpPr>
          <p:spPr bwMode="auto">
            <a:xfrm>
              <a:off x="3352801" y="1497015"/>
              <a:ext cx="1447800" cy="48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Many 3.0</a:t>
              </a:r>
            </a:p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Begin deploy 3.1</a:t>
              </a:r>
            </a:p>
          </p:txBody>
        </p:sp>
        <p:sp>
          <p:nvSpPr>
            <p:cNvPr id="20" name="TextBox 104"/>
            <p:cNvSpPr txBox="1">
              <a:spLocks noChangeArrowheads="1"/>
            </p:cNvSpPr>
            <p:nvPr/>
          </p:nvSpPr>
          <p:spPr bwMode="auto">
            <a:xfrm>
              <a:off x="3352801" y="2946455"/>
              <a:ext cx="1073926" cy="48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3.0 CCAP</a:t>
              </a:r>
            </a:p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More DS &amp; US bonding</a:t>
              </a:r>
            </a:p>
          </p:txBody>
        </p:sp>
        <p:sp>
          <p:nvSpPr>
            <p:cNvPr id="21" name="Chevron 20"/>
            <p:cNvSpPr/>
            <p:nvPr/>
          </p:nvSpPr>
          <p:spPr>
            <a:xfrm>
              <a:off x="4724400" y="2047854"/>
              <a:ext cx="1447800" cy="838201"/>
            </a:xfrm>
            <a:prstGeom prst="chevron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rIns="0" anchor="ctr"/>
            <a:lstStyle/>
            <a:p>
              <a:pPr algn="ctr" defTabSz="5142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3.1 DS CCAP</a:t>
              </a:r>
            </a:p>
          </p:txBody>
        </p:sp>
        <p:sp>
          <p:nvSpPr>
            <p:cNvPr id="22" name="TextBox 104"/>
            <p:cNvSpPr txBox="1">
              <a:spLocks noChangeArrowheads="1"/>
            </p:cNvSpPr>
            <p:nvPr/>
          </p:nvSpPr>
          <p:spPr bwMode="auto">
            <a:xfrm>
              <a:off x="4648199" y="2946450"/>
              <a:ext cx="1447800" cy="659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3.1 CCAP</a:t>
              </a:r>
            </a:p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Begin 3.1 DS </a:t>
              </a:r>
            </a:p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Expand DS</a:t>
              </a:r>
            </a:p>
          </p:txBody>
        </p:sp>
        <p:sp>
          <p:nvSpPr>
            <p:cNvPr id="23" name="TextBox 104"/>
            <p:cNvSpPr txBox="1">
              <a:spLocks noChangeArrowheads="1"/>
            </p:cNvSpPr>
            <p:nvPr/>
          </p:nvSpPr>
          <p:spPr bwMode="auto">
            <a:xfrm>
              <a:off x="4571999" y="1497015"/>
              <a:ext cx="1447800" cy="48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Lots of 3.0</a:t>
              </a:r>
            </a:p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More 3.1</a:t>
              </a:r>
            </a:p>
          </p:txBody>
        </p:sp>
        <p:sp>
          <p:nvSpPr>
            <p:cNvPr id="24" name="Chevron 23"/>
            <p:cNvSpPr/>
            <p:nvPr/>
          </p:nvSpPr>
          <p:spPr>
            <a:xfrm>
              <a:off x="6096000" y="2061128"/>
              <a:ext cx="1447800" cy="838201"/>
            </a:xfrm>
            <a:prstGeom prst="chevron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rIns="0" anchor="ctr"/>
            <a:lstStyle/>
            <a:p>
              <a:pPr algn="ctr" defTabSz="5142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3.1 US CCAP</a:t>
              </a:r>
            </a:p>
          </p:txBody>
        </p:sp>
        <p:sp>
          <p:nvSpPr>
            <p:cNvPr id="25" name="TextBox 104"/>
            <p:cNvSpPr txBox="1">
              <a:spLocks noChangeArrowheads="1"/>
            </p:cNvSpPr>
            <p:nvPr/>
          </p:nvSpPr>
          <p:spPr bwMode="auto">
            <a:xfrm>
              <a:off x="6019800" y="2949627"/>
              <a:ext cx="1447800" cy="307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Begin 3.1 US OFDMA</a:t>
              </a:r>
            </a:p>
          </p:txBody>
        </p:sp>
        <p:sp>
          <p:nvSpPr>
            <p:cNvPr id="26" name="TextBox 104"/>
            <p:cNvSpPr txBox="1">
              <a:spLocks noChangeArrowheads="1"/>
            </p:cNvSpPr>
            <p:nvPr/>
          </p:nvSpPr>
          <p:spPr bwMode="auto">
            <a:xfrm>
              <a:off x="5943600" y="1560515"/>
              <a:ext cx="1447800" cy="307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51428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800" dirty="0">
                  <a:solidFill>
                    <a:prstClr val="black"/>
                  </a:solidFill>
                </a:rPr>
                <a:t>Lots of 3.1</a:t>
              </a: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686050"/>
            <a:ext cx="3886200" cy="19549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1" y="3200405"/>
            <a:ext cx="2608730" cy="13511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684860" y="4163445"/>
            <a:ext cx="304800" cy="114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1"/>
          <p:cNvSpPr txBox="1">
            <a:spLocks/>
          </p:cNvSpPr>
          <p:nvPr/>
        </p:nvSpPr>
        <p:spPr>
          <a:xfrm>
            <a:off x="8073714" y="4724742"/>
            <a:ext cx="76548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9895BEA-64D8-4847-B87E-F83106E9A9D4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6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617" y="1809750"/>
            <a:ext cx="841983" cy="1447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Helvetica Neue"/>
                <a:cs typeface="Helvetica Neue"/>
              </a:rPr>
              <a:t>Target DOCSIS 3.1 to 100% of the Comcast footprint</a:t>
            </a:r>
          </a:p>
          <a:p>
            <a:pPr lvl="1"/>
            <a:r>
              <a:rPr lang="en-US" sz="2000" dirty="0">
                <a:latin typeface="Helvetica Neue"/>
                <a:cs typeface="Helvetica Neue"/>
              </a:rPr>
              <a:t>Very large plan in execution across all regions</a:t>
            </a:r>
          </a:p>
          <a:p>
            <a:pPr lvl="1"/>
            <a:r>
              <a:rPr lang="en-US" sz="2000" dirty="0">
                <a:latin typeface="Helvetica Neue"/>
                <a:cs typeface="Helvetica Neue"/>
              </a:rPr>
              <a:t>35% in 2016 - 70% in 2017 – rest in 2018</a:t>
            </a:r>
          </a:p>
          <a:p>
            <a:r>
              <a:rPr lang="en-US" sz="2000" dirty="0">
                <a:latin typeface="Helvetica Neue"/>
                <a:cs typeface="Helvetica Neue"/>
              </a:rPr>
              <a:t>Started deployment with XB6 gateway</a:t>
            </a:r>
          </a:p>
          <a:p>
            <a:pPr lvl="1"/>
            <a:r>
              <a:rPr lang="en-US" sz="2000" dirty="0">
                <a:latin typeface="Helvetica Neue"/>
                <a:cs typeface="Helvetica Neue"/>
              </a:rPr>
              <a:t>Initiated deployment in 2016 with TC4400-CMT</a:t>
            </a:r>
          </a:p>
          <a:p>
            <a:r>
              <a:rPr lang="en-US" sz="2000" dirty="0">
                <a:latin typeface="Helvetica Neue"/>
                <a:cs typeface="Helvetica Neue"/>
              </a:rPr>
              <a:t>Service installation tools are very important</a:t>
            </a:r>
          </a:p>
          <a:p>
            <a:pPr lvl="1"/>
            <a:r>
              <a:rPr lang="en-US" sz="2000" dirty="0">
                <a:latin typeface="Helvetica Neue"/>
                <a:cs typeface="Helvetica Neue"/>
              </a:rPr>
              <a:t>New tools to measure OFDM channel performance</a:t>
            </a:r>
          </a:p>
          <a:p>
            <a:pPr lvl="1"/>
            <a:r>
              <a:rPr lang="en-US" sz="2000" dirty="0">
                <a:latin typeface="Helvetica Neue"/>
                <a:cs typeface="Helvetica Neue"/>
              </a:rPr>
              <a:t>Optimize CCAP </a:t>
            </a:r>
            <a:r>
              <a:rPr lang="en-US" sz="2000" dirty="0" err="1">
                <a:latin typeface="Helvetica Neue"/>
                <a:cs typeface="Helvetica Neue"/>
              </a:rPr>
              <a:t>config</a:t>
            </a:r>
            <a:r>
              <a:rPr lang="en-US" sz="2000" dirty="0">
                <a:latin typeface="Helvetica Neue"/>
                <a:cs typeface="Helvetica Neue"/>
              </a:rPr>
              <a:t> with Profile Management System</a:t>
            </a:r>
          </a:p>
          <a:p>
            <a:pPr lvl="1"/>
            <a:r>
              <a:rPr lang="en-US" sz="2000" dirty="0">
                <a:latin typeface="Helvetica Neue"/>
                <a:cs typeface="Helvetica Neue"/>
              </a:rPr>
              <a:t>Technical &amp; operational changes from DOCSIS 3.0</a:t>
            </a:r>
          </a:p>
          <a:p>
            <a:r>
              <a:rPr lang="en-US" sz="2000" dirty="0">
                <a:latin typeface="Helvetica Neue"/>
                <a:cs typeface="Helvetica Neue"/>
              </a:rPr>
              <a:t>Training is fundamental to develop understanding</a:t>
            </a:r>
          </a:p>
          <a:p>
            <a:pPr lvl="1"/>
            <a:r>
              <a:rPr lang="en-US" sz="2000" dirty="0">
                <a:latin typeface="Helvetica Neue"/>
                <a:cs typeface="Helvetica Neue"/>
              </a:rPr>
              <a:t>Qualify customer’s equipment</a:t>
            </a:r>
          </a:p>
          <a:p>
            <a:pPr lvl="1"/>
            <a:r>
              <a:rPr lang="en-US" sz="2000" dirty="0">
                <a:latin typeface="Helvetica Neue"/>
                <a:cs typeface="Helvetica Neue"/>
              </a:rPr>
              <a:t>Provide speed testing capable of Gigabit speeds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8" y="133350"/>
            <a:ext cx="8229601" cy="52597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Helvetica Neue"/>
                <a:cs typeface="Helvetica Neue"/>
              </a:rPr>
              <a:t>Comcast’s Focus on DOCSIS 3.1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77" y="4928862"/>
            <a:ext cx="321733" cy="189238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514277">
              <a:defRPr/>
            </a:pPr>
            <a:fld id="{2F5CCB13-0A32-4557-88E9-079F0C330695}" type="slidenum">
              <a:rPr lang="en-US" kern="0" smtClean="0">
                <a:solidFill>
                  <a:prstClr val="white"/>
                </a:solidFill>
              </a:rPr>
              <a:pPr defTabSz="514277">
                <a:defRPr/>
              </a:pPr>
              <a:t>4</a:t>
            </a:fld>
            <a:endParaRPr lang="en-US" kern="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481" y="514350"/>
            <a:ext cx="1753340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3412930"/>
            <a:ext cx="730197" cy="1368620"/>
          </a:xfrm>
          <a:prstGeom prst="rect">
            <a:avLst/>
          </a:prstGeom>
        </p:spPr>
      </p:pic>
      <p:sp>
        <p:nvSpPr>
          <p:cNvPr id="12" name="Slide Number Placeholder 1"/>
          <p:cNvSpPr txBox="1">
            <a:spLocks/>
          </p:cNvSpPr>
          <p:nvPr/>
        </p:nvSpPr>
        <p:spPr>
          <a:xfrm>
            <a:off x="8073714" y="4724742"/>
            <a:ext cx="76548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9895BEA-64D8-4847-B87E-F83106E9A9D4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24"/>
          <p:cNvSpPr txBox="1">
            <a:spLocks/>
          </p:cNvSpPr>
          <p:nvPr/>
        </p:nvSpPr>
        <p:spPr>
          <a:xfrm>
            <a:off x="244706" y="117099"/>
            <a:ext cx="8229601" cy="789072"/>
          </a:xfrm>
          <a:prstGeom prst="rect">
            <a:avLst/>
          </a:prstGeom>
          <a:noFill/>
          <a:ln>
            <a:noFill/>
          </a:ln>
        </p:spPr>
        <p:txBody>
          <a:bodyPr lIns="68561" tIns="68561" rIns="68561" bIns="68561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Calibri"/>
              <a:buNone/>
              <a:defRPr sz="2400" b="1" i="0" u="none" strike="noStrike" cap="none">
                <a:solidFill>
                  <a:srgbClr val="7F7F7F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20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20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20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20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50"/>
              </a:spcBef>
            </a:pPr>
            <a:endParaRPr lang="en-US" b="0" i="1" dirty="0">
              <a:sym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619" y="38660"/>
            <a:ext cx="7179941" cy="55189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Fiber Deep: Primary HFC Evolution Tool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820611" y="1276450"/>
            <a:ext cx="3200559" cy="2828114"/>
          </a:xfrm>
          <a:prstGeom prst="rect">
            <a:avLst/>
          </a:prstGeom>
        </p:spPr>
        <p:txBody>
          <a:bodyPr lIns="68573" tIns="34289" rIns="68573" bIns="34289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100" i="1" dirty="0"/>
              <a:t>Passive coax</a:t>
            </a:r>
          </a:p>
          <a:p>
            <a:r>
              <a:rPr lang="en-US" sz="2100" i="1" dirty="0"/>
              <a:t>More spectrum</a:t>
            </a:r>
          </a:p>
          <a:p>
            <a:r>
              <a:rPr lang="en-US" sz="2100" i="1" dirty="0"/>
              <a:t>Flexible spectrum</a:t>
            </a:r>
          </a:p>
          <a:p>
            <a:r>
              <a:rPr lang="en-US" sz="2100" i="1" dirty="0"/>
              <a:t>Smaller serving groups</a:t>
            </a:r>
          </a:p>
          <a:p>
            <a:r>
              <a:rPr lang="en-US" sz="2100" i="1" dirty="0"/>
              <a:t>Convenient access for FTTP</a:t>
            </a:r>
          </a:p>
          <a:p>
            <a:r>
              <a:rPr lang="en-US" sz="2100" i="1" dirty="0"/>
              <a:t>Cost effective long-term approach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0" y="740405"/>
            <a:ext cx="5464788" cy="3435810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8073714" y="4724742"/>
            <a:ext cx="76548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9895BEA-64D8-4847-B87E-F83106E9A9D4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7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81" y="57150"/>
            <a:ext cx="8650219" cy="525978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sym typeface="Arial"/>
              </a:rPr>
              <a:t>Fiber Deep 85 MHz Mid-Split – Customer Trial Live Today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806" y="2721430"/>
            <a:ext cx="3562910" cy="1995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34" y="892460"/>
            <a:ext cx="4757057" cy="38019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Shape 25"/>
          <p:cNvSpPr txBox="1">
            <a:spLocks noGrp="1"/>
          </p:cNvSpPr>
          <p:nvPr>
            <p:ph type="body" idx="1"/>
          </p:nvPr>
        </p:nvSpPr>
        <p:spPr>
          <a:xfrm>
            <a:off x="4943303" y="881956"/>
            <a:ext cx="4026525" cy="1730618"/>
          </a:xfrm>
          <a:prstGeom prst="rect">
            <a:avLst/>
          </a:prstGeom>
          <a:noFill/>
          <a:ln>
            <a:noFill/>
          </a:ln>
        </p:spPr>
        <p:txBody>
          <a:bodyPr lIns="68561" tIns="68561" rIns="68561" bIns="68561" anchor="t" anchorCtr="0">
            <a:noAutofit/>
          </a:bodyPr>
          <a:lstStyle/>
          <a:p>
            <a:pPr marL="342857" indent="-238095">
              <a:spcBef>
                <a:spcPts val="0"/>
              </a:spcBef>
              <a:buClrTx/>
              <a:buFont typeface="Arial"/>
            </a:pPr>
            <a:r>
              <a:rPr lang="en-US" sz="1400" dirty="0">
                <a:latin typeface="+mj-lt"/>
                <a:ea typeface="Arial"/>
                <a:cs typeface="Arial"/>
                <a:sym typeface="Arial"/>
              </a:rPr>
              <a:t>October 2016 kicked-off in West Division</a:t>
            </a:r>
          </a:p>
          <a:p>
            <a:pPr marL="342857" indent="-238095">
              <a:spcBef>
                <a:spcPts val="0"/>
              </a:spcBef>
              <a:buClrTx/>
              <a:buFont typeface="Arial"/>
            </a:pPr>
            <a:r>
              <a:rPr lang="en-US" sz="1400" dirty="0">
                <a:latin typeface="+mj-lt"/>
                <a:ea typeface="Arial"/>
                <a:cs typeface="Arial"/>
                <a:sym typeface="Arial"/>
              </a:rPr>
              <a:t>Use of “Special’ 85 MHz-capable XB3</a:t>
            </a:r>
          </a:p>
          <a:p>
            <a:pPr marL="342857" indent="-238095">
              <a:spcBef>
                <a:spcPts val="0"/>
              </a:spcBef>
              <a:buClrTx/>
              <a:buFont typeface="Arial"/>
            </a:pPr>
            <a:r>
              <a:rPr lang="en-US" sz="1400" dirty="0">
                <a:latin typeface="+mj-lt"/>
                <a:ea typeface="Arial"/>
                <a:cs typeface="Arial"/>
                <a:sym typeface="Arial"/>
              </a:rPr>
              <a:t>First actual use of &gt;42 MHz with XB6 availability (switchable diplexer)</a:t>
            </a:r>
          </a:p>
          <a:p>
            <a:pPr marL="342857" indent="-238095">
              <a:spcBef>
                <a:spcPts val="0"/>
              </a:spcBef>
              <a:buClrTx/>
              <a:buFont typeface="Arial"/>
            </a:pPr>
            <a:r>
              <a:rPr lang="en-US" sz="1400" dirty="0">
                <a:latin typeface="+mj-lt"/>
                <a:ea typeface="Arial"/>
                <a:cs typeface="Arial"/>
                <a:sym typeface="Arial"/>
              </a:rPr>
              <a:t>Estimate in 2H ‘17 will have the capability to offer a 100 Mbps services in Fiber Deep markets to D3.1 1G customers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073714" y="4724742"/>
            <a:ext cx="76548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9895BEA-64D8-4847-B87E-F83106E9A9D4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6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76400" y="857250"/>
            <a:ext cx="2057400" cy="1028700"/>
            <a:chOff x="381000" y="1885950"/>
            <a:chExt cx="2514600" cy="2362200"/>
          </a:xfrm>
        </p:grpSpPr>
        <p:sp>
          <p:nvSpPr>
            <p:cNvPr id="21" name="Rectangle 20"/>
            <p:cNvSpPr/>
            <p:nvPr/>
          </p:nvSpPr>
          <p:spPr>
            <a:xfrm>
              <a:off x="381000" y="1885950"/>
              <a:ext cx="2514600" cy="2362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1962150"/>
              <a:ext cx="2350245" cy="2250569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566" y="57155"/>
            <a:ext cx="8267234" cy="632729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Fiber Deep is Awesome . . . But . . .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4114800" y="742950"/>
            <a:ext cx="4114800" cy="1657350"/>
          </a:xfrm>
          <a:prstGeom prst="rect">
            <a:avLst/>
          </a:prstGeom>
        </p:spPr>
        <p:txBody>
          <a:bodyPr vert="horz" lIns="68573" tIns="34289" rIns="68573" bIns="3428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5"/>
              </a:spcBef>
              <a:buClr>
                <a:srgbClr val="0033CC"/>
              </a:buClr>
            </a:pPr>
            <a:r>
              <a:rPr lang="en-US" sz="1800" dirty="0">
                <a:solidFill>
                  <a:schemeClr val="tx1"/>
                </a:solidFill>
              </a:rPr>
              <a:t>+10x Fiber Deep nodes</a:t>
            </a:r>
          </a:p>
          <a:p>
            <a:pPr>
              <a:spcBef>
                <a:spcPts val="225"/>
              </a:spcBef>
              <a:buClr>
                <a:srgbClr val="0033CC"/>
              </a:buClr>
            </a:pPr>
            <a:r>
              <a:rPr lang="en-US" sz="1800" dirty="0">
                <a:solidFill>
                  <a:schemeClr val="tx1"/>
                </a:solidFill>
              </a:rPr>
              <a:t>Very small service groups</a:t>
            </a:r>
          </a:p>
          <a:p>
            <a:pPr>
              <a:spcBef>
                <a:spcPts val="225"/>
              </a:spcBef>
              <a:buClr>
                <a:srgbClr val="0033CC"/>
              </a:buClr>
            </a:pPr>
            <a:r>
              <a:rPr lang="en-US" sz="1800" dirty="0">
                <a:solidFill>
                  <a:schemeClr val="tx1"/>
                </a:solidFill>
              </a:rPr>
              <a:t>Very efficient for narrowcast</a:t>
            </a:r>
          </a:p>
          <a:p>
            <a:pPr>
              <a:spcBef>
                <a:spcPts val="225"/>
              </a:spcBef>
              <a:buClr>
                <a:srgbClr val="0033CC"/>
              </a:buClr>
            </a:pPr>
            <a:r>
              <a:rPr lang="en-US" sz="1800" dirty="0">
                <a:solidFill>
                  <a:schemeClr val="tx1"/>
                </a:solidFill>
              </a:rPr>
              <a:t>Fiber within 1K </a:t>
            </a:r>
            <a:r>
              <a:rPr lang="en-US" sz="1800" dirty="0" err="1">
                <a:solidFill>
                  <a:schemeClr val="tx1"/>
                </a:solidFill>
              </a:rPr>
              <a:t>ft</a:t>
            </a:r>
            <a:r>
              <a:rPr lang="en-US" sz="1800" dirty="0">
                <a:solidFill>
                  <a:schemeClr val="tx1"/>
                </a:solidFill>
              </a:rPr>
              <a:t> of homes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721958"/>
              </p:ext>
            </p:extLst>
          </p:nvPr>
        </p:nvGraphicFramePr>
        <p:xfrm>
          <a:off x="1205003" y="2240597"/>
          <a:ext cx="7253199" cy="2098273"/>
        </p:xfrm>
        <a:graphic>
          <a:graphicData uri="http://schemas.openxmlformats.org/drawingml/2006/table">
            <a:tbl>
              <a:tblPr firstRow="1"/>
              <a:tblGrid>
                <a:gridCol w="107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9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Architecture</a:t>
                      </a:r>
                    </a:p>
                  </a:txBody>
                  <a:tcPr marL="68580" marR="68580" marT="25718" marB="2571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dirty="0">
                          <a:solidFill>
                            <a:schemeClr val="bg1"/>
                          </a:solidFill>
                        </a:rPr>
                        <a:t>Space</a:t>
                      </a:r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 Utilization</a:t>
                      </a:r>
                      <a:endParaRPr lang="en-US" sz="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25718" marB="2571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Today</a:t>
                      </a:r>
                    </a:p>
                    <a:p>
                      <a:r>
                        <a:rPr lang="en-US" sz="600" b="1" dirty="0"/>
                        <a:t>Non-Fiber Deep</a:t>
                      </a:r>
                    </a:p>
                    <a:p>
                      <a:r>
                        <a:rPr lang="en-US" sz="600" b="1" dirty="0"/>
                        <a:t>Gen 1 Line Cards</a:t>
                      </a:r>
                    </a:p>
                  </a:txBody>
                  <a:tcPr marL="68580" marR="68580" marT="25718" marB="25718" anchor="ctr">
                    <a:lnL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/>
                        <a:t>~10 </a:t>
                      </a:r>
                    </a:p>
                    <a:p>
                      <a:r>
                        <a:rPr lang="en-US" sz="600" dirty="0"/>
                        <a:t>Racks</a:t>
                      </a:r>
                    </a:p>
                    <a:p>
                      <a:r>
                        <a:rPr lang="en-US" sz="600" dirty="0"/>
                        <a:t>All-in</a:t>
                      </a:r>
                    </a:p>
                  </a:txBody>
                  <a:tcPr marL="68580" marR="68580" marT="25718" marB="25718" anchor="ctr">
                    <a:lnL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b="1" dirty="0"/>
                        <a:t>Today</a:t>
                      </a:r>
                    </a:p>
                    <a:p>
                      <a:r>
                        <a:rPr lang="en-US" sz="600" b="1" dirty="0"/>
                        <a:t>Fiber Deep CCAP Gen 1 Line Cards</a:t>
                      </a:r>
                    </a:p>
                  </a:txBody>
                  <a:tcPr marL="68580" marR="68580" marT="25718" marB="25718" anchor="ctr">
                    <a:lnL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/>
                        <a:t>3x</a:t>
                      </a:r>
                    </a:p>
                    <a:p>
                      <a:r>
                        <a:rPr lang="en-US" sz="600" dirty="0"/>
                        <a:t>To</a:t>
                      </a:r>
                    </a:p>
                    <a:p>
                      <a:r>
                        <a:rPr lang="en-US" sz="600" dirty="0"/>
                        <a:t>4x</a:t>
                      </a:r>
                    </a:p>
                  </a:txBody>
                  <a:tcPr marL="68580" marR="68580" marT="25718" marB="25718" anchor="ctr">
                    <a:lnL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u="none" strike="noStrike" cap="none" dirty="0">
                          <a:sym typeface="Arial"/>
                        </a:rPr>
                        <a:t>RPHY or RMACPHY Plus HW Core</a:t>
                      </a:r>
                      <a:endParaRPr lang="en-US" sz="6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25718" marB="25718" anchor="ctr">
                    <a:lnL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Less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Than</a:t>
                      </a:r>
                      <a:endParaRPr lang="en-US" sz="6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Today</a:t>
                      </a:r>
                      <a:endParaRPr lang="en-US" sz="6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25718" marB="25718" anchor="ctr">
                    <a:lnL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/>
                        <a:t>RPHY or RMACPHY Plus Virtualized Core</a:t>
                      </a:r>
                    </a:p>
                  </a:txBody>
                  <a:tcPr marL="68580" marR="68580" marT="25718" marB="25718" anchor="ctr">
                    <a:lnL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600" dirty="0"/>
                        <a:t>Even</a:t>
                      </a:r>
                    </a:p>
                    <a:p>
                      <a:r>
                        <a:rPr lang="en-US" sz="600" dirty="0"/>
                        <a:t>Less</a:t>
                      </a:r>
                    </a:p>
                    <a:p>
                      <a:r>
                        <a:rPr lang="en-US" sz="600" dirty="0"/>
                        <a:t>Space</a:t>
                      </a:r>
                    </a:p>
                  </a:txBody>
                  <a:tcPr marL="68580" marR="68580" marT="25718" marB="25718" anchor="ctr">
                    <a:lnL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799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hape 222"/>
          <p:cNvSpPr/>
          <p:nvPr/>
        </p:nvSpPr>
        <p:spPr>
          <a:xfrm rot="5400000">
            <a:off x="467285" y="2700745"/>
            <a:ext cx="977265" cy="348616"/>
          </a:xfrm>
          <a:prstGeom prst="rect">
            <a:avLst/>
          </a:prstGeom>
          <a:solidFill>
            <a:srgbClr val="003359"/>
          </a:solidFill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2" tIns="25706" rIns="51422" bIns="25706" anchor="ctr" anchorCtr="0">
            <a:noAutofit/>
          </a:bodyPr>
          <a:lstStyle/>
          <a:p>
            <a:pPr algn="ctr">
              <a:buSzPct val="25000"/>
              <a:defRPr/>
            </a:pPr>
            <a:r>
              <a:rPr lang="en-US" sz="800" b="1" dirty="0">
                <a:solidFill>
                  <a:srgbClr val="FFFFFF"/>
                </a:solidFill>
              </a:rPr>
              <a:t>Current Approach</a:t>
            </a:r>
          </a:p>
        </p:txBody>
      </p:sp>
      <p:sp>
        <p:nvSpPr>
          <p:cNvPr id="13" name="Shape 222"/>
          <p:cNvSpPr/>
          <p:nvPr/>
        </p:nvSpPr>
        <p:spPr>
          <a:xfrm rot="5400000">
            <a:off x="469844" y="3673224"/>
            <a:ext cx="972157" cy="348616"/>
          </a:xfrm>
          <a:prstGeom prst="rect">
            <a:avLst/>
          </a:prstGeom>
          <a:solidFill>
            <a:srgbClr val="003359"/>
          </a:solidFill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2" tIns="25706" rIns="51422" bIns="25706" anchor="ctr" anchorCtr="0">
            <a:noAutofit/>
          </a:bodyPr>
          <a:lstStyle/>
          <a:p>
            <a:pPr algn="ctr">
              <a:buSzPct val="25000"/>
              <a:defRPr/>
            </a:pPr>
            <a:r>
              <a:rPr lang="en-US" sz="800" b="1" dirty="0">
                <a:solidFill>
                  <a:srgbClr val="FFFFFF"/>
                </a:solidFill>
              </a:rPr>
              <a:t>DAA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977" y="2371931"/>
            <a:ext cx="759126" cy="50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115" y="2371931"/>
            <a:ext cx="759126" cy="50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456" y="2880349"/>
            <a:ext cx="721682" cy="4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0865" y="2881096"/>
            <a:ext cx="721682" cy="4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236" y="2881096"/>
            <a:ext cx="721682" cy="4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9683" y="2881096"/>
            <a:ext cx="721682" cy="4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095" y="2881096"/>
            <a:ext cx="721682" cy="4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576" y="2881846"/>
            <a:ext cx="721682" cy="4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893" y="2881846"/>
            <a:ext cx="721682" cy="4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4213" y="2878117"/>
            <a:ext cx="721682" cy="4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729653" y="3855255"/>
            <a:ext cx="292064" cy="48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4439" y="3361453"/>
            <a:ext cx="435809" cy="48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ontent Placeholder 3"/>
          <p:cNvSpPr>
            <a:spLocks noGrp="1"/>
          </p:cNvSpPr>
          <p:nvPr>
            <p:ph sz="half" idx="4294967295"/>
          </p:nvPr>
        </p:nvSpPr>
        <p:spPr>
          <a:xfrm>
            <a:off x="3886200" y="3486150"/>
            <a:ext cx="4495800" cy="8001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spcBef>
                <a:spcPts val="900"/>
              </a:spcBef>
              <a:buFont typeface="Wingdings" charset="2"/>
              <a:buChar char="ü"/>
            </a:pPr>
            <a:r>
              <a:rPr lang="en-US" sz="1500" dirty="0"/>
              <a:t>Significant Scalability of Facilities</a:t>
            </a:r>
          </a:p>
          <a:p>
            <a:pPr>
              <a:lnSpc>
                <a:spcPct val="70000"/>
              </a:lnSpc>
              <a:spcBef>
                <a:spcPts val="900"/>
              </a:spcBef>
              <a:buFont typeface="Wingdings" charset="2"/>
              <a:buChar char="ü"/>
            </a:pPr>
            <a:r>
              <a:rPr lang="en-US" sz="1500" dirty="0"/>
              <a:t>Fiber Efficiency and Better Performance</a:t>
            </a:r>
          </a:p>
          <a:p>
            <a:pPr>
              <a:lnSpc>
                <a:spcPct val="70000"/>
              </a:lnSpc>
              <a:spcBef>
                <a:spcPts val="900"/>
              </a:spcBef>
              <a:buFont typeface="Wingdings" charset="2"/>
              <a:buChar char="ü"/>
            </a:pPr>
            <a:r>
              <a:rPr lang="en-US" sz="1500" dirty="0"/>
              <a:t>Simplicity of Ethernet Connecti</a:t>
            </a:r>
            <a:r>
              <a:rPr lang="en-US" sz="1500" i="1" dirty="0"/>
              <a:t>vity</a:t>
            </a:r>
          </a:p>
        </p:txBody>
      </p:sp>
      <p:sp>
        <p:nvSpPr>
          <p:cNvPr id="33" name="Slide Number Placeholder 1"/>
          <p:cNvSpPr txBox="1">
            <a:spLocks/>
          </p:cNvSpPr>
          <p:nvPr/>
        </p:nvSpPr>
        <p:spPr>
          <a:xfrm>
            <a:off x="8073714" y="4724742"/>
            <a:ext cx="76548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9895BEA-64D8-4847-B87E-F83106E9A9D4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3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214930" y="223951"/>
            <a:ext cx="8261132" cy="463805"/>
          </a:xfrm>
          <a:prstGeom prst="rect">
            <a:avLst/>
          </a:prstGeom>
        </p:spPr>
        <p:txBody>
          <a:bodyPr vert="horz" lIns="68573" tIns="34289" rIns="68573" bIns="34289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i="0" kern="1200" cap="small">
                <a:solidFill>
                  <a:schemeClr val="accent2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+mj-lt"/>
                <a:cs typeface="Helvetica"/>
              </a:rPr>
              <a:t>Strategic Pivot to Distributed Access (DAA)</a:t>
            </a:r>
            <a:endParaRPr sz="2800" b="1" dirty="0">
              <a:solidFill>
                <a:srgbClr val="000000"/>
              </a:solidFill>
              <a:latin typeface="+mj-lt"/>
              <a:cs typeface="Helvetica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214929" y="760606"/>
            <a:ext cx="2625682" cy="322175"/>
          </a:xfrm>
          <a:prstGeom prst="rect">
            <a:avLst/>
          </a:prstGeom>
        </p:spPr>
        <p:txBody>
          <a:bodyPr lIns="68573" tIns="34289" rIns="68573" bIns="34289"/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2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725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725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725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725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rgbClr val="0046B9"/>
                </a:solidFill>
              </a:rPr>
              <a:t>Distributed Access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4294967295"/>
          </p:nvPr>
        </p:nvSpPr>
        <p:spPr>
          <a:xfrm>
            <a:off x="6365360" y="921689"/>
            <a:ext cx="2679829" cy="29474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i="1" dirty="0"/>
              <a:t>Ethernet Connectivity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/>
              <a:t>Fiber Reach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/>
              <a:t>Fiber Efficiency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/>
              <a:t>D3.1 Performance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/>
              <a:t>Alignment to NFV / SDN Transition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/>
              <a:t>Scalability of Facilities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/>
              <a:t>Last Mile Access Agnostic</a:t>
            </a:r>
          </a:p>
          <a:p>
            <a:pPr marL="0" indent="0">
              <a:spcBef>
                <a:spcPts val="1200"/>
              </a:spcBef>
              <a:buNone/>
            </a:pPr>
            <a:endParaRPr lang="en-US" i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214928" y="921694"/>
            <a:ext cx="5159406" cy="2871787"/>
            <a:chOff x="286570" y="1228918"/>
            <a:chExt cx="6879208" cy="38290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66" y="1228918"/>
              <a:ext cx="6608512" cy="382904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286570" y="2757488"/>
              <a:ext cx="5957068" cy="5770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7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719" y="2500916"/>
            <a:ext cx="4713219" cy="23961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Content Placeholder 3"/>
          <p:cNvSpPr txBox="1">
            <a:spLocks/>
          </p:cNvSpPr>
          <p:nvPr/>
        </p:nvSpPr>
        <p:spPr>
          <a:xfrm>
            <a:off x="97061" y="2153846"/>
            <a:ext cx="3632951" cy="322175"/>
          </a:xfrm>
          <a:prstGeom prst="rect">
            <a:avLst/>
          </a:prstGeom>
        </p:spPr>
        <p:txBody>
          <a:bodyPr lIns="68573" tIns="34289" rIns="68573" bIns="34289"/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 typeface="Arial"/>
              <a:buChar char="•"/>
              <a:defRPr sz="2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725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725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725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725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>
                <a:solidFill>
                  <a:srgbClr val="0046B9"/>
                </a:solidFill>
              </a:rPr>
              <a:t>Virtualized </a:t>
            </a:r>
            <a:r>
              <a:rPr lang="en-US" sz="1800" i="1" dirty="0">
                <a:solidFill>
                  <a:srgbClr val="0046B9"/>
                </a:solidFill>
              </a:rPr>
              <a:t>Distributed Access</a:t>
            </a:r>
          </a:p>
        </p:txBody>
      </p:sp>
      <p:sp>
        <p:nvSpPr>
          <p:cNvPr id="18" name="Left Brace 17"/>
          <p:cNvSpPr/>
          <p:nvPr/>
        </p:nvSpPr>
        <p:spPr bwMode="auto">
          <a:xfrm>
            <a:off x="6033444" y="2861077"/>
            <a:ext cx="353616" cy="1864519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73" tIns="34289" rIns="68573" bIns="34289" numCol="1" rtlCol="0" anchor="t" anchorCtr="0" compatLnSpc="1">
            <a:prstTxWarp prst="textNoShape">
              <a:avLst/>
            </a:prstTxWarp>
          </a:bodyPr>
          <a:lstStyle/>
          <a:p>
            <a:pPr defTabSz="68571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Left Brace 21"/>
          <p:cNvSpPr/>
          <p:nvPr/>
        </p:nvSpPr>
        <p:spPr bwMode="auto">
          <a:xfrm>
            <a:off x="5970936" y="921691"/>
            <a:ext cx="353616" cy="1729946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73" tIns="34289" rIns="68573" bIns="34289" numCol="1" rtlCol="0" anchor="t" anchorCtr="0" compatLnSpc="1">
            <a:prstTxWarp prst="textNoShape">
              <a:avLst/>
            </a:prstTxWarp>
          </a:bodyPr>
          <a:lstStyle/>
          <a:p>
            <a:pPr defTabSz="68571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3" name="Straight Connector 22"/>
          <p:cNvCxnSpPr>
            <a:stCxn id="22" idx="1"/>
          </p:cNvCxnSpPr>
          <p:nvPr/>
        </p:nvCxnSpPr>
        <p:spPr bwMode="auto">
          <a:xfrm flipH="1" flipV="1">
            <a:off x="5374338" y="1543050"/>
            <a:ext cx="596603" cy="2436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00910"/>
            <a:ext cx="2088282" cy="862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Slide Number Placeholder 1"/>
          <p:cNvSpPr txBox="1">
            <a:spLocks/>
          </p:cNvSpPr>
          <p:nvPr/>
        </p:nvSpPr>
        <p:spPr>
          <a:xfrm>
            <a:off x="8073714" y="4724742"/>
            <a:ext cx="76548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9895BEA-64D8-4847-B87E-F83106E9A9D4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65175" y="-19050"/>
            <a:ext cx="8229601" cy="285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Calibri"/>
              <a:buNone/>
              <a:defRPr sz="2400" b="1" i="0" u="none" strike="noStrike" cap="none">
                <a:solidFill>
                  <a:srgbClr val="7F7F7F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20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20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20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9F0812"/>
              </a:buClr>
              <a:buFont typeface="Arial"/>
              <a:buNone/>
              <a:defRPr sz="2000" b="1" i="0" u="none" strike="noStrike" cap="none">
                <a:solidFill>
                  <a:srgbClr val="9F081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Phases and Aspects of R-PHY Development</a:t>
            </a: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457200"/>
            <a:ext cx="0" cy="4629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5470" y="2571750"/>
            <a:ext cx="8773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8714" y="1314450"/>
            <a:ext cx="772064" cy="38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rgbClr val="FFFFFF"/>
                </a:solidFill>
                <a:latin typeface="Arial"/>
                <a:sym typeface="Arial"/>
              </a:rPr>
              <a:t>Core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2695037" y="1314450"/>
            <a:ext cx="772064" cy="383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rgbClr val="FFFFFF"/>
                </a:solidFill>
                <a:latin typeface="Arial"/>
                <a:sym typeface="Arial"/>
              </a:rPr>
              <a:t>RPD/RPS</a:t>
            </a:r>
          </a:p>
        </p:txBody>
      </p:sp>
      <p:cxnSp>
        <p:nvCxnSpPr>
          <p:cNvPr id="14" name="Straight Connector 13"/>
          <p:cNvCxnSpPr>
            <a:stCxn id="12" idx="3"/>
            <a:endCxn id="109" idx="1"/>
          </p:cNvCxnSpPr>
          <p:nvPr/>
        </p:nvCxnSpPr>
        <p:spPr>
          <a:xfrm>
            <a:off x="1410782" y="1506388"/>
            <a:ext cx="12842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95549" y="1143000"/>
            <a:ext cx="1171036" cy="74295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53" y="457200"/>
            <a:ext cx="3049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Base Implementation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743453" y="457200"/>
            <a:ext cx="4211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Core-RPD/RPS Interoperability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71454" y="2571750"/>
            <a:ext cx="235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Two Use Cases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743454" y="2571750"/>
            <a:ext cx="1966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Generations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632962" y="3273724"/>
            <a:ext cx="772064" cy="383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rgbClr val="FFFFFF"/>
                </a:solidFill>
                <a:latin typeface="Arial"/>
                <a:sym typeface="Arial"/>
              </a:rPr>
              <a:t>RPD</a:t>
            </a:r>
          </a:p>
        </p:txBody>
      </p:sp>
      <p:cxnSp>
        <p:nvCxnSpPr>
          <p:cNvPr id="124" name="Straight Connector 123"/>
          <p:cNvCxnSpPr>
            <a:stCxn id="119" idx="3"/>
            <a:endCxn id="120" idx="1"/>
          </p:cNvCxnSpPr>
          <p:nvPr/>
        </p:nvCxnSpPr>
        <p:spPr>
          <a:xfrm flipV="1">
            <a:off x="1305464" y="3465662"/>
            <a:ext cx="327498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4905913" y="973781"/>
            <a:ext cx="772064" cy="38387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kern="0" dirty="0">
                <a:solidFill>
                  <a:srgbClr val="FFFFFF"/>
                </a:solidFill>
                <a:latin typeface="Arial"/>
                <a:sym typeface="Arial"/>
              </a:rPr>
              <a:t>CMTS Core 1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419851" y="989955"/>
            <a:ext cx="742949" cy="38387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kern="0" dirty="0">
                <a:solidFill>
                  <a:srgbClr val="FFFFFF"/>
                </a:solidFill>
                <a:latin typeface="Arial"/>
                <a:sym typeface="Arial"/>
              </a:rPr>
              <a:t>RPD 1</a:t>
            </a:r>
          </a:p>
        </p:txBody>
      </p:sp>
      <p:cxnSp>
        <p:nvCxnSpPr>
          <p:cNvPr id="130" name="Straight Connector 129"/>
          <p:cNvCxnSpPr>
            <a:stCxn id="127" idx="3"/>
            <a:endCxn id="129" idx="1"/>
          </p:cNvCxnSpPr>
          <p:nvPr/>
        </p:nvCxnSpPr>
        <p:spPr>
          <a:xfrm>
            <a:off x="5677977" y="1165719"/>
            <a:ext cx="741872" cy="16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4905913" y="1504305"/>
            <a:ext cx="772064" cy="38387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kern="0" dirty="0">
                <a:solidFill>
                  <a:srgbClr val="FFFFFF"/>
                </a:solidFill>
                <a:latin typeface="Arial"/>
                <a:sym typeface="Arial"/>
              </a:rPr>
              <a:t>CMTS Core 2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6419851" y="1504305"/>
            <a:ext cx="742949" cy="3838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kern="0" dirty="0">
                <a:solidFill>
                  <a:srgbClr val="FFFFFF"/>
                </a:solidFill>
                <a:latin typeface="Arial"/>
                <a:sym typeface="Arial"/>
              </a:rPr>
              <a:t>RPD 2</a:t>
            </a:r>
          </a:p>
        </p:txBody>
      </p:sp>
      <p:cxnSp>
        <p:nvCxnSpPr>
          <p:cNvPr id="137" name="Straight Connector 136"/>
          <p:cNvCxnSpPr>
            <a:stCxn id="134" idx="3"/>
            <a:endCxn id="136" idx="1"/>
          </p:cNvCxnSpPr>
          <p:nvPr/>
        </p:nvCxnSpPr>
        <p:spPr>
          <a:xfrm>
            <a:off x="5677977" y="1696243"/>
            <a:ext cx="7418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4905913" y="2018655"/>
            <a:ext cx="772064" cy="3838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kern="0" dirty="0" err="1">
                <a:solidFill>
                  <a:srgbClr val="FFFFFF"/>
                </a:solidFill>
                <a:latin typeface="Arial"/>
                <a:sym typeface="Arial"/>
              </a:rPr>
              <a:t>vCMTS</a:t>
            </a:r>
            <a:endParaRPr lang="en-US" sz="11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6419851" y="2018655"/>
            <a:ext cx="742949" cy="3838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kern="0" dirty="0">
                <a:solidFill>
                  <a:srgbClr val="FFFFFF"/>
                </a:solidFill>
                <a:latin typeface="Arial"/>
                <a:sym typeface="Arial"/>
              </a:rPr>
              <a:t>RPD 3</a:t>
            </a:r>
          </a:p>
        </p:txBody>
      </p:sp>
      <p:cxnSp>
        <p:nvCxnSpPr>
          <p:cNvPr id="142" name="Straight Connector 141"/>
          <p:cNvCxnSpPr>
            <a:stCxn id="140" idx="3"/>
            <a:endCxn id="141" idx="1"/>
          </p:cNvCxnSpPr>
          <p:nvPr/>
        </p:nvCxnSpPr>
        <p:spPr>
          <a:xfrm>
            <a:off x="5677977" y="2210593"/>
            <a:ext cx="74187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27" idx="3"/>
            <a:endCxn id="136" idx="1"/>
          </p:cNvCxnSpPr>
          <p:nvPr/>
        </p:nvCxnSpPr>
        <p:spPr>
          <a:xfrm>
            <a:off x="5677977" y="1165718"/>
            <a:ext cx="741872" cy="530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27" idx="3"/>
            <a:endCxn id="141" idx="1"/>
          </p:cNvCxnSpPr>
          <p:nvPr/>
        </p:nvCxnSpPr>
        <p:spPr>
          <a:xfrm>
            <a:off x="5677977" y="1165719"/>
            <a:ext cx="741872" cy="1044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4" idx="3"/>
            <a:endCxn id="129" idx="1"/>
          </p:cNvCxnSpPr>
          <p:nvPr/>
        </p:nvCxnSpPr>
        <p:spPr>
          <a:xfrm flipV="1">
            <a:off x="5677977" y="1181893"/>
            <a:ext cx="741872" cy="514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34" idx="3"/>
            <a:endCxn id="141" idx="1"/>
          </p:cNvCxnSpPr>
          <p:nvPr/>
        </p:nvCxnSpPr>
        <p:spPr>
          <a:xfrm>
            <a:off x="5677977" y="1696243"/>
            <a:ext cx="741872" cy="514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40" idx="3"/>
            <a:endCxn id="136" idx="1"/>
          </p:cNvCxnSpPr>
          <p:nvPr/>
        </p:nvCxnSpPr>
        <p:spPr>
          <a:xfrm flipV="1">
            <a:off x="5677977" y="1696243"/>
            <a:ext cx="741872" cy="5143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40" idx="3"/>
            <a:endCxn id="129" idx="1"/>
          </p:cNvCxnSpPr>
          <p:nvPr/>
        </p:nvCxnSpPr>
        <p:spPr>
          <a:xfrm flipV="1">
            <a:off x="5677977" y="1181893"/>
            <a:ext cx="741872" cy="10287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4972051" y="3218807"/>
            <a:ext cx="772064" cy="383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latin typeface="Arial"/>
                <a:sym typeface="Arial"/>
              </a:rPr>
              <a:t>Gen 1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6371686" y="3218807"/>
            <a:ext cx="772064" cy="383876"/>
          </a:xfrm>
          <a:prstGeom prst="rect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latin typeface="Arial"/>
                <a:sym typeface="Arial"/>
              </a:rPr>
              <a:t>Gen 2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7771324" y="3218807"/>
            <a:ext cx="772064" cy="383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latin typeface="Arial"/>
                <a:sym typeface="Arial"/>
              </a:rPr>
              <a:t>Gen 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9000" y="97155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Address non-vendor-specific interaction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exact match of CCAP, Node and Encryption footprint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 one vendor’s R-PHY with another vendor’s Core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6062" y="2945307"/>
            <a:ext cx="1102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Progress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201849" y="2947538"/>
            <a:ext cx="113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 / 2019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717332" y="2949773"/>
            <a:ext cx="58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2019 </a:t>
            </a:r>
          </a:p>
        </p:txBody>
      </p:sp>
      <p:cxnSp>
        <p:nvCxnSpPr>
          <p:cNvPr id="34" name="Straight Arrow Connector 33"/>
          <p:cNvCxnSpPr>
            <a:stCxn id="159" idx="3"/>
          </p:cNvCxnSpPr>
          <p:nvPr/>
        </p:nvCxnSpPr>
        <p:spPr>
          <a:xfrm>
            <a:off x="8301396" y="3103662"/>
            <a:ext cx="309204" cy="1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4800600" y="3659836"/>
            <a:ext cx="12573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silicon</a:t>
            </a:r>
          </a:p>
          <a:p>
            <a:pPr marL="111125" indent="-111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Already in Development</a:t>
            </a:r>
          </a:p>
          <a:p>
            <a:pPr marL="111125" indent="-111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Mid-2017 initial field trial and deploy late </a:t>
            </a:r>
            <a:r>
              <a:rPr lang="fr-FR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 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229350" y="3659836"/>
            <a:ext cx="12573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Designed to support FDX</a:t>
            </a:r>
          </a:p>
          <a:p>
            <a:pPr marL="111125" indent="-111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Eventually implement RDK-n</a:t>
            </a:r>
          </a:p>
          <a:p>
            <a:pPr marL="111125" indent="-111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 ASAP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7600950" y="3659834"/>
            <a:ext cx="13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Optimize components &amp; power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2990851" y="2914653"/>
            <a:ext cx="1371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 for each case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Spectrum difference DS and US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Capacity and performance differences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 device architecture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971800" y="2989386"/>
            <a:ext cx="0" cy="1696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1451007" y="2969570"/>
            <a:ext cx="1215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Fiber Deep</a:t>
            </a:r>
          </a:p>
        </p:txBody>
      </p:sp>
      <p:cxnSp>
        <p:nvCxnSpPr>
          <p:cNvPr id="165" name="Straight Connector 164"/>
          <p:cNvCxnSpPr/>
          <p:nvPr/>
        </p:nvCxnSpPr>
        <p:spPr>
          <a:xfrm>
            <a:off x="609600" y="3808562"/>
            <a:ext cx="21997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1600200" y="4443740"/>
            <a:ext cx="834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BAU HFC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297456" y="2097050"/>
            <a:ext cx="142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 Interfaces</a:t>
            </a:r>
          </a:p>
        </p:txBody>
      </p:sp>
      <p:sp>
        <p:nvSpPr>
          <p:cNvPr id="41" name="Down Arrow 40"/>
          <p:cNvSpPr/>
          <p:nvPr/>
        </p:nvSpPr>
        <p:spPr>
          <a:xfrm flipV="1">
            <a:off x="1981200" y="1616374"/>
            <a:ext cx="57150" cy="44102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380586" y="971551"/>
            <a:ext cx="1229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Separate PHY</a:t>
            </a:r>
          </a:p>
        </p:txBody>
      </p:sp>
      <p:sp>
        <p:nvSpPr>
          <p:cNvPr id="43" name="Curved Right Arrow 42"/>
          <p:cNvSpPr/>
          <p:nvPr/>
        </p:nvSpPr>
        <p:spPr>
          <a:xfrm rot="16200000" flipH="1">
            <a:off x="1993892" y="583111"/>
            <a:ext cx="203221" cy="1488056"/>
          </a:xfrm>
          <a:prstGeom prst="curvedRightArrow">
            <a:avLst>
              <a:gd name="adj1" fmla="val 25000"/>
              <a:gd name="adj2" fmla="val 76197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69" name="Down Arrow 168"/>
          <p:cNvSpPr/>
          <p:nvPr/>
        </p:nvSpPr>
        <p:spPr>
          <a:xfrm>
            <a:off x="3067050" y="1028700"/>
            <a:ext cx="57150" cy="3429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348516" y="800101"/>
            <a:ext cx="1453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RPD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2781300" y="2000250"/>
            <a:ext cx="1028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</a:t>
            </a:r>
          </a:p>
          <a:p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 plane</a:t>
            </a:r>
          </a:p>
          <a:p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plane</a:t>
            </a:r>
          </a:p>
        </p:txBody>
      </p:sp>
      <p:sp>
        <p:nvSpPr>
          <p:cNvPr id="59" name="Left Brace 58"/>
          <p:cNvSpPr/>
          <p:nvPr/>
        </p:nvSpPr>
        <p:spPr>
          <a:xfrm>
            <a:off x="2667000" y="2030414"/>
            <a:ext cx="143414" cy="36281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81675" y="742950"/>
            <a:ext cx="897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Same Interfaces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623940" y="4016674"/>
            <a:ext cx="772064" cy="383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rgbClr val="FFFFFF"/>
                </a:solidFill>
                <a:latin typeface="Arial"/>
                <a:sym typeface="Arial"/>
              </a:rPr>
              <a:t>RPD</a:t>
            </a:r>
          </a:p>
        </p:txBody>
      </p:sp>
      <p:cxnSp>
        <p:nvCxnSpPr>
          <p:cNvPr id="62" name="Straight Connector 61"/>
          <p:cNvCxnSpPr>
            <a:stCxn id="119" idx="3"/>
            <a:endCxn id="60" idx="1"/>
          </p:cNvCxnSpPr>
          <p:nvPr/>
        </p:nvCxnSpPr>
        <p:spPr>
          <a:xfrm>
            <a:off x="1305464" y="3808562"/>
            <a:ext cx="318476" cy="400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533400" y="3616624"/>
            <a:ext cx="772064" cy="38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rgbClr val="FFFFFF"/>
                </a:solidFill>
                <a:latin typeface="Arial"/>
                <a:sym typeface="Arial"/>
              </a:rPr>
              <a:t>Core</a:t>
            </a:r>
          </a:p>
        </p:txBody>
      </p:sp>
      <p:sp>
        <p:nvSpPr>
          <p:cNvPr id="65" name="Slide Number Placeholder 1"/>
          <p:cNvSpPr txBox="1">
            <a:spLocks/>
          </p:cNvSpPr>
          <p:nvPr/>
        </p:nvSpPr>
        <p:spPr>
          <a:xfrm>
            <a:off x="8073714" y="4724742"/>
            <a:ext cx="76548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9895BEA-64D8-4847-B87E-F83106E9A9D4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50611"/>
      </p:ext>
    </p:extLst>
  </p:cSld>
  <p:clrMapOvr>
    <a:masterClrMapping/>
  </p:clrMapOvr>
</p:sld>
</file>

<file path=ppt/theme/theme1.xml><?xml version="1.0" encoding="utf-8"?>
<a:theme xmlns:a="http://schemas.openxmlformats.org/drawingml/2006/main" name="TP Template 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>
          <a:lnSpc>
            <a:spcPct val="200000"/>
          </a:lnSpc>
          <a:defRPr sz="800" b="0" i="0" kern="1200" dirty="0" smtClean="0">
            <a:solidFill>
              <a:srgbClr val="109CF0"/>
            </a:solidFill>
            <a:latin typeface="HelveticaNeueLT Std Lt"/>
            <a:ea typeface="ヒラギノ角ゴ ProN W3" charset="-128"/>
            <a:cs typeface="HelveticaNeueLT Std Lt"/>
            <a:sym typeface="Gill Sans" pitchFamily="-11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TP Template 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>
          <a:lnSpc>
            <a:spcPct val="200000"/>
          </a:lnSpc>
          <a:defRPr sz="800" b="0" i="0" kern="1200" dirty="0" smtClean="0">
            <a:solidFill>
              <a:srgbClr val="109CF0"/>
            </a:solidFill>
            <a:latin typeface="HelveticaNeueLT Std Lt"/>
            <a:ea typeface="ヒラギノ角ゴ ProN W3" charset="-128"/>
            <a:cs typeface="HelveticaNeueLT Std Lt"/>
            <a:sym typeface="Gill Sans" pitchFamily="-112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CVS Template ">
  <a:themeElements>
    <a:clrScheme name="1_CVS Template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VS Template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VS Template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VS Template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VS Template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VS Template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VS Template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VS Template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VS Template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VS Template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VS Template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VS Template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VS Template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VS Template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32635</TotalTime>
  <Words>1190</Words>
  <Application>Microsoft Macintosh PowerPoint</Application>
  <PresentationFormat>On-screen Show (16:9)</PresentationFormat>
  <Paragraphs>275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MS PGothic</vt:lpstr>
      <vt:lpstr>MS PGothic</vt:lpstr>
      <vt:lpstr>ヒラギノ角ゴ Pro W3</vt:lpstr>
      <vt:lpstr>ヒラギノ角ゴ ProN W3</vt:lpstr>
      <vt:lpstr>Arial</vt:lpstr>
      <vt:lpstr>Calibri</vt:lpstr>
      <vt:lpstr>Gill Sans</vt:lpstr>
      <vt:lpstr>Gotham Light</vt:lpstr>
      <vt:lpstr>Helvetica</vt:lpstr>
      <vt:lpstr>Helvetica Neue</vt:lpstr>
      <vt:lpstr>HelveticaNeueLT Std Lt</vt:lpstr>
      <vt:lpstr>Lucida Grande</vt:lpstr>
      <vt:lpstr>Noto Sans Symbols</vt:lpstr>
      <vt:lpstr>Wingdings</vt:lpstr>
      <vt:lpstr>TP Template Normal</vt:lpstr>
      <vt:lpstr>1_TP Template Normal</vt:lpstr>
      <vt:lpstr>1_CVS Template </vt:lpstr>
      <vt:lpstr>Congreso TEPAL - 2017  Comcast’s Access Network Strategy </vt:lpstr>
      <vt:lpstr>Comcast’s Access Network Plan Components</vt:lpstr>
      <vt:lpstr>DOCSIS® 3.1 Deployment Underway at Comcast</vt:lpstr>
      <vt:lpstr>Comcast’s Focus on DOCSIS 3.1</vt:lpstr>
      <vt:lpstr>Fiber Deep: Primary HFC Evolution Tool</vt:lpstr>
      <vt:lpstr>Fiber Deep 85 MHz Mid-Split – Customer Trial Live Today</vt:lpstr>
      <vt:lpstr>Fiber Deep is Awesome . . . But . . .</vt:lpstr>
      <vt:lpstr>PowerPoint Presentation</vt:lpstr>
      <vt:lpstr>PowerPoint Presentation</vt:lpstr>
      <vt:lpstr>Remote PHY Development in Progress</vt:lpstr>
      <vt:lpstr>Remote PHY Development in Progress</vt:lpstr>
      <vt:lpstr>Fiber Deep + RPHY: Enabler of “Full Duplex” DOCSIS</vt:lpstr>
      <vt:lpstr>Motivation</vt:lpstr>
      <vt:lpstr>Assumptions for Full Duplex Operation</vt:lpstr>
      <vt:lpstr>Synergistic Relationships</vt:lpstr>
      <vt:lpstr>Questions?  Thank You !</vt:lpstr>
    </vt:vector>
  </TitlesOfParts>
  <Company>Cognizant Technology Solutions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DOCSIS 3.1 OFDM Signals running in Philadelphia</dc:title>
  <dc:creator>Cognizant Technology Solutions</dc:creator>
  <cp:lastModifiedBy>Michael Bowe</cp:lastModifiedBy>
  <cp:revision>155</cp:revision>
  <dcterms:created xsi:type="dcterms:W3CDTF">2015-02-19T19:40:40Z</dcterms:created>
  <dcterms:modified xsi:type="dcterms:W3CDTF">2019-08-26T03:30:32Z</dcterms:modified>
</cp:coreProperties>
</file>